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Archivo Black"/>
      <p:regular r:id="rId19"/>
    </p:embeddedFont>
    <p:embeddedFont>
      <p:font typeface="Barlow Condensed Black"/>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tX546o2LKW+R2ktuoxO4nA74H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867D72-BF63-48B0-8B67-219B9BE7488C}">
  <a:tblStyle styleId="{EB867D72-BF63-48B0-8B67-219B9BE7488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CondensedBlack-bold.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BarlowCondensedBlack-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chivoBlack-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d2c3aebc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5d2c3aebcb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d2c3aebc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5d2c3aebcb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d2c3aebc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5d2c3aebcb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0" y="8556286"/>
            <a:ext cx="18288000" cy="1945064"/>
            <a:chOff x="0" y="-47625"/>
            <a:chExt cx="6467985" cy="1191482"/>
          </a:xfrm>
        </p:grpSpPr>
        <p:sp>
          <p:nvSpPr>
            <p:cNvPr id="85" name="Google Shape;85;p1"/>
            <p:cNvSpPr/>
            <p:nvPr/>
          </p:nvSpPr>
          <p:spPr>
            <a:xfrm>
              <a:off x="0" y="0"/>
              <a:ext cx="6467985" cy="1143857"/>
            </a:xfrm>
            <a:custGeom>
              <a:rect b="b" l="l" r="r" t="t"/>
              <a:pathLst>
                <a:path extrusionOk="0" h="1143857" w="6467985">
                  <a:moveTo>
                    <a:pt x="16078" y="0"/>
                  </a:moveTo>
                  <a:lnTo>
                    <a:pt x="6451907" y="0"/>
                  </a:lnTo>
                  <a:cubicBezTo>
                    <a:pt x="6456171" y="0"/>
                    <a:pt x="6460260" y="1694"/>
                    <a:pt x="6463276" y="4709"/>
                  </a:cubicBezTo>
                  <a:cubicBezTo>
                    <a:pt x="6466291" y="7724"/>
                    <a:pt x="6467985" y="11814"/>
                    <a:pt x="6467985" y="16078"/>
                  </a:cubicBezTo>
                  <a:lnTo>
                    <a:pt x="6467985" y="1127779"/>
                  </a:lnTo>
                  <a:cubicBezTo>
                    <a:pt x="6467985" y="1132043"/>
                    <a:pt x="6466291" y="1136133"/>
                    <a:pt x="6463276" y="1139148"/>
                  </a:cubicBezTo>
                  <a:cubicBezTo>
                    <a:pt x="6460260" y="1142163"/>
                    <a:pt x="6456171" y="1143857"/>
                    <a:pt x="6451907" y="1143857"/>
                  </a:cubicBezTo>
                  <a:lnTo>
                    <a:pt x="16078" y="1143857"/>
                  </a:lnTo>
                  <a:cubicBezTo>
                    <a:pt x="11814" y="1143857"/>
                    <a:pt x="7724" y="1142163"/>
                    <a:pt x="4709" y="1139148"/>
                  </a:cubicBezTo>
                  <a:cubicBezTo>
                    <a:pt x="1694" y="1136133"/>
                    <a:pt x="0" y="1132043"/>
                    <a:pt x="0" y="1127779"/>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47625"/>
              <a:ext cx="6467985" cy="1191482"/>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16808" y="8592715"/>
            <a:ext cx="18288000" cy="1928827"/>
          </a:xfrm>
          <a:custGeom>
            <a:rect b="b" l="l" r="r" t="t"/>
            <a:pathLst>
              <a:path extrusionOk="0" h="1657683" w="18832395">
                <a:moveTo>
                  <a:pt x="0" y="0"/>
                </a:moveTo>
                <a:lnTo>
                  <a:pt x="18832394" y="0"/>
                </a:lnTo>
                <a:lnTo>
                  <a:pt x="18832394" y="1657683"/>
                </a:lnTo>
                <a:lnTo>
                  <a:pt x="0" y="1657683"/>
                </a:lnTo>
                <a:lnTo>
                  <a:pt x="0" y="0"/>
                </a:lnTo>
                <a:close/>
              </a:path>
            </a:pathLst>
          </a:custGeom>
          <a:blipFill rotWithShape="1">
            <a:blip r:embed="rId4">
              <a:alphaModFix amt="29000"/>
            </a:blip>
            <a:stretch>
              <a:fillRect b="-386277" l="0" r="0" t="-6496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645920" y="175565"/>
            <a:ext cx="3385512" cy="1560860"/>
          </a:xfrm>
          <a:custGeom>
            <a:rect b="b" l="l" r="r" t="t"/>
            <a:pathLst>
              <a:path extrusionOk="0" h="1718495" w="4585330">
                <a:moveTo>
                  <a:pt x="0" y="0"/>
                </a:moveTo>
                <a:lnTo>
                  <a:pt x="4585330" y="0"/>
                </a:lnTo>
                <a:lnTo>
                  <a:pt x="4585330" y="1718495"/>
                </a:lnTo>
                <a:lnTo>
                  <a:pt x="0" y="1718495"/>
                </a:lnTo>
                <a:lnTo>
                  <a:pt x="0" y="0"/>
                </a:lnTo>
                <a:close/>
              </a:path>
            </a:pathLst>
          </a:custGeom>
          <a:blipFill rotWithShape="1">
            <a:blip r:embed="rId5">
              <a:alphaModFix/>
            </a:blip>
            <a:stretch>
              <a:fillRect b="-26443" l="-5656" r="-7787" t="0"/>
            </a:stretch>
          </a:blipFill>
          <a:ln>
            <a:noFill/>
          </a:ln>
        </p:spPr>
      </p:sp>
      <p:sp>
        <p:nvSpPr>
          <p:cNvPr id="90" name="Google Shape;90;p1"/>
          <p:cNvSpPr/>
          <p:nvPr/>
        </p:nvSpPr>
        <p:spPr>
          <a:xfrm>
            <a:off x="7012744" y="249876"/>
            <a:ext cx="3437929" cy="1486548"/>
          </a:xfrm>
          <a:custGeom>
            <a:rect b="b" l="l" r="r" t="t"/>
            <a:pathLst>
              <a:path extrusionOk="0" h="1718495" w="4760429">
                <a:moveTo>
                  <a:pt x="0" y="0"/>
                </a:moveTo>
                <a:lnTo>
                  <a:pt x="4760429" y="0"/>
                </a:lnTo>
                <a:lnTo>
                  <a:pt x="4760429" y="1718495"/>
                </a:lnTo>
                <a:lnTo>
                  <a:pt x="0" y="1718495"/>
                </a:lnTo>
                <a:lnTo>
                  <a:pt x="0" y="0"/>
                </a:lnTo>
                <a:close/>
              </a:path>
            </a:pathLst>
          </a:custGeom>
          <a:blipFill rotWithShape="1">
            <a:blip r:embed="rId6">
              <a:alphaModFix/>
            </a:blip>
            <a:stretch>
              <a:fillRect b="0" l="0" r="0" t="0"/>
            </a:stretch>
          </a:blipFill>
          <a:ln>
            <a:noFill/>
          </a:ln>
        </p:spPr>
      </p:sp>
      <p:sp>
        <p:nvSpPr>
          <p:cNvPr id="91" name="Google Shape;91;p1"/>
          <p:cNvSpPr txBox="1"/>
          <p:nvPr/>
        </p:nvSpPr>
        <p:spPr>
          <a:xfrm>
            <a:off x="197126" y="8572167"/>
            <a:ext cx="10559082" cy="1362708"/>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en-US" sz="2600">
                <a:solidFill>
                  <a:srgbClr val="FFFFFF"/>
                </a:solidFill>
                <a:latin typeface="Arial"/>
                <a:ea typeface="Arial"/>
                <a:cs typeface="Arial"/>
                <a:sym typeface="Arial"/>
              </a:rPr>
              <a:t>IEEE International Conference on Emerging Technologies in Engineering Applications  </a:t>
            </a:r>
            <a:endParaRPr/>
          </a:p>
          <a:p>
            <a:pPr indent="0" lvl="0" marL="0" marR="0" rtl="0" algn="just">
              <a:lnSpc>
                <a:spcPct val="140000"/>
              </a:lnSpc>
              <a:spcBef>
                <a:spcPts val="0"/>
              </a:spcBef>
              <a:spcAft>
                <a:spcPts val="0"/>
              </a:spcAft>
              <a:buNone/>
            </a:pPr>
            <a:r>
              <a:rPr b="1" lang="en-US" sz="2600">
                <a:solidFill>
                  <a:srgbClr val="FFFFFF"/>
                </a:solidFill>
                <a:latin typeface="Arial"/>
                <a:ea typeface="Arial"/>
                <a:cs typeface="Arial"/>
                <a:sym typeface="Arial"/>
              </a:rPr>
              <a:t>5-6 June 2025, Puducherry, India </a:t>
            </a:r>
            <a:endParaRPr/>
          </a:p>
        </p:txBody>
      </p:sp>
      <p:sp>
        <p:nvSpPr>
          <p:cNvPr id="92" name="Google Shape;92;p1"/>
          <p:cNvSpPr txBox="1"/>
          <p:nvPr/>
        </p:nvSpPr>
        <p:spPr>
          <a:xfrm>
            <a:off x="13067097" y="8780008"/>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93" name="Google Shape;93;p1"/>
          <p:cNvSpPr txBox="1"/>
          <p:nvPr/>
        </p:nvSpPr>
        <p:spPr>
          <a:xfrm>
            <a:off x="1653337" y="2320800"/>
            <a:ext cx="15291300" cy="11082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1200"/>
              </a:spcBef>
              <a:spcAft>
                <a:spcPts val="0"/>
              </a:spcAft>
              <a:buClr>
                <a:schemeClr val="dk1"/>
              </a:buClr>
              <a:buSzPts val="1100"/>
              <a:buFont typeface="Arial"/>
              <a:buNone/>
            </a:pPr>
            <a:r>
              <a:rPr lang="en-US" sz="3700">
                <a:solidFill>
                  <a:schemeClr val="dk1"/>
                </a:solidFill>
                <a:latin typeface="Times New Roman"/>
                <a:ea typeface="Times New Roman"/>
                <a:cs typeface="Times New Roman"/>
                <a:sym typeface="Times New Roman"/>
              </a:rPr>
              <a:t>Intelligent System Log Analysis for Cybersecurity: Implementing Advanced Anomaly Detection</a:t>
            </a:r>
            <a:endParaRPr sz="3700">
              <a:solidFill>
                <a:schemeClr val="dk1"/>
              </a:solidFill>
              <a:latin typeface="Times New Roman"/>
              <a:ea typeface="Times New Roman"/>
              <a:cs typeface="Times New Roman"/>
              <a:sym typeface="Times New Roman"/>
            </a:endParaRPr>
          </a:p>
        </p:txBody>
      </p:sp>
      <p:sp>
        <p:nvSpPr>
          <p:cNvPr id="94" name="Google Shape;94;p1"/>
          <p:cNvSpPr txBox="1"/>
          <p:nvPr/>
        </p:nvSpPr>
        <p:spPr>
          <a:xfrm>
            <a:off x="123" y="3672949"/>
            <a:ext cx="182880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solidFill>
                  <a:srgbClr val="000000"/>
                </a:solidFill>
                <a:latin typeface="Arial"/>
                <a:ea typeface="Arial"/>
                <a:cs typeface="Arial"/>
                <a:sym typeface="Arial"/>
              </a:rPr>
              <a:t>Paper ID: </a:t>
            </a:r>
            <a:r>
              <a:rPr b="1" lang="en-US" sz="3000"/>
              <a:t>874</a:t>
            </a:r>
            <a:r>
              <a:rPr b="1" lang="en-US" sz="3000"/>
              <a:t> </a:t>
            </a:r>
            <a:r>
              <a:rPr b="1" lang="en-US" sz="3000">
                <a:solidFill>
                  <a:srgbClr val="000000"/>
                </a:solidFill>
                <a:latin typeface="Arial"/>
                <a:ea typeface="Arial"/>
                <a:cs typeface="Arial"/>
                <a:sym typeface="Arial"/>
              </a:rPr>
              <a:t>	Track No:</a:t>
            </a:r>
            <a:r>
              <a:rPr b="1" lang="en-US" sz="3000"/>
              <a:t> 02</a:t>
            </a:r>
            <a:endParaRPr b="1" sz="3000"/>
          </a:p>
          <a:p>
            <a:pPr indent="0" lvl="0" marL="0" marR="0" rtl="0" algn="ctr">
              <a:lnSpc>
                <a:spcPct val="140000"/>
              </a:lnSpc>
              <a:spcBef>
                <a:spcPts val="0"/>
              </a:spcBef>
              <a:spcAft>
                <a:spcPts val="0"/>
              </a:spcAft>
              <a:buClr>
                <a:srgbClr val="000000"/>
              </a:buClr>
              <a:buFont typeface="Arial"/>
              <a:buNone/>
            </a:pPr>
            <a:r>
              <a:t/>
            </a:r>
            <a:endParaRPr b="1" sz="3000"/>
          </a:p>
        </p:txBody>
      </p:sp>
      <p:sp>
        <p:nvSpPr>
          <p:cNvPr id="95" name="Google Shape;95;p1"/>
          <p:cNvSpPr txBox="1"/>
          <p:nvPr/>
        </p:nvSpPr>
        <p:spPr>
          <a:xfrm>
            <a:off x="881125" y="4419925"/>
            <a:ext cx="17378100" cy="18132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SzPts val="3100"/>
              <a:buFont typeface="Arial"/>
              <a:buNone/>
            </a:pPr>
            <a:r>
              <a:rPr b="1" lang="en-US" sz="3100">
                <a:solidFill>
                  <a:schemeClr val="dk1"/>
                </a:solidFill>
              </a:rPr>
              <a:t>    Author</a:t>
            </a:r>
            <a:r>
              <a:rPr b="1" lang="en-US" sz="3100">
                <a:solidFill>
                  <a:schemeClr val="dk1"/>
                </a:solidFill>
              </a:rPr>
              <a:t> Name</a:t>
            </a:r>
            <a:r>
              <a:rPr lang="en-US" sz="3100">
                <a:solidFill>
                  <a:schemeClr val="dk1"/>
                </a:solidFill>
              </a:rPr>
              <a:t>:  Dr. Puspita Dash, Mr. S. Balaji, Mr. S. Sriram@Muralidharan, Mr. S. Ragul.                                    </a:t>
            </a:r>
            <a:endParaRPr sz="3100">
              <a:solidFill>
                <a:schemeClr val="dk1"/>
              </a:solidFill>
            </a:endParaRPr>
          </a:p>
          <a:p>
            <a:pPr indent="0" lvl="0" marL="457200" rtl="0" algn="l">
              <a:lnSpc>
                <a:spcPct val="140000"/>
              </a:lnSpc>
              <a:spcBef>
                <a:spcPts val="0"/>
              </a:spcBef>
              <a:spcAft>
                <a:spcPts val="0"/>
              </a:spcAft>
              <a:buClr>
                <a:schemeClr val="dk1"/>
              </a:buClr>
              <a:buSzPts val="3100"/>
              <a:buFont typeface="Arial"/>
              <a:buNone/>
            </a:pPr>
            <a:r>
              <a:rPr b="1" lang="en-US" sz="3100">
                <a:solidFill>
                  <a:schemeClr val="dk1"/>
                </a:solidFill>
              </a:rPr>
              <a:t>Affiliation</a:t>
            </a:r>
            <a:r>
              <a:rPr lang="en-US" sz="3100">
                <a:solidFill>
                  <a:schemeClr val="dk1"/>
                </a:solidFill>
              </a:rPr>
              <a:t>:  Department of Information Technology, Sri Manakula Vinayagar Engineering College, Madagadipet, Puducherry.</a:t>
            </a:r>
            <a:r>
              <a:rPr lang="en-US" sz="3100">
                <a:solidFill>
                  <a:schemeClr val="dk1"/>
                </a:solidFill>
              </a:rPr>
              <a:t>                          </a:t>
            </a:r>
            <a:endParaRPr sz="3100"/>
          </a:p>
        </p:txBody>
      </p:sp>
      <p:sp>
        <p:nvSpPr>
          <p:cNvPr id="96" name="Google Shape;96;p1"/>
          <p:cNvSpPr txBox="1"/>
          <p:nvPr/>
        </p:nvSpPr>
        <p:spPr>
          <a:xfrm>
            <a:off x="-16800" y="6542400"/>
            <a:ext cx="18288000" cy="1920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100">
                <a:solidFill>
                  <a:srgbClr val="000000"/>
                </a:solidFill>
                <a:latin typeface="Arial"/>
                <a:ea typeface="Arial"/>
                <a:cs typeface="Arial"/>
                <a:sym typeface="Arial"/>
              </a:rPr>
              <a:t>Presented </a:t>
            </a:r>
            <a:r>
              <a:rPr lang="en-US" sz="3100">
                <a:solidFill>
                  <a:srgbClr val="000000"/>
                </a:solidFill>
                <a:latin typeface="Arial"/>
                <a:ea typeface="Arial"/>
                <a:cs typeface="Arial"/>
                <a:sym typeface="Arial"/>
              </a:rPr>
              <a:t>By </a:t>
            </a:r>
            <a:endParaRPr/>
          </a:p>
          <a:p>
            <a:pPr indent="0" lvl="0" marL="0" rtl="0" algn="ctr">
              <a:lnSpc>
                <a:spcPct val="140013"/>
              </a:lnSpc>
              <a:spcBef>
                <a:spcPts val="0"/>
              </a:spcBef>
              <a:spcAft>
                <a:spcPts val="0"/>
              </a:spcAft>
              <a:buClr>
                <a:schemeClr val="dk1"/>
              </a:buClr>
              <a:buSzPts val="3599"/>
              <a:buFont typeface="Arial"/>
              <a:buNone/>
            </a:pPr>
            <a:r>
              <a:rPr lang="en-US" sz="3599">
                <a:solidFill>
                  <a:srgbClr val="B92219"/>
                </a:solidFill>
              </a:rPr>
              <a:t>S. Balaji</a:t>
            </a:r>
            <a:endParaRPr sz="2000">
              <a:solidFill>
                <a:schemeClr val="dk1"/>
              </a:solidFill>
            </a:endParaRPr>
          </a:p>
          <a:p>
            <a:pPr indent="0" lvl="0" marL="0" rtl="0" algn="ctr">
              <a:lnSpc>
                <a:spcPct val="140014"/>
              </a:lnSpc>
              <a:spcBef>
                <a:spcPts val="0"/>
              </a:spcBef>
              <a:spcAft>
                <a:spcPts val="0"/>
              </a:spcAft>
              <a:buClr>
                <a:schemeClr val="dk1"/>
              </a:buClr>
              <a:buSzPts val="3099"/>
              <a:buFont typeface="Arial"/>
              <a:buNone/>
            </a:pPr>
            <a:r>
              <a:rPr i="1" lang="en-US" sz="3099">
                <a:solidFill>
                  <a:srgbClr val="0350A0"/>
                </a:solidFill>
              </a:rPr>
              <a:t>Sri Manakula Vinayagar Engineering College</a:t>
            </a:r>
            <a:endParaRPr sz="2999">
              <a:solidFill>
                <a:srgbClr val="B92219"/>
              </a:solidFill>
            </a:endParaRPr>
          </a:p>
        </p:txBody>
      </p:sp>
      <p:sp>
        <p:nvSpPr>
          <p:cNvPr id="97" name="Google Shape;97;p1"/>
          <p:cNvSpPr txBox="1"/>
          <p:nvPr/>
        </p:nvSpPr>
        <p:spPr>
          <a:xfrm>
            <a:off x="2195725" y="3800850"/>
            <a:ext cx="14748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2"/>
          <p:cNvGrpSpPr/>
          <p:nvPr/>
        </p:nvGrpSpPr>
        <p:grpSpPr>
          <a:xfrm>
            <a:off x="0" y="9090935"/>
            <a:ext cx="18288000" cy="1196065"/>
            <a:chOff x="0" y="-47625"/>
            <a:chExt cx="6467985" cy="1073450"/>
          </a:xfrm>
        </p:grpSpPr>
        <p:sp>
          <p:nvSpPr>
            <p:cNvPr id="261" name="Google Shape;261;p2"/>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3" name="Google Shape;263;p2"/>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264" name="Google Shape;264;p2"/>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65" name="Google Shape;265;p2"/>
          <p:cNvSpPr/>
          <p:nvPr/>
        </p:nvSpPr>
        <p:spPr>
          <a:xfrm>
            <a:off x="0" y="9156477"/>
            <a:ext cx="18288000" cy="106497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2"/>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267" name="Google Shape;267;p2"/>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268" name="Google Shape;268;p2"/>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269" name="Google Shape;269;p2"/>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70" name="Google Shape;270;p2"/>
          <p:cNvSpPr txBox="1"/>
          <p:nvPr/>
        </p:nvSpPr>
        <p:spPr>
          <a:xfrm>
            <a:off x="330000" y="354000"/>
            <a:ext cx="17808300" cy="1072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800">
                <a:solidFill>
                  <a:schemeClr val="dk1"/>
                </a:solidFill>
              </a:rPr>
              <a:t>COMPARISON</a:t>
            </a:r>
            <a:endParaRPr b="1" sz="3800">
              <a:solidFill>
                <a:schemeClr val="dk1"/>
              </a:solidFill>
            </a:endParaRPr>
          </a:p>
          <a:p>
            <a:pPr indent="0" lvl="0" marL="0" rtl="0" algn="just">
              <a:lnSpc>
                <a:spcPct val="150000"/>
              </a:lnSpc>
              <a:spcBef>
                <a:spcPts val="0"/>
              </a:spcBef>
              <a:spcAft>
                <a:spcPts val="0"/>
              </a:spcAft>
              <a:buNone/>
            </a:pPr>
            <a:r>
              <a:t/>
            </a:r>
            <a:endParaRPr/>
          </a:p>
        </p:txBody>
      </p:sp>
      <p:sp>
        <p:nvSpPr>
          <p:cNvPr id="271" name="Google Shape;271;p2"/>
          <p:cNvSpPr txBox="1"/>
          <p:nvPr>
            <p:ph type="title"/>
          </p:nvPr>
        </p:nvSpPr>
        <p:spPr>
          <a:xfrm>
            <a:off x="4572000" y="9090913"/>
            <a:ext cx="10287000" cy="569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b="1" sz="1800">
              <a:latin typeface="Arial"/>
              <a:ea typeface="Arial"/>
              <a:cs typeface="Arial"/>
              <a:sym typeface="Arial"/>
            </a:endParaRPr>
          </a:p>
          <a:p>
            <a:pPr indent="0" lvl="0" marL="0" rtl="0" algn="ctr">
              <a:spcBef>
                <a:spcPts val="0"/>
              </a:spcBef>
              <a:spcAft>
                <a:spcPts val="0"/>
              </a:spcAft>
              <a:buNone/>
            </a:pPr>
            <a:r>
              <a:t/>
            </a:r>
            <a:endParaRPr b="1" sz="1800">
              <a:latin typeface="Arial"/>
              <a:ea typeface="Arial"/>
              <a:cs typeface="Arial"/>
              <a:sym typeface="Arial"/>
            </a:endParaRPr>
          </a:p>
        </p:txBody>
      </p:sp>
      <p:sp>
        <p:nvSpPr>
          <p:cNvPr id="272" name="Google Shape;272;p2"/>
          <p:cNvSpPr txBox="1"/>
          <p:nvPr/>
        </p:nvSpPr>
        <p:spPr>
          <a:xfrm>
            <a:off x="2250300" y="0"/>
            <a:ext cx="17145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100">
                <a:solidFill>
                  <a:schemeClr val="dk1"/>
                </a:solidFill>
              </a:rPr>
              <a:t>.</a:t>
            </a:r>
            <a:endParaRPr sz="1100">
              <a:solidFill>
                <a:schemeClr val="dk1"/>
              </a:solidFill>
            </a:endParaRPr>
          </a:p>
        </p:txBody>
      </p:sp>
      <p:sp>
        <p:nvSpPr>
          <p:cNvPr id="273" name="Google Shape;273;p2"/>
          <p:cNvSpPr txBox="1"/>
          <p:nvPr/>
        </p:nvSpPr>
        <p:spPr>
          <a:xfrm>
            <a:off x="152400" y="152400"/>
            <a:ext cx="3000000" cy="58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2600">
                <a:solidFill>
                  <a:schemeClr val="dk1"/>
                </a:solidFill>
              </a:rPr>
              <a:t>.</a:t>
            </a:r>
            <a:endParaRPr sz="2600">
              <a:solidFill>
                <a:schemeClr val="dk1"/>
              </a:solidFill>
            </a:endParaRPr>
          </a:p>
        </p:txBody>
      </p:sp>
      <p:graphicFrame>
        <p:nvGraphicFramePr>
          <p:cNvPr id="274" name="Google Shape;274;p2"/>
          <p:cNvGraphicFramePr/>
          <p:nvPr/>
        </p:nvGraphicFramePr>
        <p:xfrm>
          <a:off x="3533938" y="1426800"/>
          <a:ext cx="3000000" cy="3000000"/>
        </p:xfrm>
        <a:graphic>
          <a:graphicData uri="http://schemas.openxmlformats.org/drawingml/2006/table">
            <a:tbl>
              <a:tblPr>
                <a:noFill/>
                <a:tableStyleId>{EB867D72-BF63-48B0-8B67-219B9BE7488C}</a:tableStyleId>
              </a:tblPr>
              <a:tblGrid>
                <a:gridCol w="1900650"/>
                <a:gridCol w="1573675"/>
                <a:gridCol w="1532800"/>
                <a:gridCol w="1287550"/>
                <a:gridCol w="1308000"/>
                <a:gridCol w="1778050"/>
                <a:gridCol w="1839375"/>
              </a:tblGrid>
              <a:tr h="1442100">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Method</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Accuracy</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Precision</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Recall</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F1-score</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False Positive Rate</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False Negative Rate</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51225">
                <a:tc>
                  <a:txBody>
                    <a:bodyPr/>
                    <a:lstStyle/>
                    <a:p>
                      <a:pPr indent="0" lvl="0" marL="0" rtl="0" algn="l">
                        <a:lnSpc>
                          <a:spcPct val="115000"/>
                        </a:lnSpc>
                        <a:spcBef>
                          <a:spcPts val="0"/>
                        </a:spcBef>
                        <a:spcAft>
                          <a:spcPts val="0"/>
                        </a:spcAft>
                        <a:buNone/>
                      </a:pPr>
                      <a:r>
                        <a:rPr b="1" lang="en-US" sz="2300">
                          <a:latin typeface="Times New Roman"/>
                          <a:ea typeface="Times New Roman"/>
                          <a:cs typeface="Times New Roman"/>
                          <a:sym typeface="Times New Roman"/>
                        </a:rPr>
                        <a:t>Rule Based Method</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0.6</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0.5</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0.4</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0.4</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0.2</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0.7</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51400">
                <a:tc>
                  <a:txBody>
                    <a:bodyPr/>
                    <a:lstStyle/>
                    <a:p>
                      <a:pPr indent="0" lvl="0" marL="0" rtl="0" algn="l">
                        <a:lnSpc>
                          <a:spcPct val="115000"/>
                        </a:lnSpc>
                        <a:spcBef>
                          <a:spcPts val="0"/>
                        </a:spcBef>
                        <a:spcAft>
                          <a:spcPts val="0"/>
                        </a:spcAft>
                        <a:buNone/>
                      </a:pPr>
                      <a:r>
                        <a:rPr b="1" lang="en-US" sz="2300">
                          <a:latin typeface="Times New Roman"/>
                          <a:ea typeface="Times New Roman"/>
                          <a:cs typeface="Times New Roman"/>
                          <a:sym typeface="Times New Roman"/>
                        </a:rPr>
                        <a:t>VTD Method</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0.84</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0.8</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0.7</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0.71</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0.7</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300">
                          <a:latin typeface="Times New Roman"/>
                          <a:ea typeface="Times New Roman"/>
                          <a:cs typeface="Times New Roman"/>
                          <a:sym typeface="Times New Roman"/>
                        </a:rPr>
                        <a:t>0.7</a:t>
                      </a:r>
                      <a:endParaRPr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51225">
                <a:tc>
                  <a:txBody>
                    <a:bodyPr/>
                    <a:lstStyle/>
                    <a:p>
                      <a:pPr indent="0" lvl="0" marL="0" rtl="0" algn="l">
                        <a:lnSpc>
                          <a:spcPct val="115000"/>
                        </a:lnSpc>
                        <a:spcBef>
                          <a:spcPts val="0"/>
                        </a:spcBef>
                        <a:spcAft>
                          <a:spcPts val="0"/>
                        </a:spcAft>
                        <a:buNone/>
                      </a:pPr>
                      <a:r>
                        <a:rPr b="1" lang="en-US" sz="2300">
                          <a:latin typeface="Times New Roman"/>
                          <a:ea typeface="Times New Roman"/>
                          <a:cs typeface="Times New Roman"/>
                          <a:sym typeface="Times New Roman"/>
                        </a:rPr>
                        <a:t>Proposed (IF)</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0.94</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1</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0.7</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0.75</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0.2</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300">
                          <a:latin typeface="Times New Roman"/>
                          <a:ea typeface="Times New Roman"/>
                          <a:cs typeface="Times New Roman"/>
                          <a:sym typeface="Times New Roman"/>
                        </a:rPr>
                        <a:t>0.56</a:t>
                      </a:r>
                      <a:endParaRPr b="1" sz="2300">
                        <a:latin typeface="Times New Roman"/>
                        <a:ea typeface="Times New Roman"/>
                        <a:cs typeface="Times New Roman"/>
                        <a:sym typeface="Times New Roman"/>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75" name="Google Shape;275;p2"/>
          <p:cNvSpPr txBox="1"/>
          <p:nvPr/>
        </p:nvSpPr>
        <p:spPr>
          <a:xfrm>
            <a:off x="1572000" y="6699788"/>
            <a:ext cx="15324300" cy="17601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lang="en-US" sz="2300">
                <a:solidFill>
                  <a:schemeClr val="dk1"/>
                </a:solidFill>
                <a:latin typeface="Times New Roman"/>
                <a:ea typeface="Times New Roman"/>
                <a:cs typeface="Times New Roman"/>
                <a:sym typeface="Times New Roman"/>
              </a:rPr>
              <a:t>As shown in Table, the proposed model, which utilizes the </a:t>
            </a:r>
            <a:r>
              <a:rPr b="1" lang="en-US" sz="2300">
                <a:solidFill>
                  <a:schemeClr val="dk1"/>
                </a:solidFill>
                <a:latin typeface="Times New Roman"/>
                <a:ea typeface="Times New Roman"/>
                <a:cs typeface="Times New Roman"/>
                <a:sym typeface="Times New Roman"/>
              </a:rPr>
              <a:t>Isolation Forest (IF) algorithm</a:t>
            </a:r>
            <a:r>
              <a:rPr lang="en-US" sz="2300">
                <a:solidFill>
                  <a:schemeClr val="dk1"/>
                </a:solidFill>
                <a:latin typeface="Times New Roman"/>
                <a:ea typeface="Times New Roman"/>
                <a:cs typeface="Times New Roman"/>
                <a:sym typeface="Times New Roman"/>
              </a:rPr>
              <a:t>, clearly outperforms the traditional and VTD models in most key metrics. It achieves the highest accuracy of </a:t>
            </a:r>
            <a:r>
              <a:rPr b="1" lang="en-US" sz="2300">
                <a:solidFill>
                  <a:schemeClr val="dk1"/>
                </a:solidFill>
                <a:latin typeface="Times New Roman"/>
                <a:ea typeface="Times New Roman"/>
                <a:cs typeface="Times New Roman"/>
                <a:sym typeface="Times New Roman"/>
              </a:rPr>
              <a:t>0.94</a:t>
            </a:r>
            <a:r>
              <a:rPr lang="en-US" sz="2300">
                <a:solidFill>
                  <a:schemeClr val="dk1"/>
                </a:solidFill>
                <a:latin typeface="Times New Roman"/>
                <a:ea typeface="Times New Roman"/>
                <a:cs typeface="Times New Roman"/>
                <a:sym typeface="Times New Roman"/>
              </a:rPr>
              <a:t>, perfect precision of </a:t>
            </a:r>
            <a:r>
              <a:rPr b="1" lang="en-US" sz="2300">
                <a:solidFill>
                  <a:schemeClr val="dk1"/>
                </a:solidFill>
                <a:latin typeface="Times New Roman"/>
                <a:ea typeface="Times New Roman"/>
                <a:cs typeface="Times New Roman"/>
                <a:sym typeface="Times New Roman"/>
              </a:rPr>
              <a:t>1.00</a:t>
            </a:r>
            <a:r>
              <a:rPr lang="en-US" sz="2300">
                <a:solidFill>
                  <a:schemeClr val="dk1"/>
                </a:solidFill>
                <a:latin typeface="Times New Roman"/>
                <a:ea typeface="Times New Roman"/>
                <a:cs typeface="Times New Roman"/>
                <a:sym typeface="Times New Roman"/>
              </a:rPr>
              <a:t>, and a notable F1-score of </a:t>
            </a:r>
            <a:r>
              <a:rPr b="1" lang="en-US" sz="2300">
                <a:solidFill>
                  <a:schemeClr val="dk1"/>
                </a:solidFill>
                <a:latin typeface="Times New Roman"/>
                <a:ea typeface="Times New Roman"/>
                <a:cs typeface="Times New Roman"/>
                <a:sym typeface="Times New Roman"/>
              </a:rPr>
              <a:t>0.75</a:t>
            </a:r>
            <a:r>
              <a:rPr lang="en-US" sz="2300">
                <a:solidFill>
                  <a:schemeClr val="dk1"/>
                </a:solidFill>
                <a:latin typeface="Times New Roman"/>
                <a:ea typeface="Times New Roman"/>
                <a:cs typeface="Times New Roman"/>
                <a:sym typeface="Times New Roman"/>
              </a:rPr>
              <a:t>, indicating a strong balance between precision and recall. Additionally, it significantly reduces both the </a:t>
            </a:r>
            <a:r>
              <a:rPr b="1" lang="en-US" sz="2300">
                <a:solidFill>
                  <a:schemeClr val="dk1"/>
                </a:solidFill>
                <a:latin typeface="Times New Roman"/>
                <a:ea typeface="Times New Roman"/>
                <a:cs typeface="Times New Roman"/>
                <a:sym typeface="Times New Roman"/>
              </a:rPr>
              <a:t>false positive rate (0.20)</a:t>
            </a:r>
            <a:r>
              <a:rPr lang="en-US" sz="2300">
                <a:solidFill>
                  <a:schemeClr val="dk1"/>
                </a:solidFill>
                <a:latin typeface="Times New Roman"/>
                <a:ea typeface="Times New Roman"/>
                <a:cs typeface="Times New Roman"/>
                <a:sym typeface="Times New Roman"/>
              </a:rPr>
              <a:t> and </a:t>
            </a:r>
            <a:r>
              <a:rPr b="1" lang="en-US" sz="2300">
                <a:solidFill>
                  <a:schemeClr val="dk1"/>
                </a:solidFill>
                <a:latin typeface="Times New Roman"/>
                <a:ea typeface="Times New Roman"/>
                <a:cs typeface="Times New Roman"/>
                <a:sym typeface="Times New Roman"/>
              </a:rPr>
              <a:t>false negative rate (0.56)</a:t>
            </a:r>
            <a:r>
              <a:rPr lang="en-US" sz="2300">
                <a:solidFill>
                  <a:schemeClr val="dk1"/>
                </a:solidFill>
                <a:latin typeface="Times New Roman"/>
                <a:ea typeface="Times New Roman"/>
                <a:cs typeface="Times New Roman"/>
                <a:sym typeface="Times New Roman"/>
              </a:rPr>
              <a:t> when compared to other methods.</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11"/>
          <p:cNvGrpSpPr/>
          <p:nvPr/>
        </p:nvGrpSpPr>
        <p:grpSpPr>
          <a:xfrm>
            <a:off x="0" y="9090935"/>
            <a:ext cx="18288000" cy="1196065"/>
            <a:chOff x="0" y="-47625"/>
            <a:chExt cx="6467985" cy="1073450"/>
          </a:xfrm>
        </p:grpSpPr>
        <p:sp>
          <p:nvSpPr>
            <p:cNvPr id="281" name="Google Shape;281;p11"/>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3" name="Google Shape;283;p11"/>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284" name="Google Shape;284;p11"/>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85" name="Google Shape;285;p11"/>
          <p:cNvSpPr/>
          <p:nvPr/>
        </p:nvSpPr>
        <p:spPr>
          <a:xfrm>
            <a:off x="0" y="9156477"/>
            <a:ext cx="18288000" cy="106497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1"/>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287" name="Google Shape;287;p11"/>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288" name="Google Shape;288;p11"/>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289" name="Google Shape;289;p11"/>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90" name="Google Shape;290;p11"/>
          <p:cNvSpPr txBox="1"/>
          <p:nvPr/>
        </p:nvSpPr>
        <p:spPr>
          <a:xfrm>
            <a:off x="0" y="928225"/>
            <a:ext cx="18288000" cy="808200"/>
          </a:xfrm>
          <a:prstGeom prst="rect">
            <a:avLst/>
          </a:prstGeom>
          <a:noFill/>
          <a:ln>
            <a:noFill/>
          </a:ln>
        </p:spPr>
        <p:txBody>
          <a:bodyPr anchorCtr="0" anchor="t" bIns="91425" lIns="91425" spcFirstLastPara="1" rIns="91425" wrap="square" tIns="91425">
            <a:spAutoFit/>
          </a:bodyPr>
          <a:lstStyle/>
          <a:p>
            <a:pPr indent="0" lvl="0" marL="0" rtl="0" algn="ctr">
              <a:lnSpc>
                <a:spcPct val="594727"/>
              </a:lnSpc>
              <a:spcBef>
                <a:spcPts val="0"/>
              </a:spcBef>
              <a:spcAft>
                <a:spcPts val="0"/>
              </a:spcAft>
              <a:buNone/>
            </a:pPr>
            <a:r>
              <a:rPr b="1" lang="en-US" sz="4050">
                <a:solidFill>
                  <a:schemeClr val="dk1"/>
                </a:solidFill>
              </a:rPr>
              <a:t>CONCLUSION</a:t>
            </a:r>
            <a:r>
              <a:rPr lang="en-US" sz="4050">
                <a:solidFill>
                  <a:schemeClr val="dk1"/>
                </a:solidFill>
              </a:rPr>
              <a:t> </a:t>
            </a:r>
            <a:endParaRPr sz="1050">
              <a:solidFill>
                <a:schemeClr val="dk1"/>
              </a:solidFill>
            </a:endParaRPr>
          </a:p>
        </p:txBody>
      </p:sp>
      <p:sp>
        <p:nvSpPr>
          <p:cNvPr id="291" name="Google Shape;291;p11"/>
          <p:cNvSpPr txBox="1"/>
          <p:nvPr/>
        </p:nvSpPr>
        <p:spPr>
          <a:xfrm>
            <a:off x="1290750" y="2068625"/>
            <a:ext cx="15706500" cy="54951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US" sz="3000"/>
              <a:t>The proposed anomaly detection system enhances security by accurately identifying threats in system logs using the Isolation Forest algorithm. It minimizes false positives and provides actionable insights for SOC analysts. Visualization tools like Process Tree Visualizations and Network Graphs help analysts quickly understand anomalies, while AI-powered explanations offer clear, actionable insights. This system outperforms traditional methods with better scalability, real-time analysis, and improved accuracy, strengthening cybersecurity. Future improvements may include refining the model, expanding visualizations, and integrating with other security systems for enhanced detection.</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13"/>
          <p:cNvGrpSpPr/>
          <p:nvPr/>
        </p:nvGrpSpPr>
        <p:grpSpPr>
          <a:xfrm>
            <a:off x="0" y="9090935"/>
            <a:ext cx="18288000" cy="1196065"/>
            <a:chOff x="0" y="-47625"/>
            <a:chExt cx="6467985" cy="1073450"/>
          </a:xfrm>
        </p:grpSpPr>
        <p:sp>
          <p:nvSpPr>
            <p:cNvPr id="297" name="Google Shape;297;p13"/>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13"/>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300" name="Google Shape;300;p13"/>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301" name="Google Shape;301;p13"/>
          <p:cNvSpPr/>
          <p:nvPr/>
        </p:nvSpPr>
        <p:spPr>
          <a:xfrm>
            <a:off x="0" y="9156477"/>
            <a:ext cx="18288000" cy="106497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3"/>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303" name="Google Shape;303;p13"/>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304" name="Google Shape;304;p13"/>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305" name="Google Shape;305;p13"/>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306" name="Google Shape;306;p13"/>
          <p:cNvSpPr txBox="1"/>
          <p:nvPr/>
        </p:nvSpPr>
        <p:spPr>
          <a:xfrm>
            <a:off x="4470689" y="3176727"/>
            <a:ext cx="9346622" cy="3896988"/>
          </a:xfrm>
          <a:prstGeom prst="rect">
            <a:avLst/>
          </a:prstGeom>
          <a:noFill/>
          <a:ln>
            <a:noFill/>
          </a:ln>
        </p:spPr>
        <p:txBody>
          <a:bodyPr anchorCtr="0" anchor="t" bIns="0" lIns="0" spcFirstLastPara="1" rIns="0" wrap="square" tIns="0">
            <a:spAutoFit/>
          </a:bodyPr>
          <a:lstStyle/>
          <a:p>
            <a:pPr indent="0" lvl="0" marL="0" marR="0" rtl="0" algn="ctr">
              <a:lnSpc>
                <a:spcPct val="87001"/>
              </a:lnSpc>
              <a:spcBef>
                <a:spcPts val="0"/>
              </a:spcBef>
              <a:spcAft>
                <a:spcPts val="0"/>
              </a:spcAft>
              <a:buNone/>
            </a:pPr>
            <a:r>
              <a:rPr b="1" lang="en-US" sz="16848">
                <a:solidFill>
                  <a:srgbClr val="0E2F5F"/>
                </a:solidFill>
                <a:latin typeface="Barlow Condensed Black"/>
                <a:ea typeface="Barlow Condensed Black"/>
                <a:cs typeface="Barlow Condensed Black"/>
                <a:sym typeface="Barlow Condensed Black"/>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5"/>
          <p:cNvGrpSpPr/>
          <p:nvPr/>
        </p:nvGrpSpPr>
        <p:grpSpPr>
          <a:xfrm>
            <a:off x="0" y="9090935"/>
            <a:ext cx="18288000" cy="1196065"/>
            <a:chOff x="0" y="-47625"/>
            <a:chExt cx="6467985" cy="1073450"/>
          </a:xfrm>
        </p:grpSpPr>
        <p:sp>
          <p:nvSpPr>
            <p:cNvPr id="103" name="Google Shape;103;p5"/>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 name="Google Shape;105;p5"/>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106" name="Google Shape;106;p5"/>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07" name="Google Shape;107;p5"/>
          <p:cNvSpPr/>
          <p:nvPr/>
        </p:nvSpPr>
        <p:spPr>
          <a:xfrm>
            <a:off x="0" y="9156477"/>
            <a:ext cx="18288000" cy="106497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5"/>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109" name="Google Shape;109;p5"/>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110" name="Google Shape;110;p5"/>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111" name="Google Shape;111;p5"/>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12" name="Google Shape;112;p5"/>
          <p:cNvSpPr txBox="1"/>
          <p:nvPr/>
        </p:nvSpPr>
        <p:spPr>
          <a:xfrm>
            <a:off x="0" y="528575"/>
            <a:ext cx="18288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rPr>
              <a:t>ABSTRACT</a:t>
            </a:r>
            <a:endParaRPr b="1" sz="1200"/>
          </a:p>
        </p:txBody>
      </p:sp>
      <p:sp>
        <p:nvSpPr>
          <p:cNvPr id="113" name="Google Shape;113;p5"/>
          <p:cNvSpPr txBox="1"/>
          <p:nvPr/>
        </p:nvSpPr>
        <p:spPr>
          <a:xfrm>
            <a:off x="1240200" y="1951500"/>
            <a:ext cx="15807600" cy="5764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900"/>
              <a:t>Log anomaly detection is essential for protecting digital infrastructures, helping identify irregularities that signal potential security threats, and addressing the increasing complexity and volume of log data faced by SOC analysts. Advanced AI-driven techniques, such as the Isolation Forest Algorithm, are employed for anomaly detection, alongside integration with Endpoint Detection and Response (EDR) tools and pivoting techniques to improve analysis. The development and examination of process trees enhance the identification and interpretation of suspicious activities, with summarization methods providing actionable insights and recommendations for SOC analysts. AI-powered log analysis offers solutions to current challenges in detecting complex threats and outlines future research directions to address ongoing issues in log anomaly detection.</a:t>
            </a:r>
            <a:endParaRPr sz="2900"/>
          </a:p>
          <a:p>
            <a:pPr indent="0" lvl="0" marL="0" rtl="0" algn="just">
              <a:spcBef>
                <a:spcPts val="0"/>
              </a:spcBef>
              <a:spcAft>
                <a:spcPts val="0"/>
              </a:spcAft>
              <a:buNone/>
            </a:pPr>
            <a:r>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g35d2c3aebcb_1_47"/>
          <p:cNvGrpSpPr/>
          <p:nvPr/>
        </p:nvGrpSpPr>
        <p:grpSpPr>
          <a:xfrm>
            <a:off x="0" y="9090936"/>
            <a:ext cx="18288270" cy="1196038"/>
            <a:chOff x="0" y="-47625"/>
            <a:chExt cx="6468000" cy="1073450"/>
          </a:xfrm>
        </p:grpSpPr>
        <p:sp>
          <p:nvSpPr>
            <p:cNvPr id="119" name="Google Shape;119;g35d2c3aebcb_1_47"/>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35d2c3aebcb_1_47"/>
            <p:cNvSpPr txBox="1"/>
            <p:nvPr/>
          </p:nvSpPr>
          <p:spPr>
            <a:xfrm>
              <a:off x="0" y="-47625"/>
              <a:ext cx="6468000" cy="107340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g35d2c3aebcb_1_47"/>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122" name="Google Shape;122;g35d2c3aebcb_1_47"/>
          <p:cNvSpPr txBox="1"/>
          <p:nvPr/>
        </p:nvSpPr>
        <p:spPr>
          <a:xfrm>
            <a:off x="13285083" y="9144000"/>
            <a:ext cx="5002800" cy="78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23" name="Google Shape;123;g35d2c3aebcb_1_47"/>
          <p:cNvSpPr/>
          <p:nvPr/>
        </p:nvSpPr>
        <p:spPr>
          <a:xfrm>
            <a:off x="0" y="9156477"/>
            <a:ext cx="18267423" cy="106540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686" l="0" r="0" t="-79221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g35d2c3aebcb_1_47"/>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88" l="-5658" r="-7789" t="-7358"/>
            </a:stretch>
          </a:blipFill>
          <a:ln>
            <a:noFill/>
          </a:ln>
        </p:spPr>
      </p:sp>
      <p:sp>
        <p:nvSpPr>
          <p:cNvPr id="125" name="Google Shape;125;g35d2c3aebcb_1_47"/>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126" name="Google Shape;126;g35d2c3aebcb_1_47"/>
          <p:cNvSpPr/>
          <p:nvPr/>
        </p:nvSpPr>
        <p:spPr>
          <a:xfrm>
            <a:off x="4816566" y="9316178"/>
            <a:ext cx="842664" cy="779957"/>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596" r="-171875" t="0"/>
            </a:stretch>
          </a:blipFill>
          <a:ln>
            <a:noFill/>
          </a:ln>
        </p:spPr>
      </p:sp>
      <p:sp>
        <p:nvSpPr>
          <p:cNvPr id="127" name="Google Shape;127;g35d2c3aebcb_1_47"/>
          <p:cNvSpPr txBox="1"/>
          <p:nvPr/>
        </p:nvSpPr>
        <p:spPr>
          <a:xfrm>
            <a:off x="13454960" y="9156800"/>
            <a:ext cx="4607400" cy="78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28" name="Google Shape;128;g35d2c3aebcb_1_47"/>
          <p:cNvSpPr txBox="1"/>
          <p:nvPr/>
        </p:nvSpPr>
        <p:spPr>
          <a:xfrm>
            <a:off x="0" y="757175"/>
            <a:ext cx="18288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rPr>
              <a:t>INTRODUCTION</a:t>
            </a:r>
            <a:endParaRPr b="1" sz="1200"/>
          </a:p>
        </p:txBody>
      </p:sp>
      <p:sp>
        <p:nvSpPr>
          <p:cNvPr id="129" name="Google Shape;129;g35d2c3aebcb_1_47"/>
          <p:cNvSpPr txBox="1"/>
          <p:nvPr/>
        </p:nvSpPr>
        <p:spPr>
          <a:xfrm>
            <a:off x="1006400" y="1872575"/>
            <a:ext cx="16254600" cy="5425800"/>
          </a:xfrm>
          <a:prstGeom prst="rect">
            <a:avLst/>
          </a:prstGeom>
          <a:noFill/>
          <a:ln>
            <a:noFill/>
          </a:ln>
        </p:spPr>
        <p:txBody>
          <a:bodyPr anchorCtr="0" anchor="t" bIns="91425" lIns="91425" spcFirstLastPara="1" rIns="91425" wrap="square" tIns="91425">
            <a:spAutoFit/>
          </a:bodyPr>
          <a:lstStyle/>
          <a:p>
            <a:pPr indent="-419100" lvl="0" marL="457200" rtl="0" algn="just">
              <a:lnSpc>
                <a:spcPct val="115000"/>
              </a:lnSpc>
              <a:spcBef>
                <a:spcPts val="0"/>
              </a:spcBef>
              <a:spcAft>
                <a:spcPts val="0"/>
              </a:spcAft>
              <a:buSzPts val="3000"/>
              <a:buChar char="●"/>
            </a:pPr>
            <a:r>
              <a:rPr lang="en-US" sz="3000"/>
              <a:t>System logs are key for detecting security threats but are difficult to analyze due to their complexity and volume.</a:t>
            </a:r>
            <a:endParaRPr sz="3000"/>
          </a:p>
          <a:p>
            <a:pPr indent="-419100" lvl="0" marL="457200" rtl="0" algn="just">
              <a:lnSpc>
                <a:spcPct val="115000"/>
              </a:lnSpc>
              <a:spcBef>
                <a:spcPts val="0"/>
              </a:spcBef>
              <a:spcAft>
                <a:spcPts val="0"/>
              </a:spcAft>
              <a:buSzPts val="3000"/>
              <a:buChar char="●"/>
            </a:pPr>
            <a:r>
              <a:rPr lang="en-US" sz="3000"/>
              <a:t>Traditional methods face issues like high false positives, missed subtle threats, and limited analysis tools.</a:t>
            </a:r>
            <a:endParaRPr sz="3000"/>
          </a:p>
          <a:p>
            <a:pPr indent="-419100" lvl="0" marL="457200" rtl="0" algn="just">
              <a:lnSpc>
                <a:spcPct val="115000"/>
              </a:lnSpc>
              <a:spcBef>
                <a:spcPts val="0"/>
              </a:spcBef>
              <a:spcAft>
                <a:spcPts val="0"/>
              </a:spcAft>
              <a:buSzPts val="3000"/>
              <a:buChar char="●"/>
            </a:pPr>
            <a:r>
              <a:rPr lang="en-US" sz="3000"/>
              <a:t>An AI model using the Isolation Forest algorithm identifies unusual patterns in data by isolating outliers more easily than normal points.</a:t>
            </a:r>
            <a:endParaRPr sz="3000"/>
          </a:p>
          <a:p>
            <a:pPr indent="-419100" lvl="0" marL="457200" rtl="0" algn="just">
              <a:lnSpc>
                <a:spcPct val="115000"/>
              </a:lnSpc>
              <a:spcBef>
                <a:spcPts val="0"/>
              </a:spcBef>
              <a:spcAft>
                <a:spcPts val="0"/>
              </a:spcAft>
              <a:buSzPts val="3000"/>
              <a:buChar char="●"/>
            </a:pPr>
            <a:r>
              <a:rPr lang="en-US" sz="3000"/>
              <a:t>Process tree visualization displays the relationships between processes in a system, helping identify unusual behaviors or suspicious activity patterns easily.</a:t>
            </a:r>
            <a:endParaRPr sz="3000"/>
          </a:p>
          <a:p>
            <a:pPr indent="-419100" lvl="0" marL="457200" rtl="0" algn="just">
              <a:lnSpc>
                <a:spcPct val="115000"/>
              </a:lnSpc>
              <a:spcBef>
                <a:spcPts val="0"/>
              </a:spcBef>
              <a:spcAft>
                <a:spcPts val="0"/>
              </a:spcAft>
              <a:buSzPts val="3000"/>
              <a:buChar char="●"/>
            </a:pPr>
            <a:r>
              <a:rPr lang="en-US" sz="3000"/>
              <a:t>The solution improves real-time monitoring, reduces manual work, and strengthens cybersecurity defenses.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g35d2c3aebcb_1_62"/>
          <p:cNvGrpSpPr/>
          <p:nvPr/>
        </p:nvGrpSpPr>
        <p:grpSpPr>
          <a:xfrm>
            <a:off x="0" y="9090936"/>
            <a:ext cx="18288270" cy="1196038"/>
            <a:chOff x="0" y="-47625"/>
            <a:chExt cx="6468000" cy="1073450"/>
          </a:xfrm>
        </p:grpSpPr>
        <p:sp>
          <p:nvSpPr>
            <p:cNvPr id="135" name="Google Shape;135;g35d2c3aebcb_1_62"/>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35d2c3aebcb_1_62"/>
            <p:cNvSpPr txBox="1"/>
            <p:nvPr/>
          </p:nvSpPr>
          <p:spPr>
            <a:xfrm>
              <a:off x="0" y="-47625"/>
              <a:ext cx="6468000" cy="107340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7" name="Google Shape;137;g35d2c3aebcb_1_62"/>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138" name="Google Shape;138;g35d2c3aebcb_1_62"/>
          <p:cNvSpPr txBox="1"/>
          <p:nvPr/>
        </p:nvSpPr>
        <p:spPr>
          <a:xfrm>
            <a:off x="13285083" y="9144000"/>
            <a:ext cx="5002800" cy="78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39" name="Google Shape;139;g35d2c3aebcb_1_62"/>
          <p:cNvSpPr/>
          <p:nvPr/>
        </p:nvSpPr>
        <p:spPr>
          <a:xfrm>
            <a:off x="0" y="9156477"/>
            <a:ext cx="18267423" cy="106540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686" l="0" r="0" t="-79221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g35d2c3aebcb_1_62"/>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88" l="-5658" r="-7789" t="-7358"/>
            </a:stretch>
          </a:blipFill>
          <a:ln>
            <a:noFill/>
          </a:ln>
        </p:spPr>
      </p:sp>
      <p:sp>
        <p:nvSpPr>
          <p:cNvPr id="141" name="Google Shape;141;g35d2c3aebcb_1_62"/>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142" name="Google Shape;142;g35d2c3aebcb_1_62"/>
          <p:cNvSpPr/>
          <p:nvPr/>
        </p:nvSpPr>
        <p:spPr>
          <a:xfrm>
            <a:off x="4816566" y="9316178"/>
            <a:ext cx="842664" cy="779957"/>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596" r="-171875" t="0"/>
            </a:stretch>
          </a:blipFill>
          <a:ln>
            <a:noFill/>
          </a:ln>
        </p:spPr>
      </p:sp>
      <p:sp>
        <p:nvSpPr>
          <p:cNvPr id="143" name="Google Shape;143;g35d2c3aebcb_1_62"/>
          <p:cNvSpPr txBox="1"/>
          <p:nvPr/>
        </p:nvSpPr>
        <p:spPr>
          <a:xfrm>
            <a:off x="13454960" y="9156800"/>
            <a:ext cx="4607400" cy="78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pic>
        <p:nvPicPr>
          <p:cNvPr id="144" name="Google Shape;144;g35d2c3aebcb_1_62"/>
          <p:cNvPicPr preferRelativeResize="0"/>
          <p:nvPr/>
        </p:nvPicPr>
        <p:blipFill>
          <a:blip r:embed="rId8">
            <a:alphaModFix/>
          </a:blip>
          <a:stretch>
            <a:fillRect/>
          </a:stretch>
        </p:blipFill>
        <p:spPr>
          <a:xfrm>
            <a:off x="1069113" y="1652426"/>
            <a:ext cx="16149988" cy="6982138"/>
          </a:xfrm>
          <a:prstGeom prst="rect">
            <a:avLst/>
          </a:prstGeom>
          <a:noFill/>
          <a:ln>
            <a:noFill/>
          </a:ln>
        </p:spPr>
      </p:pic>
      <p:sp>
        <p:nvSpPr>
          <p:cNvPr id="145" name="Google Shape;145;g35d2c3aebcb_1_62"/>
          <p:cNvSpPr txBox="1"/>
          <p:nvPr/>
        </p:nvSpPr>
        <p:spPr>
          <a:xfrm>
            <a:off x="0" y="528575"/>
            <a:ext cx="18288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rPr>
              <a:t>PROBLEM STATEMENT</a:t>
            </a:r>
            <a:endParaRPr b="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6"/>
          <p:cNvGrpSpPr/>
          <p:nvPr/>
        </p:nvGrpSpPr>
        <p:grpSpPr>
          <a:xfrm>
            <a:off x="0" y="9090935"/>
            <a:ext cx="18288000" cy="1196065"/>
            <a:chOff x="0" y="-47625"/>
            <a:chExt cx="6467985" cy="1073450"/>
          </a:xfrm>
        </p:grpSpPr>
        <p:sp>
          <p:nvSpPr>
            <p:cNvPr id="151" name="Google Shape;151;p6"/>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3" name="Google Shape;153;p6"/>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154" name="Google Shape;154;p6"/>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55" name="Google Shape;155;p6"/>
          <p:cNvSpPr/>
          <p:nvPr/>
        </p:nvSpPr>
        <p:spPr>
          <a:xfrm>
            <a:off x="0" y="9156477"/>
            <a:ext cx="18288000" cy="106497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6"/>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157" name="Google Shape;157;p6"/>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158" name="Google Shape;158;p6"/>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159" name="Google Shape;159;p6"/>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60" name="Google Shape;160;p6"/>
          <p:cNvSpPr txBox="1"/>
          <p:nvPr/>
        </p:nvSpPr>
        <p:spPr>
          <a:xfrm>
            <a:off x="0" y="0"/>
            <a:ext cx="18288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rPr>
              <a:t>BACKGROUND</a:t>
            </a:r>
            <a:endParaRPr b="1" sz="1200"/>
          </a:p>
        </p:txBody>
      </p:sp>
      <p:sp>
        <p:nvSpPr>
          <p:cNvPr id="161" name="Google Shape;161;p6"/>
          <p:cNvSpPr txBox="1"/>
          <p:nvPr/>
        </p:nvSpPr>
        <p:spPr>
          <a:xfrm>
            <a:off x="3663012" y="516883"/>
            <a:ext cx="2136600" cy="25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62" name="Google Shape;162;p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63" name="Google Shape;163;p6"/>
          <p:cNvSpPr txBox="1"/>
          <p:nvPr/>
        </p:nvSpPr>
        <p:spPr>
          <a:xfrm>
            <a:off x="2209732" y="1832054"/>
            <a:ext cx="1575900" cy="18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64" name="Google Shape;164;p6"/>
          <p:cNvSpPr txBox="1"/>
          <p:nvPr/>
        </p:nvSpPr>
        <p:spPr>
          <a:xfrm>
            <a:off x="249111" y="304800"/>
            <a:ext cx="1903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65" name="Google Shape;165;p6"/>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66" name="Google Shape;166;p6"/>
          <p:cNvSpPr txBox="1"/>
          <p:nvPr/>
        </p:nvSpPr>
        <p:spPr>
          <a:xfrm flipH="1" rot="10800000">
            <a:off x="0" y="6853100"/>
            <a:ext cx="1313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sp>
        <p:nvSpPr>
          <p:cNvPr id="167" name="Google Shape;167;p6"/>
          <p:cNvSpPr txBox="1"/>
          <p:nvPr/>
        </p:nvSpPr>
        <p:spPr>
          <a:xfrm>
            <a:off x="9507850" y="2410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68" name="Google Shape;168;p6"/>
          <p:cNvSpPr txBox="1"/>
          <p:nvPr/>
        </p:nvSpPr>
        <p:spPr>
          <a:xfrm>
            <a:off x="12646375" y="8258100"/>
            <a:ext cx="265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169" name="Google Shape;169;p6"/>
          <p:cNvSpPr txBox="1"/>
          <p:nvPr/>
        </p:nvSpPr>
        <p:spPr>
          <a:xfrm>
            <a:off x="1799700" y="3886900"/>
            <a:ext cx="15590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70" name="Google Shape;170;p6"/>
          <p:cNvSpPr txBox="1"/>
          <p:nvPr/>
        </p:nvSpPr>
        <p:spPr>
          <a:xfrm>
            <a:off x="1352425" y="1434225"/>
            <a:ext cx="16037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800">
              <a:solidFill>
                <a:schemeClr val="dk1"/>
              </a:solidFill>
            </a:endParaRPr>
          </a:p>
        </p:txBody>
      </p:sp>
      <p:pic>
        <p:nvPicPr>
          <p:cNvPr id="171" name="Google Shape;171;p6"/>
          <p:cNvPicPr preferRelativeResize="0"/>
          <p:nvPr/>
        </p:nvPicPr>
        <p:blipFill>
          <a:blip r:embed="rId8">
            <a:alphaModFix/>
          </a:blip>
          <a:stretch>
            <a:fillRect/>
          </a:stretch>
        </p:blipFill>
        <p:spPr>
          <a:xfrm>
            <a:off x="2209725" y="884050"/>
            <a:ext cx="13408301" cy="7374051"/>
          </a:xfrm>
          <a:prstGeom prst="rect">
            <a:avLst/>
          </a:prstGeom>
          <a:noFill/>
          <a:ln>
            <a:noFill/>
          </a:ln>
        </p:spPr>
      </p:pic>
      <p:pic>
        <p:nvPicPr>
          <p:cNvPr id="172" name="Google Shape;172;p6"/>
          <p:cNvPicPr preferRelativeResize="0"/>
          <p:nvPr/>
        </p:nvPicPr>
        <p:blipFill>
          <a:blip r:embed="rId9">
            <a:alphaModFix/>
          </a:blip>
          <a:stretch>
            <a:fillRect/>
          </a:stretch>
        </p:blipFill>
        <p:spPr>
          <a:xfrm>
            <a:off x="717792" y="648650"/>
            <a:ext cx="16460533" cy="838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8"/>
          <p:cNvGrpSpPr/>
          <p:nvPr/>
        </p:nvGrpSpPr>
        <p:grpSpPr>
          <a:xfrm>
            <a:off x="0" y="9090935"/>
            <a:ext cx="18288000" cy="1196065"/>
            <a:chOff x="0" y="-47625"/>
            <a:chExt cx="6467985" cy="1073450"/>
          </a:xfrm>
        </p:grpSpPr>
        <p:sp>
          <p:nvSpPr>
            <p:cNvPr id="178" name="Google Shape;178;p8"/>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0" name="Google Shape;180;p8"/>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181" name="Google Shape;181;p8"/>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82" name="Google Shape;182;p8"/>
          <p:cNvSpPr/>
          <p:nvPr/>
        </p:nvSpPr>
        <p:spPr>
          <a:xfrm>
            <a:off x="0" y="9156477"/>
            <a:ext cx="18288000" cy="106497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184" name="Google Shape;184;p8"/>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185" name="Google Shape;185;p8"/>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186" name="Google Shape;186;p8"/>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187" name="Google Shape;187;p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88" name="Google Shape;188;p8"/>
          <p:cNvSpPr txBox="1"/>
          <p:nvPr/>
        </p:nvSpPr>
        <p:spPr>
          <a:xfrm>
            <a:off x="1352425" y="1736425"/>
            <a:ext cx="16037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p>
        </p:txBody>
      </p:sp>
      <p:sp>
        <p:nvSpPr>
          <p:cNvPr id="189" name="Google Shape;189;p8"/>
          <p:cNvSpPr txBox="1"/>
          <p:nvPr/>
        </p:nvSpPr>
        <p:spPr>
          <a:xfrm>
            <a:off x="12384275" y="8629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0" name="Google Shape;190;p8"/>
          <p:cNvSpPr txBox="1"/>
          <p:nvPr/>
        </p:nvSpPr>
        <p:spPr>
          <a:xfrm>
            <a:off x="1352425" y="155500"/>
            <a:ext cx="16037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latin typeface="Calibri"/>
                <a:ea typeface="Calibri"/>
                <a:cs typeface="Calibri"/>
                <a:sym typeface="Calibri"/>
              </a:rPr>
              <a:t>METHODOLOGY</a:t>
            </a:r>
            <a:endParaRPr b="1" sz="3800">
              <a:solidFill>
                <a:schemeClr val="dk1"/>
              </a:solidFill>
              <a:latin typeface="Calibri"/>
              <a:ea typeface="Calibri"/>
              <a:cs typeface="Calibri"/>
              <a:sym typeface="Calibri"/>
            </a:endParaRPr>
          </a:p>
        </p:txBody>
      </p:sp>
      <p:sp>
        <p:nvSpPr>
          <p:cNvPr id="191" name="Google Shape;191;p8"/>
          <p:cNvSpPr txBox="1"/>
          <p:nvPr/>
        </p:nvSpPr>
        <p:spPr>
          <a:xfrm>
            <a:off x="1352425" y="1053225"/>
            <a:ext cx="16037400" cy="9304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b="1" lang="en-US" sz="2500">
                <a:solidFill>
                  <a:schemeClr val="dk1"/>
                </a:solidFill>
              </a:rPr>
              <a:t>Dataset</a:t>
            </a:r>
            <a:r>
              <a:rPr lang="en-US" sz="2500">
                <a:solidFill>
                  <a:schemeClr val="dk1"/>
                </a:solidFill>
              </a:rPr>
              <a:t>:</a:t>
            </a:r>
            <a:br>
              <a:rPr lang="en-US" sz="2500">
                <a:solidFill>
                  <a:schemeClr val="dk1"/>
                </a:solidFill>
              </a:rPr>
            </a:br>
            <a:r>
              <a:rPr lang="en-US" sz="2500">
                <a:solidFill>
                  <a:schemeClr val="dk1"/>
                </a:solidFill>
              </a:rPr>
              <a:t>Gathers system logs from EDR tools, capturing details like processes, file operations, network activities, and user actions. Collects logs in real-time or batch mode to suit operational needs.</a:t>
            </a:r>
            <a:endParaRPr sz="2500">
              <a:solidFill>
                <a:schemeClr val="dk1"/>
              </a:solidFill>
            </a:endParaRPr>
          </a:p>
          <a:p>
            <a:pPr indent="0" lvl="0" marL="0" rtl="0" algn="l">
              <a:lnSpc>
                <a:spcPct val="115000"/>
              </a:lnSpc>
              <a:spcBef>
                <a:spcPts val="1200"/>
              </a:spcBef>
              <a:spcAft>
                <a:spcPts val="0"/>
              </a:spcAft>
              <a:buNone/>
            </a:pPr>
            <a:r>
              <a:rPr b="1" lang="en-US" sz="2500">
                <a:solidFill>
                  <a:schemeClr val="dk1"/>
                </a:solidFill>
              </a:rPr>
              <a:t>Base Algorithm - Isolation Forest</a:t>
            </a:r>
            <a:r>
              <a:rPr lang="en-US" sz="2500">
                <a:solidFill>
                  <a:schemeClr val="dk1"/>
                </a:solidFill>
              </a:rPr>
              <a:t>:</a:t>
            </a:r>
            <a:endParaRPr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Detect Anomalies:</a:t>
            </a:r>
            <a:r>
              <a:rPr lang="en-US" sz="2500">
                <a:solidFill>
                  <a:schemeClr val="dk1"/>
                </a:solidFill>
              </a:rPr>
              <a:t> Efficiently isolate outliers in system logs by focusing on data points that deviate from normal patterns.</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Recursive Partitioning:</a:t>
            </a:r>
            <a:r>
              <a:rPr lang="en-US" sz="2500">
                <a:solidFill>
                  <a:schemeClr val="dk1"/>
                </a:solidFill>
              </a:rPr>
              <a:t> Randomly select a feature and split data based on a random value to create decision trees.</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Path Length Calculation:</a:t>
            </a:r>
            <a:r>
              <a:rPr lang="en-US" sz="2500">
                <a:solidFill>
                  <a:schemeClr val="dk1"/>
                </a:solidFill>
              </a:rPr>
              <a:t> Anomalies are isolated faster, resulting in shorter path lengths in the tree. Anomaly Score: Compute anomaly scores based on the average path length across multiple trees.</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Detection:</a:t>
            </a:r>
            <a:r>
              <a:rPr lang="en-US" sz="2500">
                <a:solidFill>
                  <a:schemeClr val="dk1"/>
                </a:solidFill>
              </a:rPr>
              <a:t> Flag logs with high anomaly scores (close to 1) for further analysis, while normal data points score closer to 0.</a:t>
            </a:r>
            <a:endParaRPr sz="2500">
              <a:solidFill>
                <a:schemeClr val="dk1"/>
              </a:solidFill>
            </a:endParaRPr>
          </a:p>
          <a:p>
            <a:pPr indent="0" lvl="0" marL="0" rtl="0" algn="l">
              <a:lnSpc>
                <a:spcPct val="115000"/>
              </a:lnSpc>
              <a:spcBef>
                <a:spcPts val="1200"/>
              </a:spcBef>
              <a:spcAft>
                <a:spcPts val="0"/>
              </a:spcAft>
              <a:buNone/>
            </a:pPr>
            <a:r>
              <a:rPr b="1" lang="en-US" sz="2500">
                <a:solidFill>
                  <a:schemeClr val="dk1"/>
                </a:solidFill>
              </a:rPr>
              <a:t>Implementation</a:t>
            </a:r>
            <a:r>
              <a:rPr lang="en-US" sz="2500">
                <a:solidFill>
                  <a:schemeClr val="dk1"/>
                </a:solidFill>
              </a:rPr>
              <a:t>:</a:t>
            </a:r>
            <a:br>
              <a:rPr lang="en-US" sz="2500">
                <a:solidFill>
                  <a:schemeClr val="dk1"/>
                </a:solidFill>
              </a:rPr>
            </a:br>
            <a:r>
              <a:rPr lang="en-US" sz="2500">
                <a:solidFill>
                  <a:schemeClr val="dk1"/>
                </a:solidFill>
              </a:rPr>
              <a:t>Collected and preprocessed EDR system logs, applying label encoding and cleaning for anomaly detection readiness. Trained an Isolation Forest model using only normal patterns to detect outliers with minimal false positives. Visualized process trees and provided AI-powered explanations through a user-friendly interface for SOC analysts.</a:t>
            </a:r>
            <a:endParaRPr sz="2500">
              <a:solidFill>
                <a:schemeClr val="dk1"/>
              </a:solidFill>
            </a:endParaRPr>
          </a:p>
          <a:p>
            <a:pPr indent="0" lvl="0" marL="0" rtl="0" algn="l">
              <a:lnSpc>
                <a:spcPct val="115000"/>
              </a:lnSpc>
              <a:spcBef>
                <a:spcPts val="1200"/>
              </a:spcBef>
              <a:spcAft>
                <a:spcPts val="0"/>
              </a:spcAft>
              <a:buNone/>
            </a:pPr>
            <a:r>
              <a:t/>
            </a:r>
            <a:endParaRPr sz="2500">
              <a:solidFill>
                <a:schemeClr val="dk1"/>
              </a:solidFill>
            </a:endParaRPr>
          </a:p>
          <a:p>
            <a:pPr indent="0" lvl="0" marL="457200" rtl="0" algn="l">
              <a:spcBef>
                <a:spcPts val="1200"/>
              </a:spcBef>
              <a:spcAft>
                <a:spcPts val="0"/>
              </a:spcAft>
              <a:buNone/>
            </a:pPr>
            <a:r>
              <a:t/>
            </a:r>
            <a:endParaRPr b="1" sz="2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7"/>
          <p:cNvGrpSpPr/>
          <p:nvPr/>
        </p:nvGrpSpPr>
        <p:grpSpPr>
          <a:xfrm>
            <a:off x="0" y="9090936"/>
            <a:ext cx="18288270" cy="1196038"/>
            <a:chOff x="0" y="-47625"/>
            <a:chExt cx="6468000" cy="1073450"/>
          </a:xfrm>
        </p:grpSpPr>
        <p:sp>
          <p:nvSpPr>
            <p:cNvPr id="197" name="Google Shape;197;p7"/>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txBox="1"/>
            <p:nvPr/>
          </p:nvSpPr>
          <p:spPr>
            <a:xfrm>
              <a:off x="0" y="-47625"/>
              <a:ext cx="6468000" cy="107340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9" name="Google Shape;199;p7"/>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200" name="Google Shape;200;p7"/>
          <p:cNvSpPr txBox="1"/>
          <p:nvPr/>
        </p:nvSpPr>
        <p:spPr>
          <a:xfrm>
            <a:off x="13285083" y="9144000"/>
            <a:ext cx="5002800" cy="889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01" name="Google Shape;201;p7"/>
          <p:cNvSpPr/>
          <p:nvPr/>
        </p:nvSpPr>
        <p:spPr>
          <a:xfrm>
            <a:off x="0" y="9156477"/>
            <a:ext cx="18267423" cy="106540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686" l="0" r="0" t="-79221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7"/>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88" l="-5658" r="-7789" t="-7358"/>
            </a:stretch>
          </a:blipFill>
          <a:ln>
            <a:noFill/>
          </a:ln>
        </p:spPr>
      </p:sp>
      <p:sp>
        <p:nvSpPr>
          <p:cNvPr id="203" name="Google Shape;203;p7"/>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204" name="Google Shape;204;p7"/>
          <p:cNvSpPr/>
          <p:nvPr/>
        </p:nvSpPr>
        <p:spPr>
          <a:xfrm>
            <a:off x="4816566" y="9316178"/>
            <a:ext cx="842664" cy="779957"/>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596" r="-171875" t="0"/>
            </a:stretch>
          </a:blipFill>
          <a:ln>
            <a:noFill/>
          </a:ln>
        </p:spPr>
      </p:sp>
      <p:sp>
        <p:nvSpPr>
          <p:cNvPr id="205" name="Google Shape;205;p7"/>
          <p:cNvSpPr txBox="1"/>
          <p:nvPr/>
        </p:nvSpPr>
        <p:spPr>
          <a:xfrm>
            <a:off x="13454960" y="9156800"/>
            <a:ext cx="4607400" cy="864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06" name="Google Shape;206;p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7" name="Google Shape;207;p7"/>
          <p:cNvSpPr txBox="1"/>
          <p:nvPr/>
        </p:nvSpPr>
        <p:spPr>
          <a:xfrm>
            <a:off x="304800" y="304800"/>
            <a:ext cx="3000000" cy="3000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8" name="Google Shape;208;p7"/>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09" name="Google Shape;209;p7"/>
          <p:cNvSpPr txBox="1"/>
          <p:nvPr/>
        </p:nvSpPr>
        <p:spPr>
          <a:xfrm>
            <a:off x="1816794" y="-79149"/>
            <a:ext cx="2248800" cy="24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10" name="Google Shape;210;p7"/>
          <p:cNvSpPr txBox="1"/>
          <p:nvPr/>
        </p:nvSpPr>
        <p:spPr>
          <a:xfrm>
            <a:off x="4892675" y="8090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11" name="Google Shape;211;p7"/>
          <p:cNvSpPr txBox="1"/>
          <p:nvPr/>
        </p:nvSpPr>
        <p:spPr>
          <a:xfrm>
            <a:off x="0" y="0"/>
            <a:ext cx="18288000" cy="400200"/>
          </a:xfrm>
          <a:prstGeom prst="rect">
            <a:avLst/>
          </a:prstGeom>
          <a:noFill/>
          <a:ln>
            <a:noFill/>
          </a:ln>
        </p:spPr>
        <p:txBody>
          <a:bodyPr anchorCtr="0" anchor="t" bIns="91425" lIns="91425" spcFirstLastPara="1" rIns="91425" wrap="square" tIns="91425">
            <a:spAutoFit/>
          </a:bodyPr>
          <a:lstStyle/>
          <a:p>
            <a:pPr indent="-12700" lvl="0" marL="12700" rtl="0" algn="ctr">
              <a:lnSpc>
                <a:spcPct val="115000"/>
              </a:lnSpc>
              <a:spcBef>
                <a:spcPts val="0"/>
              </a:spcBef>
              <a:spcAft>
                <a:spcPts val="0"/>
              </a:spcAft>
              <a:buNone/>
            </a:pPr>
            <a:r>
              <a:t/>
            </a:r>
            <a:endParaRPr/>
          </a:p>
        </p:txBody>
      </p:sp>
      <p:sp>
        <p:nvSpPr>
          <p:cNvPr id="212" name="Google Shape;212;p7"/>
          <p:cNvSpPr txBox="1"/>
          <p:nvPr/>
        </p:nvSpPr>
        <p:spPr>
          <a:xfrm>
            <a:off x="5369613" y="8235900"/>
            <a:ext cx="7528200" cy="90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b="1" lang="en-US" sz="2000">
                <a:solidFill>
                  <a:schemeClr val="dk1"/>
                </a:solidFill>
              </a:rPr>
              <a:t> </a:t>
            </a:r>
            <a:r>
              <a:rPr b="1" lang="en-US" sz="1800">
                <a:solidFill>
                  <a:schemeClr val="dk1"/>
                </a:solidFill>
              </a:rPr>
              <a:t>Fig. 1.</a:t>
            </a:r>
            <a:r>
              <a:rPr lang="en-US" sz="1800">
                <a:solidFill>
                  <a:schemeClr val="dk1"/>
                </a:solidFill>
              </a:rPr>
              <a:t>  Anomaly Detection System Architecture</a:t>
            </a:r>
            <a:endParaRPr b="1" sz="2000">
              <a:solidFill>
                <a:schemeClr val="dk1"/>
              </a:solidFill>
            </a:endParaRPr>
          </a:p>
          <a:p>
            <a:pPr indent="0" lvl="0" marL="0" rtl="0" algn="l">
              <a:spcBef>
                <a:spcPts val="1200"/>
              </a:spcBef>
              <a:spcAft>
                <a:spcPts val="0"/>
              </a:spcAft>
              <a:buNone/>
            </a:pPr>
            <a:r>
              <a:t/>
            </a:r>
            <a:endParaRPr/>
          </a:p>
        </p:txBody>
      </p:sp>
      <p:sp>
        <p:nvSpPr>
          <p:cNvPr id="213" name="Google Shape;213;p7"/>
          <p:cNvSpPr txBox="1"/>
          <p:nvPr/>
        </p:nvSpPr>
        <p:spPr>
          <a:xfrm>
            <a:off x="12800125" y="804316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14" name="Google Shape;214;p7"/>
          <p:cNvPicPr preferRelativeResize="0"/>
          <p:nvPr/>
        </p:nvPicPr>
        <p:blipFill>
          <a:blip r:embed="rId8">
            <a:alphaModFix/>
          </a:blip>
          <a:stretch>
            <a:fillRect/>
          </a:stretch>
        </p:blipFill>
        <p:spPr>
          <a:xfrm>
            <a:off x="3142738" y="1011463"/>
            <a:ext cx="12002799" cy="6420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9"/>
          <p:cNvGrpSpPr/>
          <p:nvPr/>
        </p:nvGrpSpPr>
        <p:grpSpPr>
          <a:xfrm>
            <a:off x="0" y="9090935"/>
            <a:ext cx="18288000" cy="1196065"/>
            <a:chOff x="0" y="-47625"/>
            <a:chExt cx="6467985" cy="1073450"/>
          </a:xfrm>
        </p:grpSpPr>
        <p:sp>
          <p:nvSpPr>
            <p:cNvPr id="220" name="Google Shape;220;p9"/>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txBox="1"/>
            <p:nvPr/>
          </p:nvSpPr>
          <p:spPr>
            <a:xfrm>
              <a:off x="0" y="-47625"/>
              <a:ext cx="6467985" cy="107345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2" name="Google Shape;222;p9"/>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223" name="Google Shape;223;p9"/>
          <p:cNvSpPr txBox="1"/>
          <p:nvPr/>
        </p:nvSpPr>
        <p:spPr>
          <a:xfrm>
            <a:off x="13285083" y="9144000"/>
            <a:ext cx="5002917" cy="8898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24" name="Google Shape;224;p9"/>
          <p:cNvSpPr/>
          <p:nvPr/>
        </p:nvSpPr>
        <p:spPr>
          <a:xfrm>
            <a:off x="0" y="9156465"/>
            <a:ext cx="18267423" cy="106540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762" l="0" r="0" t="-7923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9"/>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91" l="-5656" r="-7787" t="-7361"/>
            </a:stretch>
          </a:blipFill>
          <a:ln>
            <a:noFill/>
          </a:ln>
        </p:spPr>
      </p:sp>
      <p:sp>
        <p:nvSpPr>
          <p:cNvPr id="226" name="Google Shape;226;p9"/>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227" name="Google Shape;227;p9"/>
          <p:cNvSpPr/>
          <p:nvPr/>
        </p:nvSpPr>
        <p:spPr>
          <a:xfrm>
            <a:off x="4816566" y="9316178"/>
            <a:ext cx="842664" cy="779263"/>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602" r="-171869" t="0"/>
            </a:stretch>
          </a:blipFill>
          <a:ln>
            <a:noFill/>
          </a:ln>
        </p:spPr>
      </p:sp>
      <p:sp>
        <p:nvSpPr>
          <p:cNvPr id="228" name="Google Shape;228;p9"/>
          <p:cNvSpPr txBox="1"/>
          <p:nvPr/>
        </p:nvSpPr>
        <p:spPr>
          <a:xfrm>
            <a:off x="13454960" y="9156800"/>
            <a:ext cx="4607496" cy="86427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29" name="Google Shape;229;p9"/>
          <p:cNvSpPr txBox="1"/>
          <p:nvPr/>
        </p:nvSpPr>
        <p:spPr>
          <a:xfrm>
            <a:off x="266644" y="304800"/>
            <a:ext cx="2248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30" name="Google Shape;230;p9"/>
          <p:cNvSpPr txBox="1"/>
          <p:nvPr/>
        </p:nvSpPr>
        <p:spPr>
          <a:xfrm>
            <a:off x="5097500" y="519675"/>
            <a:ext cx="8072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rPr b="1" lang="en-US" sz="2300">
                <a:solidFill>
                  <a:schemeClr val="dk1"/>
                </a:solidFill>
              </a:rPr>
              <a:t>Output Screenshots</a:t>
            </a:r>
            <a:endParaRPr b="1" sz="2300">
              <a:solidFill>
                <a:schemeClr val="dk1"/>
              </a:solidFill>
            </a:endParaRPr>
          </a:p>
        </p:txBody>
      </p:sp>
      <p:sp>
        <p:nvSpPr>
          <p:cNvPr id="231" name="Google Shape;231;p9"/>
          <p:cNvSpPr txBox="1"/>
          <p:nvPr/>
        </p:nvSpPr>
        <p:spPr>
          <a:xfrm>
            <a:off x="12979200" y="6972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9"/>
          <p:cNvSpPr txBox="1"/>
          <p:nvPr/>
        </p:nvSpPr>
        <p:spPr>
          <a:xfrm>
            <a:off x="1389600" y="0"/>
            <a:ext cx="15540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latin typeface="Calibri"/>
                <a:ea typeface="Calibri"/>
                <a:cs typeface="Calibri"/>
                <a:sym typeface="Calibri"/>
              </a:rPr>
              <a:t>RESULT</a:t>
            </a:r>
            <a:endParaRPr b="1" sz="4000">
              <a:solidFill>
                <a:schemeClr val="dk1"/>
              </a:solidFill>
              <a:latin typeface="Calibri"/>
              <a:ea typeface="Calibri"/>
              <a:cs typeface="Calibri"/>
              <a:sym typeface="Calibri"/>
            </a:endParaRPr>
          </a:p>
        </p:txBody>
      </p:sp>
      <p:pic>
        <p:nvPicPr>
          <p:cNvPr id="233" name="Google Shape;233;p9"/>
          <p:cNvPicPr preferRelativeResize="0"/>
          <p:nvPr/>
        </p:nvPicPr>
        <p:blipFill>
          <a:blip r:embed="rId8">
            <a:alphaModFix/>
          </a:blip>
          <a:stretch>
            <a:fillRect/>
          </a:stretch>
        </p:blipFill>
        <p:spPr>
          <a:xfrm>
            <a:off x="610650" y="1547875"/>
            <a:ext cx="7922701" cy="5536350"/>
          </a:xfrm>
          <a:prstGeom prst="rect">
            <a:avLst/>
          </a:prstGeom>
          <a:noFill/>
          <a:ln>
            <a:noFill/>
          </a:ln>
        </p:spPr>
      </p:pic>
      <p:pic>
        <p:nvPicPr>
          <p:cNvPr id="234" name="Google Shape;234;p9"/>
          <p:cNvPicPr preferRelativeResize="0"/>
          <p:nvPr/>
        </p:nvPicPr>
        <p:blipFill>
          <a:blip r:embed="rId9">
            <a:alphaModFix/>
          </a:blip>
          <a:stretch>
            <a:fillRect/>
          </a:stretch>
        </p:blipFill>
        <p:spPr>
          <a:xfrm>
            <a:off x="8756225" y="3530075"/>
            <a:ext cx="8805675" cy="510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g35d2c3aebcb_1_13"/>
          <p:cNvGrpSpPr/>
          <p:nvPr/>
        </p:nvGrpSpPr>
        <p:grpSpPr>
          <a:xfrm>
            <a:off x="0" y="9090936"/>
            <a:ext cx="18288270" cy="1196038"/>
            <a:chOff x="0" y="-47625"/>
            <a:chExt cx="6468000" cy="1073450"/>
          </a:xfrm>
        </p:grpSpPr>
        <p:sp>
          <p:nvSpPr>
            <p:cNvPr id="240" name="Google Shape;240;g35d2c3aebcb_1_13"/>
            <p:cNvSpPr/>
            <p:nvPr/>
          </p:nvSpPr>
          <p:spPr>
            <a:xfrm>
              <a:off x="0" y="0"/>
              <a:ext cx="6467985" cy="1025825"/>
            </a:xfrm>
            <a:custGeom>
              <a:rect b="b" l="l" r="r" t="t"/>
              <a:pathLst>
                <a:path extrusionOk="0" h="1025825" w="6467985">
                  <a:moveTo>
                    <a:pt x="16078" y="0"/>
                  </a:moveTo>
                  <a:lnTo>
                    <a:pt x="6451907" y="0"/>
                  </a:lnTo>
                  <a:cubicBezTo>
                    <a:pt x="6456171" y="0"/>
                    <a:pt x="6460260" y="1694"/>
                    <a:pt x="6463276" y="4709"/>
                  </a:cubicBezTo>
                  <a:cubicBezTo>
                    <a:pt x="6466291" y="7724"/>
                    <a:pt x="6467985" y="11814"/>
                    <a:pt x="6467985" y="16078"/>
                  </a:cubicBezTo>
                  <a:lnTo>
                    <a:pt x="6467985" y="1009748"/>
                  </a:lnTo>
                  <a:cubicBezTo>
                    <a:pt x="6467985" y="1014012"/>
                    <a:pt x="6466291" y="1018101"/>
                    <a:pt x="6463276" y="1021116"/>
                  </a:cubicBezTo>
                  <a:cubicBezTo>
                    <a:pt x="6460260" y="1024131"/>
                    <a:pt x="6456171" y="1025825"/>
                    <a:pt x="6451907" y="1025825"/>
                  </a:cubicBezTo>
                  <a:lnTo>
                    <a:pt x="16078" y="1025825"/>
                  </a:lnTo>
                  <a:cubicBezTo>
                    <a:pt x="11814" y="1025825"/>
                    <a:pt x="7724" y="1024131"/>
                    <a:pt x="4709" y="1021116"/>
                  </a:cubicBezTo>
                  <a:cubicBezTo>
                    <a:pt x="1694" y="1018101"/>
                    <a:pt x="0" y="1014012"/>
                    <a:pt x="0" y="1009748"/>
                  </a:cubicBezTo>
                  <a:lnTo>
                    <a:pt x="0" y="16078"/>
                  </a:lnTo>
                  <a:cubicBezTo>
                    <a:pt x="0" y="11814"/>
                    <a:pt x="1694" y="7724"/>
                    <a:pt x="4709" y="4709"/>
                  </a:cubicBezTo>
                  <a:cubicBezTo>
                    <a:pt x="7724" y="1694"/>
                    <a:pt x="11814" y="0"/>
                    <a:pt x="160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5d2c3aebcb_1_13"/>
            <p:cNvSpPr txBox="1"/>
            <p:nvPr/>
          </p:nvSpPr>
          <p:spPr>
            <a:xfrm>
              <a:off x="0" y="-47625"/>
              <a:ext cx="6468000" cy="107340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2" name="Google Shape;242;g35d2c3aebcb_1_13"/>
          <p:cNvSpPr/>
          <p:nvPr/>
        </p:nvSpPr>
        <p:spPr>
          <a:xfrm>
            <a:off x="13731511" y="1434222"/>
            <a:ext cx="305535" cy="302202"/>
          </a:xfrm>
          <a:custGeom>
            <a:rect b="b" l="l" r="r" t="t"/>
            <a:pathLst>
              <a:path extrusionOk="0" h="302202" w="305535">
                <a:moveTo>
                  <a:pt x="0" y="0"/>
                </a:moveTo>
                <a:lnTo>
                  <a:pt x="305535" y="0"/>
                </a:lnTo>
                <a:lnTo>
                  <a:pt x="305535" y="302203"/>
                </a:lnTo>
                <a:lnTo>
                  <a:pt x="0" y="302203"/>
                </a:lnTo>
                <a:lnTo>
                  <a:pt x="0" y="0"/>
                </a:lnTo>
                <a:close/>
              </a:path>
            </a:pathLst>
          </a:custGeom>
          <a:blipFill rotWithShape="1">
            <a:blip r:embed="rId3">
              <a:alphaModFix/>
            </a:blip>
            <a:stretch>
              <a:fillRect b="0" l="0" r="0" t="0"/>
            </a:stretch>
          </a:blipFill>
          <a:ln>
            <a:noFill/>
          </a:ln>
        </p:spPr>
      </p:sp>
      <p:sp>
        <p:nvSpPr>
          <p:cNvPr id="243" name="Google Shape;243;g35d2c3aebcb_1_13"/>
          <p:cNvSpPr txBox="1"/>
          <p:nvPr/>
        </p:nvSpPr>
        <p:spPr>
          <a:xfrm>
            <a:off x="13285083" y="9144000"/>
            <a:ext cx="5002800" cy="78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44" name="Google Shape;244;g35d2c3aebcb_1_13"/>
          <p:cNvSpPr/>
          <p:nvPr/>
        </p:nvSpPr>
        <p:spPr>
          <a:xfrm>
            <a:off x="0" y="9156465"/>
            <a:ext cx="18267423" cy="1065409"/>
          </a:xfrm>
          <a:custGeom>
            <a:rect b="b" l="l" r="r" t="t"/>
            <a:pathLst>
              <a:path extrusionOk="0" h="1392692" w="18832395">
                <a:moveTo>
                  <a:pt x="0" y="0"/>
                </a:moveTo>
                <a:lnTo>
                  <a:pt x="18832394" y="0"/>
                </a:lnTo>
                <a:lnTo>
                  <a:pt x="18832394" y="1392692"/>
                </a:lnTo>
                <a:lnTo>
                  <a:pt x="0" y="1392692"/>
                </a:lnTo>
                <a:lnTo>
                  <a:pt x="0" y="0"/>
                </a:lnTo>
                <a:close/>
              </a:path>
            </a:pathLst>
          </a:custGeom>
          <a:blipFill rotWithShape="1">
            <a:blip r:embed="rId4">
              <a:alphaModFix amt="29000"/>
            </a:blip>
            <a:stretch>
              <a:fillRect b="-459686" l="0" r="0" t="-79221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g35d2c3aebcb_1_13"/>
          <p:cNvSpPr/>
          <p:nvPr/>
        </p:nvSpPr>
        <p:spPr>
          <a:xfrm>
            <a:off x="254044" y="9316178"/>
            <a:ext cx="2279946" cy="795874"/>
          </a:xfrm>
          <a:custGeom>
            <a:rect b="b" l="l" r="r" t="t"/>
            <a:pathLst>
              <a:path extrusionOk="0" h="795874" w="2279946">
                <a:moveTo>
                  <a:pt x="0" y="0"/>
                </a:moveTo>
                <a:lnTo>
                  <a:pt x="2279946" y="0"/>
                </a:lnTo>
                <a:lnTo>
                  <a:pt x="2279946" y="795873"/>
                </a:lnTo>
                <a:lnTo>
                  <a:pt x="0" y="795873"/>
                </a:lnTo>
                <a:lnTo>
                  <a:pt x="0" y="0"/>
                </a:lnTo>
                <a:close/>
              </a:path>
            </a:pathLst>
          </a:custGeom>
          <a:blipFill rotWithShape="1">
            <a:blip r:embed="rId5">
              <a:alphaModFix/>
            </a:blip>
            <a:stretch>
              <a:fillRect b="-28388" l="-5658" r="-7789" t="-7358"/>
            </a:stretch>
          </a:blipFill>
          <a:ln>
            <a:noFill/>
          </a:ln>
        </p:spPr>
      </p:sp>
      <p:sp>
        <p:nvSpPr>
          <p:cNvPr id="246" name="Google Shape;246;g35d2c3aebcb_1_13"/>
          <p:cNvSpPr/>
          <p:nvPr/>
        </p:nvSpPr>
        <p:spPr>
          <a:xfrm>
            <a:off x="2514940" y="9316178"/>
            <a:ext cx="2320676" cy="795874"/>
          </a:xfrm>
          <a:custGeom>
            <a:rect b="b" l="l" r="r" t="t"/>
            <a:pathLst>
              <a:path extrusionOk="0" h="795874" w="2320676">
                <a:moveTo>
                  <a:pt x="0" y="0"/>
                </a:moveTo>
                <a:lnTo>
                  <a:pt x="2320676" y="0"/>
                </a:lnTo>
                <a:lnTo>
                  <a:pt x="2320676" y="795873"/>
                </a:lnTo>
                <a:lnTo>
                  <a:pt x="0" y="795873"/>
                </a:lnTo>
                <a:lnTo>
                  <a:pt x="0" y="0"/>
                </a:lnTo>
                <a:close/>
              </a:path>
            </a:pathLst>
          </a:custGeom>
          <a:blipFill rotWithShape="1">
            <a:blip r:embed="rId6">
              <a:alphaModFix/>
            </a:blip>
            <a:stretch>
              <a:fillRect b="0" l="0" r="0" t="-5259"/>
            </a:stretch>
          </a:blipFill>
          <a:ln>
            <a:noFill/>
          </a:ln>
        </p:spPr>
      </p:sp>
      <p:sp>
        <p:nvSpPr>
          <p:cNvPr id="247" name="Google Shape;247;g35d2c3aebcb_1_13"/>
          <p:cNvSpPr/>
          <p:nvPr/>
        </p:nvSpPr>
        <p:spPr>
          <a:xfrm>
            <a:off x="4816566" y="9316178"/>
            <a:ext cx="842664" cy="779957"/>
          </a:xfrm>
          <a:custGeom>
            <a:rect b="b" l="l" r="r" t="t"/>
            <a:pathLst>
              <a:path extrusionOk="0" h="795874" w="842664">
                <a:moveTo>
                  <a:pt x="0" y="0"/>
                </a:moveTo>
                <a:lnTo>
                  <a:pt x="842664" y="0"/>
                </a:lnTo>
                <a:lnTo>
                  <a:pt x="842664" y="795873"/>
                </a:lnTo>
                <a:lnTo>
                  <a:pt x="0" y="795873"/>
                </a:lnTo>
                <a:lnTo>
                  <a:pt x="0" y="0"/>
                </a:lnTo>
                <a:close/>
              </a:path>
            </a:pathLst>
          </a:custGeom>
          <a:blipFill rotWithShape="1">
            <a:blip r:embed="rId7">
              <a:alphaModFix/>
            </a:blip>
            <a:stretch>
              <a:fillRect b="-60919" l="-48596" r="-171875" t="0"/>
            </a:stretch>
          </a:blipFill>
          <a:ln>
            <a:noFill/>
          </a:ln>
        </p:spPr>
      </p:sp>
      <p:sp>
        <p:nvSpPr>
          <p:cNvPr id="248" name="Google Shape;248;g35d2c3aebcb_1_13"/>
          <p:cNvSpPr txBox="1"/>
          <p:nvPr/>
        </p:nvSpPr>
        <p:spPr>
          <a:xfrm>
            <a:off x="13454960" y="9156800"/>
            <a:ext cx="4607400" cy="78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90">
                <a:solidFill>
                  <a:srgbClr val="FFFFFF"/>
                </a:solidFill>
                <a:latin typeface="Archivo Black"/>
                <a:ea typeface="Archivo Black"/>
                <a:cs typeface="Archivo Black"/>
                <a:sym typeface="Archivo Black"/>
              </a:rPr>
              <a:t>ICETEA 2025</a:t>
            </a:r>
            <a:endParaRPr/>
          </a:p>
        </p:txBody>
      </p:sp>
      <p:sp>
        <p:nvSpPr>
          <p:cNvPr id="249" name="Google Shape;249;g35d2c3aebcb_1_13"/>
          <p:cNvSpPr txBox="1"/>
          <p:nvPr/>
        </p:nvSpPr>
        <p:spPr>
          <a:xfrm>
            <a:off x="266644" y="304800"/>
            <a:ext cx="22488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50" name="Google Shape;250;g35d2c3aebcb_1_13"/>
          <p:cNvSpPr txBox="1"/>
          <p:nvPr/>
        </p:nvSpPr>
        <p:spPr>
          <a:xfrm>
            <a:off x="7660050" y="2653725"/>
            <a:ext cx="5625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251" name="Google Shape;251;g35d2c3aebcb_1_13"/>
          <p:cNvSpPr txBox="1"/>
          <p:nvPr/>
        </p:nvSpPr>
        <p:spPr>
          <a:xfrm>
            <a:off x="5097500" y="519675"/>
            <a:ext cx="8072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800">
              <a:solidFill>
                <a:schemeClr val="dk1"/>
              </a:solidFill>
            </a:endParaRPr>
          </a:p>
          <a:p>
            <a:pPr indent="0" lvl="0" marL="0" rtl="0" algn="ctr">
              <a:spcBef>
                <a:spcPts val="0"/>
              </a:spcBef>
              <a:spcAft>
                <a:spcPts val="0"/>
              </a:spcAft>
              <a:buNone/>
            </a:pPr>
            <a:r>
              <a:rPr b="1" lang="en-US" sz="2300">
                <a:solidFill>
                  <a:schemeClr val="dk1"/>
                </a:solidFill>
              </a:rPr>
              <a:t>Output Screenshots</a:t>
            </a:r>
            <a:endParaRPr b="1" sz="2300">
              <a:solidFill>
                <a:schemeClr val="dk1"/>
              </a:solidFill>
            </a:endParaRPr>
          </a:p>
        </p:txBody>
      </p:sp>
      <p:sp>
        <p:nvSpPr>
          <p:cNvPr id="252" name="Google Shape;252;g35d2c3aebcb_1_13"/>
          <p:cNvSpPr txBox="1"/>
          <p:nvPr/>
        </p:nvSpPr>
        <p:spPr>
          <a:xfrm>
            <a:off x="12979200" y="6972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3" name="Google Shape;253;g35d2c3aebcb_1_13"/>
          <p:cNvSpPr txBox="1"/>
          <p:nvPr/>
        </p:nvSpPr>
        <p:spPr>
          <a:xfrm>
            <a:off x="1389600" y="0"/>
            <a:ext cx="15540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solidFill>
                  <a:schemeClr val="dk1"/>
                </a:solidFill>
                <a:latin typeface="Calibri"/>
                <a:ea typeface="Calibri"/>
                <a:cs typeface="Calibri"/>
                <a:sym typeface="Calibri"/>
              </a:rPr>
              <a:t>RESULT</a:t>
            </a:r>
            <a:endParaRPr b="1" sz="4000">
              <a:solidFill>
                <a:schemeClr val="dk1"/>
              </a:solidFill>
              <a:latin typeface="Calibri"/>
              <a:ea typeface="Calibri"/>
              <a:cs typeface="Calibri"/>
              <a:sym typeface="Calibri"/>
            </a:endParaRPr>
          </a:p>
        </p:txBody>
      </p:sp>
      <p:pic>
        <p:nvPicPr>
          <p:cNvPr id="254" name="Google Shape;254;g35d2c3aebcb_1_13"/>
          <p:cNvPicPr preferRelativeResize="0"/>
          <p:nvPr/>
        </p:nvPicPr>
        <p:blipFill>
          <a:blip r:embed="rId8">
            <a:alphaModFix/>
          </a:blip>
          <a:stretch>
            <a:fillRect/>
          </a:stretch>
        </p:blipFill>
        <p:spPr>
          <a:xfrm>
            <a:off x="5795760" y="1385550"/>
            <a:ext cx="6675891" cy="5536349"/>
          </a:xfrm>
          <a:prstGeom prst="rect">
            <a:avLst/>
          </a:prstGeom>
          <a:noFill/>
          <a:ln>
            <a:noFill/>
          </a:ln>
        </p:spPr>
      </p:pic>
      <p:pic>
        <p:nvPicPr>
          <p:cNvPr id="255" name="Google Shape;255;g35d2c3aebcb_1_13"/>
          <p:cNvPicPr preferRelativeResize="0"/>
          <p:nvPr/>
        </p:nvPicPr>
        <p:blipFill>
          <a:blip r:embed="rId9">
            <a:alphaModFix/>
          </a:blip>
          <a:stretch>
            <a:fillRect/>
          </a:stretch>
        </p:blipFill>
        <p:spPr>
          <a:xfrm>
            <a:off x="3050725" y="7194675"/>
            <a:ext cx="12186551" cy="1689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