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8"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83" r:id="rId22"/>
    <p:sldId id="277" r:id="rId23"/>
    <p:sldId id="278" r:id="rId24"/>
    <p:sldId id="279" r:id="rId25"/>
    <p:sldId id="280" r:id="rId26"/>
    <p:sldId id="281" r:id="rId27"/>
    <p:sldId id="282" r:id="rId28"/>
  </p:sldIdLst>
  <p:sldSz cx="9144000" cy="5143500" type="screen16x9"/>
  <p:notesSz cx="6858000" cy="9144000"/>
  <p:embeddedFontLst>
    <p:embeddedFont>
      <p:font typeface="Cambria" panose="02040503050406030204" pitchFamily="18" charset="0"/>
      <p:regular r:id="rId30"/>
      <p:bold r:id="rId31"/>
      <p:italic r:id="rId32"/>
      <p:boldItalic r:id="rId33"/>
    </p:embeddedFont>
    <p:embeddedFont>
      <p:font typeface="Georgia" panose="02040502050405020303" pitchFamily="18" charset="0"/>
      <p:regular r:id="rId34"/>
      <p:bold r:id="rId35"/>
      <p:italic r:id="rId36"/>
      <p:boldItalic r:id="rId37"/>
    </p:embeddedFont>
    <p:embeddedFont>
      <p:font typeface="Maven Pro" panose="020B0604020202020204" charset="0"/>
      <p:regular r:id="rId38"/>
      <p:bold r:id="rId39"/>
    </p:embeddedFont>
    <p:embeddedFont>
      <p:font typeface="Nunito"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Pattern_recognition"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414295" y="128210"/>
            <a:ext cx="5704623" cy="1872900"/>
          </a:xfrm>
          <a:prstGeom prst="rect">
            <a:avLst/>
          </a:prstGeom>
        </p:spPr>
        <p:txBody>
          <a:bodyPr spcFirstLastPara="1" wrap="square" lIns="91425" tIns="91425" rIns="91425" bIns="91425" anchor="ctr" anchorCtr="0">
            <a:normAutofit fontScale="90000"/>
          </a:bodyPr>
          <a:lstStyle/>
          <a:p>
            <a:r>
              <a:rPr lang="en" sz="4000" dirty="0">
                <a:solidFill>
                  <a:schemeClr val="bg1"/>
                </a:solidFill>
                <a:latin typeface="Arial"/>
                <a:cs typeface="Arial"/>
                <a:sym typeface="Arial"/>
              </a:rPr>
              <a:t>Voiceprint </a:t>
            </a:r>
            <a:r>
              <a:rPr lang="en-US" sz="4000" dirty="0">
                <a:solidFill>
                  <a:schemeClr val="bg1"/>
                </a:solidFill>
                <a:latin typeface="Arial"/>
                <a:cs typeface="Arial"/>
              </a:rPr>
              <a:t>Recognition</a:t>
            </a:r>
            <a:br>
              <a:rPr lang="en-US" sz="2000" b="1" dirty="0"/>
            </a:br>
            <a:r>
              <a:rPr lang="en" sz="4000" dirty="0">
                <a:solidFill>
                  <a:schemeClr val="bg1"/>
                </a:solidFill>
                <a:latin typeface="Arial"/>
                <a:ea typeface="Arial"/>
                <a:cs typeface="Arial"/>
                <a:sym typeface="Arial"/>
              </a:rPr>
              <a:t> </a:t>
            </a:r>
            <a:endParaRPr dirty="0">
              <a:solidFill>
                <a:schemeClr val="bg1"/>
              </a:solidFill>
            </a:endParaRPr>
          </a:p>
        </p:txBody>
      </p:sp>
      <p:sp>
        <p:nvSpPr>
          <p:cNvPr id="278" name="Google Shape;278;p13"/>
          <p:cNvSpPr txBox="1">
            <a:spLocks noGrp="1"/>
          </p:cNvSpPr>
          <p:nvPr>
            <p:ph type="subTitle" idx="1"/>
          </p:nvPr>
        </p:nvSpPr>
        <p:spPr>
          <a:xfrm>
            <a:off x="4638127" y="3905536"/>
            <a:ext cx="4255500" cy="17199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Submitted by: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Balaji Santhanam</a:t>
            </a:r>
            <a:endParaRPr dirty="0"/>
          </a:p>
        </p:txBody>
      </p:sp>
      <p:pic>
        <p:nvPicPr>
          <p:cNvPr id="5" name="Picture 4">
            <a:extLst>
              <a:ext uri="{FF2B5EF4-FFF2-40B4-BE49-F238E27FC236}">
                <a16:creationId xmlns:a16="http://schemas.microsoft.com/office/drawing/2014/main" id="{28093161-02DD-54FB-AA1B-1D325C65A6AA}"/>
              </a:ext>
            </a:extLst>
          </p:cNvPr>
          <p:cNvPicPr>
            <a:picLocks noChangeAspect="1"/>
          </p:cNvPicPr>
          <p:nvPr/>
        </p:nvPicPr>
        <p:blipFill>
          <a:blip r:embed="rId3"/>
          <a:stretch>
            <a:fillRect/>
          </a:stretch>
        </p:blipFill>
        <p:spPr>
          <a:xfrm>
            <a:off x="-166761" y="481986"/>
            <a:ext cx="5148648"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8903368" cy="1384995"/>
          </a:xfrm>
          <a:prstGeom prst="rect">
            <a:avLst/>
          </a:prstGeom>
          <a:noFill/>
        </p:spPr>
        <p:txBody>
          <a:bodyPr wrap="square" rtlCol="0">
            <a:spAutoFit/>
          </a:bodyPr>
          <a:lstStyle/>
          <a:p>
            <a:r>
              <a:rPr lang="en-US" sz="2800" u="sng" dirty="0">
                <a:solidFill>
                  <a:schemeClr val="bg1"/>
                </a:solidFill>
              </a:rPr>
              <a:t>NEURAL NETS FOR SPEAKER IDENTIFICATION</a:t>
            </a:r>
          </a:p>
          <a:p>
            <a:endParaRPr lang="en-US" sz="2800" u="sng" dirty="0">
              <a:solidFill>
                <a:schemeClr val="bg1"/>
              </a:solidFill>
            </a:endParaRPr>
          </a:p>
          <a:p>
            <a:endParaRPr lang="en-US" sz="2800" u="sng" dirty="0">
              <a:solidFill>
                <a:schemeClr val="bg1"/>
              </a:solidFill>
            </a:endParaRPr>
          </a:p>
        </p:txBody>
      </p:sp>
      <p:sp>
        <p:nvSpPr>
          <p:cNvPr id="2" name="TextBox 1">
            <a:extLst>
              <a:ext uri="{FF2B5EF4-FFF2-40B4-BE49-F238E27FC236}">
                <a16:creationId xmlns:a16="http://schemas.microsoft.com/office/drawing/2014/main" id="{C2AE439A-4FC6-AD36-2EAA-2EBDA82F8E3A}"/>
              </a:ext>
            </a:extLst>
          </p:cNvPr>
          <p:cNvSpPr txBox="1"/>
          <p:nvPr/>
        </p:nvSpPr>
        <p:spPr>
          <a:xfrm>
            <a:off x="536265" y="3297869"/>
            <a:ext cx="8236475" cy="1384995"/>
          </a:xfrm>
          <a:prstGeom prst="rect">
            <a:avLst/>
          </a:prstGeom>
          <a:noFill/>
        </p:spPr>
        <p:txBody>
          <a:bodyPr wrap="square" rtlCol="0">
            <a:spAutoFit/>
          </a:bodyPr>
          <a:lstStyle/>
          <a:p>
            <a:pPr marL="285750" indent="-285750">
              <a:buClrTx/>
              <a:buFont typeface="Wingdings" panose="05000000000000000000" pitchFamily="2" charset="2"/>
              <a:buChar char="q"/>
            </a:pPr>
            <a:r>
              <a:rPr lang="en-US" dirty="0">
                <a:solidFill>
                  <a:schemeClr val="bg1"/>
                </a:solidFill>
              </a:rPr>
              <a:t>Deep neural networks (DNN) have recently been used to significantly enhance speaker identification (SID) over the existing state-of-the-art for telephone voice.</a:t>
            </a:r>
          </a:p>
          <a:p>
            <a:pPr marL="285750" indent="-285750">
              <a:buClrTx/>
              <a:buFont typeface="Wingdings" panose="05000000000000000000" pitchFamily="2" charset="2"/>
              <a:buChar char="q"/>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There are two DNN-based SID methods:</a:t>
            </a:r>
          </a:p>
          <a:p>
            <a:pPr>
              <a:buClrTx/>
            </a:pPr>
            <a:r>
              <a:rPr lang="en-US" dirty="0">
                <a:solidFill>
                  <a:schemeClr val="bg1"/>
                </a:solidFill>
              </a:rPr>
              <a:t>      1. One that </a:t>
            </a:r>
            <a:r>
              <a:rPr lang="en-US" dirty="0" err="1">
                <a:solidFill>
                  <a:schemeClr val="bg1"/>
                </a:solidFill>
              </a:rPr>
              <a:t>utilises</a:t>
            </a:r>
            <a:r>
              <a:rPr lang="en-US" dirty="0">
                <a:solidFill>
                  <a:schemeClr val="bg1"/>
                </a:solidFill>
              </a:rPr>
              <a:t> a DNN for feature extraction</a:t>
            </a:r>
          </a:p>
          <a:p>
            <a:pPr>
              <a:buClrTx/>
            </a:pPr>
            <a:r>
              <a:rPr lang="en-US" dirty="0">
                <a:solidFill>
                  <a:schemeClr val="bg1"/>
                </a:solidFill>
              </a:rPr>
              <a:t>      2. One that employs a DNN for feature modelling.</a:t>
            </a:r>
          </a:p>
        </p:txBody>
      </p:sp>
      <p:pic>
        <p:nvPicPr>
          <p:cNvPr id="3" name="Picture 2" descr="https://www.pyimagesearch.com/wp-content/uploads/2016/08/simple_neural_network_header.jpg">
            <a:extLst>
              <a:ext uri="{FF2B5EF4-FFF2-40B4-BE49-F238E27FC236}">
                <a16:creationId xmlns:a16="http://schemas.microsoft.com/office/drawing/2014/main" id="{355489D9-3F72-F9FE-A5D5-004EDF3A81C4}"/>
              </a:ext>
            </a:extLst>
          </p:cNvPr>
          <p:cNvPicPr/>
          <p:nvPr/>
        </p:nvPicPr>
        <p:blipFill>
          <a:blip r:embed="rId2"/>
          <a:srcRect/>
          <a:stretch>
            <a:fillRect/>
          </a:stretch>
        </p:blipFill>
        <p:spPr bwMode="auto">
          <a:xfrm>
            <a:off x="1981628" y="1088266"/>
            <a:ext cx="5180741" cy="2108695"/>
          </a:xfrm>
          <a:prstGeom prst="rect">
            <a:avLst/>
          </a:prstGeom>
          <a:noFill/>
          <a:ln w="9525">
            <a:noFill/>
            <a:miter lim="800000"/>
            <a:headEnd/>
            <a:tailEnd/>
          </a:ln>
        </p:spPr>
      </p:pic>
    </p:spTree>
    <p:extLst>
      <p:ext uri="{BB962C8B-B14F-4D97-AF65-F5344CB8AC3E}">
        <p14:creationId xmlns:p14="http://schemas.microsoft.com/office/powerpoint/2010/main" val="277724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7679585" cy="954107"/>
          </a:xfrm>
          <a:prstGeom prst="rect">
            <a:avLst/>
          </a:prstGeom>
          <a:noFill/>
        </p:spPr>
        <p:txBody>
          <a:bodyPr wrap="square" rtlCol="0">
            <a:spAutoFit/>
          </a:bodyPr>
          <a:lstStyle/>
          <a:p>
            <a:r>
              <a:rPr lang="en-US" sz="2800" u="sng" dirty="0">
                <a:solidFill>
                  <a:schemeClr val="bg1"/>
                </a:solidFill>
              </a:rPr>
              <a:t>CLASSICAL MACHINE LEARNING MODELS</a:t>
            </a:r>
          </a:p>
          <a:p>
            <a:endParaRPr lang="en-US" sz="2800" u="sng" dirty="0">
              <a:solidFill>
                <a:schemeClr val="bg1"/>
              </a:solidFill>
            </a:endParaRPr>
          </a:p>
        </p:txBody>
      </p:sp>
      <p:sp>
        <p:nvSpPr>
          <p:cNvPr id="2" name="TextBox 1">
            <a:extLst>
              <a:ext uri="{FF2B5EF4-FFF2-40B4-BE49-F238E27FC236}">
                <a16:creationId xmlns:a16="http://schemas.microsoft.com/office/drawing/2014/main" id="{C2AE439A-4FC6-AD36-2EAA-2EBDA82F8E3A}"/>
              </a:ext>
            </a:extLst>
          </p:cNvPr>
          <p:cNvSpPr txBox="1"/>
          <p:nvPr/>
        </p:nvSpPr>
        <p:spPr>
          <a:xfrm>
            <a:off x="536265" y="1230659"/>
            <a:ext cx="8236475" cy="3323987"/>
          </a:xfrm>
          <a:prstGeom prst="rect">
            <a:avLst/>
          </a:prstGeom>
          <a:noFill/>
        </p:spPr>
        <p:txBody>
          <a:bodyPr wrap="square" rtlCol="0">
            <a:spAutoFit/>
          </a:bodyPr>
          <a:lstStyle/>
          <a:p>
            <a:pPr marL="285750" indent="-285750">
              <a:buClrTx/>
              <a:buFont typeface="Wingdings" panose="05000000000000000000" pitchFamily="2" charset="2"/>
              <a:buChar char="q"/>
            </a:pPr>
            <a:r>
              <a:rPr lang="en-US" dirty="0">
                <a:solidFill>
                  <a:schemeClr val="bg1"/>
                </a:solidFill>
              </a:rPr>
              <a:t>The Gaussian Mixture Model (GMM) and Hidden Markov Model are the two traditional machine learning models that are used to train an audio dataset (HMM).</a:t>
            </a:r>
          </a:p>
          <a:p>
            <a:pPr>
              <a:buClrTx/>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One may consider GMM to be a single-state HMM.</a:t>
            </a:r>
          </a:p>
          <a:p>
            <a:pPr>
              <a:buClrTx/>
            </a:pPr>
            <a:r>
              <a:rPr lang="en-US" dirty="0">
                <a:solidFill>
                  <a:schemeClr val="bg1"/>
                </a:solidFill>
              </a:rPr>
              <a:t>      Why is GMM favored?</a:t>
            </a:r>
          </a:p>
          <a:p>
            <a:pPr lvl="4">
              <a:buClrTx/>
            </a:pPr>
            <a:r>
              <a:rPr lang="en-US" dirty="0">
                <a:solidFill>
                  <a:schemeClr val="bg1"/>
                </a:solidFill>
              </a:rPr>
              <a:t>	1. GMM is preferred since it is more dependable than HMM, even though HMM has greater 	accuracy.</a:t>
            </a:r>
          </a:p>
          <a:p>
            <a:pPr lvl="4">
              <a:buClrTx/>
            </a:pPr>
            <a:r>
              <a:rPr lang="en-US" dirty="0">
                <a:solidFill>
                  <a:schemeClr val="bg1"/>
                </a:solidFill>
              </a:rPr>
              <a:t>	2.) GMM produces results significantly more quickly than HMM does.</a:t>
            </a:r>
          </a:p>
          <a:p>
            <a:pPr lvl="4">
              <a:buClrTx/>
            </a:pPr>
            <a:r>
              <a:rPr lang="en-US" dirty="0">
                <a:solidFill>
                  <a:schemeClr val="bg1"/>
                </a:solidFill>
              </a:rPr>
              <a:t>	3.) It uses the least amount of resources compared to HMM. </a:t>
            </a:r>
          </a:p>
          <a:p>
            <a:pPr marL="285750" indent="-285750">
              <a:buClrTx/>
              <a:buFont typeface="Wingdings" panose="05000000000000000000" pitchFamily="2" charset="2"/>
              <a:buChar char="q"/>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Both of these are typically </a:t>
            </a:r>
            <a:r>
              <a:rPr lang="en-US" dirty="0" err="1">
                <a:solidFill>
                  <a:schemeClr val="bg1"/>
                </a:solidFill>
              </a:rPr>
              <a:t>utilised</a:t>
            </a:r>
            <a:r>
              <a:rPr lang="en-US" dirty="0">
                <a:solidFill>
                  <a:schemeClr val="bg1"/>
                </a:solidFill>
              </a:rPr>
              <a:t> either separately or in conjunction with a DNN (deep neural network). Yet, the two of them can occasionally be combined.</a:t>
            </a:r>
          </a:p>
          <a:p>
            <a:pPr>
              <a:buClrTx/>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The recommended approaches listed above </a:t>
            </a:r>
            <a:r>
              <a:rPr lang="en-US" dirty="0" err="1">
                <a:solidFill>
                  <a:schemeClr val="bg1"/>
                </a:solidFill>
              </a:rPr>
              <a:t>favour</a:t>
            </a:r>
            <a:r>
              <a:rPr lang="en-US" dirty="0">
                <a:solidFill>
                  <a:schemeClr val="bg1"/>
                </a:solidFill>
              </a:rPr>
              <a:t> the arts over science.</a:t>
            </a:r>
          </a:p>
          <a:p>
            <a:pPr lvl="4">
              <a:buClrTx/>
            </a:pPr>
            <a:endParaRPr lang="en-US" dirty="0">
              <a:solidFill>
                <a:schemeClr val="bg1"/>
              </a:solidFill>
            </a:endParaRPr>
          </a:p>
        </p:txBody>
      </p:sp>
    </p:spTree>
    <p:extLst>
      <p:ext uri="{BB962C8B-B14F-4D97-AF65-F5344CB8AC3E}">
        <p14:creationId xmlns:p14="http://schemas.microsoft.com/office/powerpoint/2010/main" val="873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7693335" cy="1815882"/>
          </a:xfrm>
          <a:prstGeom prst="rect">
            <a:avLst/>
          </a:prstGeom>
          <a:noFill/>
        </p:spPr>
        <p:txBody>
          <a:bodyPr wrap="square" rtlCol="0">
            <a:spAutoFit/>
          </a:bodyPr>
          <a:lstStyle/>
          <a:p>
            <a:r>
              <a:rPr lang="en-US" sz="2800" b="1" u="sng" dirty="0">
                <a:solidFill>
                  <a:schemeClr val="bg1"/>
                </a:solidFill>
                <a:latin typeface="+mj-lt"/>
                <a:ea typeface="+mj-ea"/>
                <a:cs typeface="+mj-cs"/>
              </a:rPr>
              <a:t>FEATURE EXTRACTION TECHNIQUES </a:t>
            </a:r>
          </a:p>
          <a:p>
            <a:endParaRPr lang="en-US" sz="2800" b="1" kern="0" dirty="0">
              <a:solidFill>
                <a:schemeClr val="tx2"/>
              </a:solidFill>
              <a:latin typeface="+mj-lt"/>
              <a:ea typeface="+mj-ea"/>
              <a:cs typeface="+mj-cs"/>
            </a:endParaRPr>
          </a:p>
          <a:p>
            <a:endParaRPr lang="en-US" sz="2800" b="1" u="sng" dirty="0">
              <a:solidFill>
                <a:schemeClr val="bg1"/>
              </a:solidFill>
              <a:latin typeface="+mj-lt"/>
              <a:ea typeface="+mj-ea"/>
              <a:cs typeface="+mj-cs"/>
            </a:endParaRPr>
          </a:p>
          <a:p>
            <a:endParaRPr lang="en-US" sz="2800" u="sng" dirty="0">
              <a:solidFill>
                <a:schemeClr val="bg1"/>
              </a:solidFill>
            </a:endParaRPr>
          </a:p>
        </p:txBody>
      </p:sp>
      <p:pic>
        <p:nvPicPr>
          <p:cNvPr id="2" name="Picture 1" descr="C:\Users\FORREST_GUMP\Pictures\Screenshots\Screenshot (336).png">
            <a:extLst>
              <a:ext uri="{FF2B5EF4-FFF2-40B4-BE49-F238E27FC236}">
                <a16:creationId xmlns:a16="http://schemas.microsoft.com/office/drawing/2014/main" id="{F71FD499-B857-B916-F46D-34C07EFF3FF7}"/>
              </a:ext>
            </a:extLst>
          </p:cNvPr>
          <p:cNvPicPr/>
          <p:nvPr/>
        </p:nvPicPr>
        <p:blipFill>
          <a:blip r:embed="rId2"/>
          <a:srcRect/>
          <a:stretch>
            <a:fillRect/>
          </a:stretch>
        </p:blipFill>
        <p:spPr bwMode="auto">
          <a:xfrm>
            <a:off x="1498217" y="1081123"/>
            <a:ext cx="6057615" cy="3477127"/>
          </a:xfrm>
          <a:prstGeom prst="rect">
            <a:avLst/>
          </a:prstGeom>
          <a:noFill/>
          <a:ln w="9525">
            <a:noFill/>
            <a:miter lim="800000"/>
            <a:headEnd/>
            <a:tailEnd/>
          </a:ln>
        </p:spPr>
      </p:pic>
    </p:spTree>
    <p:extLst>
      <p:ext uri="{BB962C8B-B14F-4D97-AF65-F5344CB8AC3E}">
        <p14:creationId xmlns:p14="http://schemas.microsoft.com/office/powerpoint/2010/main" val="468582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6950815" cy="954107"/>
          </a:xfrm>
          <a:prstGeom prst="rect">
            <a:avLst/>
          </a:prstGeom>
          <a:noFill/>
        </p:spPr>
        <p:txBody>
          <a:bodyPr wrap="square" rtlCol="0">
            <a:spAutoFit/>
          </a:bodyPr>
          <a:lstStyle/>
          <a:p>
            <a:r>
              <a:rPr lang="en-US" sz="2800" u="sng" dirty="0">
                <a:solidFill>
                  <a:schemeClr val="bg1"/>
                </a:solidFill>
              </a:rPr>
              <a:t>LIBRARIES</a:t>
            </a:r>
          </a:p>
          <a:p>
            <a:endParaRPr lang="en-US" sz="2800" u="sng" dirty="0">
              <a:solidFill>
                <a:schemeClr val="bg1"/>
              </a:solidFill>
            </a:endParaRPr>
          </a:p>
        </p:txBody>
      </p:sp>
      <p:sp>
        <p:nvSpPr>
          <p:cNvPr id="2" name="TextBox 1">
            <a:extLst>
              <a:ext uri="{FF2B5EF4-FFF2-40B4-BE49-F238E27FC236}">
                <a16:creationId xmlns:a16="http://schemas.microsoft.com/office/drawing/2014/main" id="{C2AE439A-4FC6-AD36-2EAA-2EBDA82F8E3A}"/>
              </a:ext>
            </a:extLst>
          </p:cNvPr>
          <p:cNvSpPr txBox="1"/>
          <p:nvPr/>
        </p:nvSpPr>
        <p:spPr>
          <a:xfrm>
            <a:off x="536265" y="1230659"/>
            <a:ext cx="8236475" cy="2826223"/>
          </a:xfrm>
          <a:prstGeom prst="rect">
            <a:avLst/>
          </a:prstGeom>
          <a:noFill/>
        </p:spPr>
        <p:txBody>
          <a:bodyPr wrap="square" rtlCol="0">
            <a:spAutoFit/>
          </a:bodyPr>
          <a:lstStyle/>
          <a:p>
            <a:pPr marL="342900" lvl="0" indent="-342900">
              <a:lnSpc>
                <a:spcPct val="200000"/>
              </a:lnSpc>
              <a:spcBef>
                <a:spcPct val="20000"/>
              </a:spcBef>
              <a:buClr>
                <a:schemeClr val="bg1"/>
              </a:buClr>
              <a:buFont typeface="Wingdings" panose="05000000000000000000" pitchFamily="2" charset="2"/>
              <a:buChar char="q"/>
              <a:defRPr/>
            </a:pPr>
            <a:r>
              <a:rPr lang="en-US" sz="1400" b="1" dirty="0" err="1">
                <a:solidFill>
                  <a:schemeClr val="bg1"/>
                </a:solidFill>
              </a:rPr>
              <a:t>pyAudioAnalysis</a:t>
            </a:r>
            <a:endParaRPr lang="en-US" sz="1400" dirty="0">
              <a:solidFill>
                <a:schemeClr val="bg1"/>
              </a:solidFill>
            </a:endParaRPr>
          </a:p>
          <a:p>
            <a:pPr marL="342900" lvl="0" indent="-342900">
              <a:lnSpc>
                <a:spcPct val="200000"/>
              </a:lnSpc>
              <a:spcBef>
                <a:spcPct val="20000"/>
              </a:spcBef>
              <a:buClr>
                <a:schemeClr val="bg1"/>
              </a:buClr>
              <a:buFont typeface="Wingdings" panose="05000000000000000000" pitchFamily="2" charset="2"/>
              <a:buChar char="q"/>
              <a:defRPr/>
            </a:pPr>
            <a:r>
              <a:rPr lang="en-US" sz="1400" b="1" dirty="0">
                <a:solidFill>
                  <a:schemeClr val="bg1"/>
                </a:solidFill>
              </a:rPr>
              <a:t>KERAS</a:t>
            </a:r>
            <a:endParaRPr lang="en-US" sz="1400" dirty="0">
              <a:solidFill>
                <a:schemeClr val="bg1"/>
              </a:solidFill>
            </a:endParaRPr>
          </a:p>
          <a:p>
            <a:pPr marL="342900" lvl="0" indent="-342900">
              <a:lnSpc>
                <a:spcPct val="200000"/>
              </a:lnSpc>
              <a:spcBef>
                <a:spcPct val="20000"/>
              </a:spcBef>
              <a:buClr>
                <a:schemeClr val="bg1"/>
              </a:buClr>
              <a:buFont typeface="Wingdings" panose="05000000000000000000" pitchFamily="2" charset="2"/>
              <a:buChar char="q"/>
              <a:defRPr/>
            </a:pPr>
            <a:r>
              <a:rPr lang="en-US" sz="1400" b="1" dirty="0" err="1">
                <a:solidFill>
                  <a:schemeClr val="bg1"/>
                </a:solidFill>
              </a:rPr>
              <a:t>LibROSA</a:t>
            </a:r>
            <a:endParaRPr lang="en-US" sz="1400" dirty="0">
              <a:solidFill>
                <a:schemeClr val="bg1"/>
              </a:solidFill>
            </a:endParaRPr>
          </a:p>
          <a:p>
            <a:pPr marL="342900" lvl="0" indent="-342900">
              <a:lnSpc>
                <a:spcPct val="200000"/>
              </a:lnSpc>
              <a:spcBef>
                <a:spcPct val="20000"/>
              </a:spcBef>
              <a:buClr>
                <a:schemeClr val="bg1"/>
              </a:buClr>
              <a:buFont typeface="Wingdings" panose="05000000000000000000" pitchFamily="2" charset="2"/>
              <a:buChar char="q"/>
              <a:defRPr/>
            </a:pPr>
            <a:r>
              <a:rPr lang="en-US" sz="1400" b="1" dirty="0">
                <a:solidFill>
                  <a:schemeClr val="bg1"/>
                </a:solidFill>
              </a:rPr>
              <a:t>Essentia</a:t>
            </a:r>
            <a:endParaRPr lang="en-US" sz="1400" dirty="0">
              <a:solidFill>
                <a:schemeClr val="bg1"/>
              </a:solidFill>
            </a:endParaRPr>
          </a:p>
          <a:p>
            <a:pPr marL="342900" lvl="0" indent="-342900">
              <a:lnSpc>
                <a:spcPct val="200000"/>
              </a:lnSpc>
              <a:spcBef>
                <a:spcPct val="20000"/>
              </a:spcBef>
              <a:buClr>
                <a:schemeClr val="bg1"/>
              </a:buClr>
              <a:buFont typeface="Wingdings" panose="05000000000000000000" pitchFamily="2" charset="2"/>
              <a:buChar char="q"/>
              <a:defRPr/>
            </a:pPr>
            <a:r>
              <a:rPr lang="en-US" sz="1400" b="1" dirty="0" err="1">
                <a:solidFill>
                  <a:schemeClr val="bg1"/>
                </a:solidFill>
              </a:rPr>
              <a:t>SpeechRecognition</a:t>
            </a:r>
            <a:endParaRPr lang="en-US" sz="1400" dirty="0">
              <a:solidFill>
                <a:schemeClr val="bg1"/>
              </a:solidFill>
            </a:endParaRPr>
          </a:p>
          <a:p>
            <a:pPr marL="342900" lvl="0" indent="-342900">
              <a:lnSpc>
                <a:spcPct val="200000"/>
              </a:lnSpc>
              <a:spcBef>
                <a:spcPct val="20000"/>
              </a:spcBef>
              <a:buClr>
                <a:schemeClr val="bg1"/>
              </a:buClr>
              <a:buFont typeface="Wingdings" panose="05000000000000000000" pitchFamily="2" charset="2"/>
              <a:buChar char="q"/>
              <a:defRPr/>
            </a:pPr>
            <a:r>
              <a:rPr lang="en-US" sz="1400" b="1" dirty="0" err="1">
                <a:solidFill>
                  <a:schemeClr val="bg1"/>
                </a:solidFill>
              </a:rPr>
              <a:t>Tensorflow</a:t>
            </a:r>
            <a:endParaRPr lang="en-US" sz="1400" dirty="0">
              <a:solidFill>
                <a:schemeClr val="bg1"/>
              </a:solidFill>
            </a:endParaRPr>
          </a:p>
        </p:txBody>
      </p:sp>
      <p:pic>
        <p:nvPicPr>
          <p:cNvPr id="5" name="Picture 4">
            <a:extLst>
              <a:ext uri="{FF2B5EF4-FFF2-40B4-BE49-F238E27FC236}">
                <a16:creationId xmlns:a16="http://schemas.microsoft.com/office/drawing/2014/main" id="{385906DB-3437-0B60-21FF-14A06D8757BC}"/>
              </a:ext>
            </a:extLst>
          </p:cNvPr>
          <p:cNvPicPr>
            <a:picLocks noChangeAspect="1"/>
          </p:cNvPicPr>
          <p:nvPr/>
        </p:nvPicPr>
        <p:blipFill>
          <a:blip r:embed="rId2"/>
          <a:stretch>
            <a:fillRect/>
          </a:stretch>
        </p:blipFill>
        <p:spPr>
          <a:xfrm>
            <a:off x="3917928" y="958316"/>
            <a:ext cx="4105416" cy="2571750"/>
          </a:xfrm>
          <a:prstGeom prst="rect">
            <a:avLst/>
          </a:prstGeom>
        </p:spPr>
      </p:pic>
    </p:spTree>
    <p:extLst>
      <p:ext uri="{BB962C8B-B14F-4D97-AF65-F5344CB8AC3E}">
        <p14:creationId xmlns:p14="http://schemas.microsoft.com/office/powerpoint/2010/main" val="154494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6950815" cy="954107"/>
          </a:xfrm>
          <a:prstGeom prst="rect">
            <a:avLst/>
          </a:prstGeom>
          <a:noFill/>
        </p:spPr>
        <p:txBody>
          <a:bodyPr wrap="square" rtlCol="0">
            <a:spAutoFit/>
          </a:bodyPr>
          <a:lstStyle/>
          <a:p>
            <a:r>
              <a:rPr lang="en-US" sz="2800" u="sng" dirty="0">
                <a:solidFill>
                  <a:schemeClr val="bg1"/>
                </a:solidFill>
              </a:rPr>
              <a:t>PROCESS</a:t>
            </a:r>
          </a:p>
          <a:p>
            <a:endParaRPr lang="en-US" sz="2800" u="sng" dirty="0">
              <a:solidFill>
                <a:schemeClr val="bg1"/>
              </a:solidFill>
            </a:endParaRPr>
          </a:p>
        </p:txBody>
      </p:sp>
      <p:sp>
        <p:nvSpPr>
          <p:cNvPr id="2" name="TextBox 1">
            <a:extLst>
              <a:ext uri="{FF2B5EF4-FFF2-40B4-BE49-F238E27FC236}">
                <a16:creationId xmlns:a16="http://schemas.microsoft.com/office/drawing/2014/main" id="{C2AE439A-4FC6-AD36-2EAA-2EBDA82F8E3A}"/>
              </a:ext>
            </a:extLst>
          </p:cNvPr>
          <p:cNvSpPr txBox="1"/>
          <p:nvPr/>
        </p:nvSpPr>
        <p:spPr>
          <a:xfrm>
            <a:off x="536265" y="1230659"/>
            <a:ext cx="8236475" cy="2863926"/>
          </a:xfrm>
          <a:prstGeom prst="rect">
            <a:avLst/>
          </a:prstGeom>
          <a:noFill/>
        </p:spPr>
        <p:txBody>
          <a:bodyPr wrap="square" rtlCol="0">
            <a:spAutoFit/>
          </a:bodyPr>
          <a:lstStyle/>
          <a:p>
            <a:pPr marL="342900" lvl="0" indent="-342900">
              <a:lnSpc>
                <a:spcPct val="250000"/>
              </a:lnSpc>
              <a:spcBef>
                <a:spcPct val="20000"/>
              </a:spcBef>
              <a:buClr>
                <a:schemeClr val="bg1"/>
              </a:buClr>
              <a:buFont typeface="Wingdings" panose="05000000000000000000" pitchFamily="2" charset="2"/>
              <a:buChar char="q"/>
              <a:defRPr/>
            </a:pPr>
            <a:r>
              <a:rPr lang="en-US" sz="1400" b="1" dirty="0">
                <a:solidFill>
                  <a:schemeClr val="bg1"/>
                </a:solidFill>
              </a:rPr>
              <a:t>Data Gathering</a:t>
            </a:r>
          </a:p>
          <a:p>
            <a:pPr marL="342900" lvl="0" indent="-342900">
              <a:lnSpc>
                <a:spcPct val="250000"/>
              </a:lnSpc>
              <a:spcBef>
                <a:spcPct val="20000"/>
              </a:spcBef>
              <a:buClr>
                <a:schemeClr val="bg1"/>
              </a:buClr>
              <a:buFont typeface="Wingdings" panose="05000000000000000000" pitchFamily="2" charset="2"/>
              <a:buChar char="q"/>
              <a:defRPr/>
            </a:pPr>
            <a:r>
              <a:rPr lang="en-US" sz="1400" b="1" dirty="0">
                <a:solidFill>
                  <a:schemeClr val="bg1"/>
                </a:solidFill>
              </a:rPr>
              <a:t>Data preparation</a:t>
            </a:r>
          </a:p>
          <a:p>
            <a:pPr marL="342900" lvl="0" indent="-342900">
              <a:lnSpc>
                <a:spcPct val="250000"/>
              </a:lnSpc>
              <a:spcBef>
                <a:spcPct val="20000"/>
              </a:spcBef>
              <a:buClr>
                <a:schemeClr val="bg1"/>
              </a:buClr>
              <a:buFont typeface="Wingdings" panose="05000000000000000000" pitchFamily="2" charset="2"/>
              <a:buChar char="q"/>
              <a:defRPr/>
            </a:pPr>
            <a:r>
              <a:rPr lang="en-US" sz="1400" b="1" dirty="0">
                <a:solidFill>
                  <a:schemeClr val="bg1"/>
                </a:solidFill>
              </a:rPr>
              <a:t>Extraction of Features</a:t>
            </a:r>
          </a:p>
          <a:p>
            <a:pPr marL="342900" lvl="0" indent="-342900">
              <a:lnSpc>
                <a:spcPct val="250000"/>
              </a:lnSpc>
              <a:spcBef>
                <a:spcPct val="20000"/>
              </a:spcBef>
              <a:buClr>
                <a:schemeClr val="bg1"/>
              </a:buClr>
              <a:buFont typeface="Wingdings" panose="05000000000000000000" pitchFamily="2" charset="2"/>
              <a:buChar char="q"/>
              <a:defRPr/>
            </a:pPr>
            <a:r>
              <a:rPr lang="en-US" sz="1400" b="1" dirty="0">
                <a:solidFill>
                  <a:schemeClr val="bg1"/>
                </a:solidFill>
              </a:rPr>
              <a:t>Train Model</a:t>
            </a:r>
          </a:p>
          <a:p>
            <a:pPr marL="342900" lvl="0" indent="-342900">
              <a:lnSpc>
                <a:spcPct val="250000"/>
              </a:lnSpc>
              <a:spcBef>
                <a:spcPct val="20000"/>
              </a:spcBef>
              <a:buClr>
                <a:schemeClr val="bg1"/>
              </a:buClr>
              <a:buFont typeface="Wingdings" panose="05000000000000000000" pitchFamily="2" charset="2"/>
              <a:buChar char="q"/>
              <a:defRPr/>
            </a:pPr>
            <a:r>
              <a:rPr lang="en-US" sz="1400" b="1" dirty="0">
                <a:solidFill>
                  <a:schemeClr val="bg1"/>
                </a:solidFill>
              </a:rPr>
              <a:t>Conduct testing (identification) </a:t>
            </a:r>
            <a:endParaRPr lang="en-US" sz="1400" dirty="0">
              <a:solidFill>
                <a:schemeClr val="bg1"/>
              </a:solidFill>
            </a:endParaRPr>
          </a:p>
        </p:txBody>
      </p:sp>
      <p:pic>
        <p:nvPicPr>
          <p:cNvPr id="12" name="Picture 11">
            <a:extLst>
              <a:ext uri="{FF2B5EF4-FFF2-40B4-BE49-F238E27FC236}">
                <a16:creationId xmlns:a16="http://schemas.microsoft.com/office/drawing/2014/main" id="{4369EC46-6049-6B49-4399-09EED9A557C1}"/>
              </a:ext>
            </a:extLst>
          </p:cNvPr>
          <p:cNvPicPr>
            <a:picLocks noChangeAspect="1"/>
          </p:cNvPicPr>
          <p:nvPr/>
        </p:nvPicPr>
        <p:blipFill>
          <a:blip r:embed="rId2"/>
          <a:stretch>
            <a:fillRect/>
          </a:stretch>
        </p:blipFill>
        <p:spPr>
          <a:xfrm>
            <a:off x="3345213" y="-288758"/>
            <a:ext cx="5148648" cy="5143500"/>
          </a:xfrm>
          <a:prstGeom prst="rect">
            <a:avLst/>
          </a:prstGeom>
        </p:spPr>
      </p:pic>
    </p:spTree>
    <p:extLst>
      <p:ext uri="{BB962C8B-B14F-4D97-AF65-F5344CB8AC3E}">
        <p14:creationId xmlns:p14="http://schemas.microsoft.com/office/powerpoint/2010/main" val="2250481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7679585" cy="1384995"/>
          </a:xfrm>
          <a:prstGeom prst="rect">
            <a:avLst/>
          </a:prstGeom>
          <a:noFill/>
        </p:spPr>
        <p:txBody>
          <a:bodyPr wrap="square" rtlCol="0">
            <a:spAutoFit/>
          </a:bodyPr>
          <a:lstStyle/>
          <a:p>
            <a:r>
              <a:rPr lang="en-US" sz="2800" u="sng" dirty="0">
                <a:solidFill>
                  <a:schemeClr val="bg1"/>
                </a:solidFill>
              </a:rPr>
              <a:t>DATA GATHERING</a:t>
            </a:r>
          </a:p>
          <a:p>
            <a:endParaRPr lang="en-US" sz="2800" u="sng" dirty="0">
              <a:solidFill>
                <a:schemeClr val="bg1"/>
              </a:solidFill>
            </a:endParaRPr>
          </a:p>
          <a:p>
            <a:endParaRPr lang="en-US" sz="2800" u="sng" dirty="0">
              <a:solidFill>
                <a:schemeClr val="bg1"/>
              </a:solidFill>
            </a:endParaRPr>
          </a:p>
        </p:txBody>
      </p:sp>
      <p:sp>
        <p:nvSpPr>
          <p:cNvPr id="2" name="TextBox 1">
            <a:extLst>
              <a:ext uri="{FF2B5EF4-FFF2-40B4-BE49-F238E27FC236}">
                <a16:creationId xmlns:a16="http://schemas.microsoft.com/office/drawing/2014/main" id="{C2AE439A-4FC6-AD36-2EAA-2EBDA82F8E3A}"/>
              </a:ext>
            </a:extLst>
          </p:cNvPr>
          <p:cNvSpPr txBox="1"/>
          <p:nvPr/>
        </p:nvSpPr>
        <p:spPr>
          <a:xfrm>
            <a:off x="536265" y="1230659"/>
            <a:ext cx="8236475" cy="1815882"/>
          </a:xfrm>
          <a:prstGeom prst="rect">
            <a:avLst/>
          </a:prstGeom>
          <a:noFill/>
        </p:spPr>
        <p:txBody>
          <a:bodyPr wrap="square" rtlCol="0">
            <a:spAutoFit/>
          </a:bodyPr>
          <a:lstStyle/>
          <a:p>
            <a:pPr marL="285750" indent="-285750">
              <a:buClrTx/>
              <a:buFont typeface="Wingdings" panose="05000000000000000000" pitchFamily="2" charset="2"/>
              <a:buChar char="q"/>
            </a:pPr>
            <a:r>
              <a:rPr lang="en-US" dirty="0">
                <a:solidFill>
                  <a:schemeClr val="bg1"/>
                </a:solidFill>
              </a:rPr>
              <a:t>The </a:t>
            </a:r>
            <a:r>
              <a:rPr lang="en-US" dirty="0" err="1">
                <a:solidFill>
                  <a:schemeClr val="bg1"/>
                </a:solidFill>
              </a:rPr>
              <a:t>VoxForge</a:t>
            </a:r>
            <a:r>
              <a:rPr lang="en-US" dirty="0">
                <a:solidFill>
                  <a:schemeClr val="bg1"/>
                </a:solidFill>
              </a:rPr>
              <a:t> DATASET was used to verify the functionality and correctness of our model. But we also created a dataset on our own to verify its accuracy and reliability. It was a voice recording of our family, friends, and coworkers.</a:t>
            </a:r>
          </a:p>
          <a:p>
            <a:pPr marL="285750" indent="-285750">
              <a:buClrTx/>
              <a:buFont typeface="Wingdings" panose="05000000000000000000" pitchFamily="2" charset="2"/>
              <a:buChar char="q"/>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Thus, we specifically used two datasets:</a:t>
            </a:r>
          </a:p>
          <a:p>
            <a:pPr>
              <a:buClrTx/>
            </a:pPr>
            <a:endParaRPr lang="en-US" dirty="0">
              <a:solidFill>
                <a:schemeClr val="bg1"/>
              </a:solidFill>
            </a:endParaRPr>
          </a:p>
          <a:p>
            <a:pPr>
              <a:buClrTx/>
            </a:pPr>
            <a:r>
              <a:rPr lang="en-US" dirty="0">
                <a:solidFill>
                  <a:schemeClr val="bg1"/>
                </a:solidFill>
              </a:rPr>
              <a:t>	1. Manual self-made </a:t>
            </a:r>
          </a:p>
          <a:p>
            <a:pPr>
              <a:buClrTx/>
            </a:pPr>
            <a:r>
              <a:rPr lang="en-US" dirty="0">
                <a:solidFill>
                  <a:schemeClr val="bg1"/>
                </a:solidFill>
              </a:rPr>
              <a:t>	2. </a:t>
            </a:r>
            <a:r>
              <a:rPr lang="en-US" dirty="0" err="1">
                <a:solidFill>
                  <a:schemeClr val="bg1"/>
                </a:solidFill>
              </a:rPr>
              <a:t>VoxForge</a:t>
            </a:r>
            <a:r>
              <a:rPr lang="en-US" dirty="0">
                <a:solidFill>
                  <a:schemeClr val="bg1"/>
                </a:solidFill>
              </a:rPr>
              <a:t> Dataset</a:t>
            </a:r>
          </a:p>
        </p:txBody>
      </p:sp>
      <p:pic>
        <p:nvPicPr>
          <p:cNvPr id="5" name="Picture 4">
            <a:extLst>
              <a:ext uri="{FF2B5EF4-FFF2-40B4-BE49-F238E27FC236}">
                <a16:creationId xmlns:a16="http://schemas.microsoft.com/office/drawing/2014/main" id="{E9D941CF-26B4-C4F6-FE88-19B71C6DAAFC}"/>
              </a:ext>
            </a:extLst>
          </p:cNvPr>
          <p:cNvPicPr>
            <a:picLocks noChangeAspect="1"/>
          </p:cNvPicPr>
          <p:nvPr/>
        </p:nvPicPr>
        <p:blipFill>
          <a:blip r:embed="rId2"/>
          <a:stretch>
            <a:fillRect/>
          </a:stretch>
        </p:blipFill>
        <p:spPr>
          <a:xfrm>
            <a:off x="5035234" y="1741768"/>
            <a:ext cx="2609545" cy="2609545"/>
          </a:xfrm>
          <a:prstGeom prst="rect">
            <a:avLst/>
          </a:prstGeom>
        </p:spPr>
      </p:pic>
    </p:spTree>
    <p:extLst>
      <p:ext uri="{BB962C8B-B14F-4D97-AF65-F5344CB8AC3E}">
        <p14:creationId xmlns:p14="http://schemas.microsoft.com/office/powerpoint/2010/main" val="1239547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371260" y="426261"/>
            <a:ext cx="7679585" cy="1815882"/>
          </a:xfrm>
          <a:prstGeom prst="rect">
            <a:avLst/>
          </a:prstGeom>
          <a:noFill/>
        </p:spPr>
        <p:txBody>
          <a:bodyPr wrap="square" rtlCol="0">
            <a:spAutoFit/>
          </a:bodyPr>
          <a:lstStyle/>
          <a:p>
            <a:r>
              <a:rPr lang="en-US" sz="2800" u="sng" dirty="0">
                <a:solidFill>
                  <a:schemeClr val="bg1"/>
                </a:solidFill>
              </a:rPr>
              <a:t>DATA PREPARATION</a:t>
            </a:r>
          </a:p>
          <a:p>
            <a:endParaRPr lang="en-US" sz="2800" u="sng" dirty="0">
              <a:solidFill>
                <a:schemeClr val="bg1"/>
              </a:solidFill>
            </a:endParaRPr>
          </a:p>
          <a:p>
            <a:endParaRPr lang="en-US" sz="2800" u="sng" dirty="0">
              <a:solidFill>
                <a:schemeClr val="bg1"/>
              </a:solidFill>
            </a:endParaRPr>
          </a:p>
          <a:p>
            <a:endParaRPr lang="en-US" sz="2800" u="sng" dirty="0">
              <a:solidFill>
                <a:schemeClr val="bg1"/>
              </a:solidFill>
            </a:endParaRPr>
          </a:p>
        </p:txBody>
      </p:sp>
      <p:sp>
        <p:nvSpPr>
          <p:cNvPr id="2" name="TextBox 1">
            <a:extLst>
              <a:ext uri="{FF2B5EF4-FFF2-40B4-BE49-F238E27FC236}">
                <a16:creationId xmlns:a16="http://schemas.microsoft.com/office/drawing/2014/main" id="{C2AE439A-4FC6-AD36-2EAA-2EBDA82F8E3A}"/>
              </a:ext>
            </a:extLst>
          </p:cNvPr>
          <p:cNvSpPr txBox="1"/>
          <p:nvPr/>
        </p:nvSpPr>
        <p:spPr>
          <a:xfrm>
            <a:off x="536265" y="1015216"/>
            <a:ext cx="8236475" cy="2893100"/>
          </a:xfrm>
          <a:prstGeom prst="rect">
            <a:avLst/>
          </a:prstGeom>
          <a:noFill/>
        </p:spPr>
        <p:txBody>
          <a:bodyPr wrap="square" rtlCol="0">
            <a:spAutoFit/>
          </a:bodyPr>
          <a:lstStyle/>
          <a:p>
            <a:pPr marL="285750" indent="-285750">
              <a:buClrTx/>
              <a:buFont typeface="Wingdings" panose="05000000000000000000" pitchFamily="2" charset="2"/>
              <a:buChar char="q"/>
            </a:pPr>
            <a:r>
              <a:rPr lang="en-US" dirty="0">
                <a:solidFill>
                  <a:schemeClr val="bg1"/>
                </a:solidFill>
              </a:rPr>
              <a:t>In order to get better results and more accurate predictions, the data needs to be pre-processed.</a:t>
            </a:r>
          </a:p>
          <a:p>
            <a:pPr marL="285750" indent="-285750">
              <a:buClrTx/>
              <a:buFont typeface="Wingdings" panose="05000000000000000000" pitchFamily="2" charset="2"/>
              <a:buChar char="q"/>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This will guarantee that the model is trained with the fewest possible errors.</a:t>
            </a:r>
          </a:p>
          <a:p>
            <a:pPr marL="285750" indent="-285750">
              <a:buClrTx/>
              <a:buFont typeface="Wingdings" panose="05000000000000000000" pitchFamily="2" charset="2"/>
              <a:buChar char="q"/>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The </a:t>
            </a:r>
            <a:r>
              <a:rPr lang="en-US" dirty="0" err="1">
                <a:solidFill>
                  <a:schemeClr val="bg1"/>
                </a:solidFill>
              </a:rPr>
              <a:t>VoxForge</a:t>
            </a:r>
            <a:r>
              <a:rPr lang="en-US" dirty="0">
                <a:solidFill>
                  <a:schemeClr val="bg1"/>
                </a:solidFill>
              </a:rPr>
              <a:t> dataset was already clear of clutter and noise. So, in its case, we simply skipped the pre-processing step.</a:t>
            </a:r>
          </a:p>
          <a:p>
            <a:pPr marL="285750" indent="-285750">
              <a:buClrTx/>
              <a:buFont typeface="Wingdings" panose="05000000000000000000" pitchFamily="2" charset="2"/>
              <a:buChar char="q"/>
            </a:pPr>
            <a:endParaRPr lang="en-US" dirty="0">
              <a:solidFill>
                <a:schemeClr val="bg1"/>
              </a:solidFill>
            </a:endParaRPr>
          </a:p>
          <a:p>
            <a:pPr>
              <a:buClrTx/>
            </a:pPr>
            <a:endParaRPr lang="en-US" dirty="0">
              <a:solidFill>
                <a:schemeClr val="bg1"/>
              </a:solidFill>
            </a:endParaRPr>
          </a:p>
          <a:p>
            <a:pPr marL="285750" indent="-285750">
              <a:buClrTx/>
              <a:buFont typeface="Wingdings" panose="05000000000000000000" pitchFamily="2" charset="2"/>
              <a:buChar char="q"/>
            </a:pPr>
            <a:endParaRPr lang="en-US" dirty="0">
              <a:solidFill>
                <a:schemeClr val="bg1"/>
              </a:solidFill>
            </a:endParaRPr>
          </a:p>
          <a:p>
            <a:pPr marL="342900" indent="-342900">
              <a:buClrTx/>
              <a:buAutoNum type="arabicPeriod"/>
            </a:pPr>
            <a:r>
              <a:rPr lang="en-US" sz="1400" b="1" i="1" dirty="0">
                <a:solidFill>
                  <a:schemeClr val="bg1"/>
                </a:solidFill>
              </a:rPr>
              <a:t>Noise Reduction + Silence Removal:</a:t>
            </a:r>
            <a:endParaRPr lang="en-US" dirty="0">
              <a:solidFill>
                <a:schemeClr val="bg1"/>
              </a:solidFill>
            </a:endParaRPr>
          </a:p>
          <a:p>
            <a:pPr>
              <a:buClrTx/>
            </a:pPr>
            <a:endParaRPr lang="en-US" dirty="0">
              <a:solidFill>
                <a:schemeClr val="bg1"/>
              </a:solidFill>
            </a:endParaRPr>
          </a:p>
          <a:p>
            <a:pPr>
              <a:buClrTx/>
            </a:pPr>
            <a:r>
              <a:rPr lang="en-US" dirty="0">
                <a:solidFill>
                  <a:schemeClr val="bg1"/>
                </a:solidFill>
              </a:rPr>
              <a:t>2.   </a:t>
            </a:r>
            <a:r>
              <a:rPr lang="en-US" sz="1400" b="1" i="1" dirty="0">
                <a:solidFill>
                  <a:schemeClr val="bg1"/>
                </a:solidFill>
              </a:rPr>
              <a:t>Conversion from .mp3 to .wav format:</a:t>
            </a:r>
            <a:endParaRPr lang="en-US" sz="1400" dirty="0">
              <a:solidFill>
                <a:schemeClr val="bg1"/>
              </a:solidFill>
            </a:endParaRPr>
          </a:p>
          <a:p>
            <a:pPr>
              <a:buClrTx/>
            </a:pPr>
            <a:endParaRPr lang="en-US" dirty="0">
              <a:solidFill>
                <a:schemeClr val="bg1"/>
              </a:solidFill>
            </a:endParaRPr>
          </a:p>
        </p:txBody>
      </p:sp>
      <p:pic>
        <p:nvPicPr>
          <p:cNvPr id="3" name="Picture 2" descr="C:\Users\FORREST_GUMP\Pictures\Screenshots\Screenshot (337).png">
            <a:extLst>
              <a:ext uri="{FF2B5EF4-FFF2-40B4-BE49-F238E27FC236}">
                <a16:creationId xmlns:a16="http://schemas.microsoft.com/office/drawing/2014/main" id="{2BDC7EF2-C464-7436-75FF-23B6A8C45B74}"/>
              </a:ext>
            </a:extLst>
          </p:cNvPr>
          <p:cNvPicPr/>
          <p:nvPr/>
        </p:nvPicPr>
        <p:blipFill>
          <a:blip r:embed="rId2"/>
          <a:srcRect/>
          <a:stretch>
            <a:fillRect/>
          </a:stretch>
        </p:blipFill>
        <p:spPr bwMode="auto">
          <a:xfrm>
            <a:off x="4273843" y="2386523"/>
            <a:ext cx="4498897" cy="1670698"/>
          </a:xfrm>
          <a:prstGeom prst="rect">
            <a:avLst/>
          </a:prstGeom>
          <a:noFill/>
          <a:ln w="9525">
            <a:noFill/>
            <a:miter lim="800000"/>
            <a:headEnd/>
            <a:tailEnd/>
          </a:ln>
        </p:spPr>
      </p:pic>
    </p:spTree>
    <p:extLst>
      <p:ext uri="{BB962C8B-B14F-4D97-AF65-F5344CB8AC3E}">
        <p14:creationId xmlns:p14="http://schemas.microsoft.com/office/powerpoint/2010/main" val="396481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7679585" cy="1384995"/>
          </a:xfrm>
          <a:prstGeom prst="rect">
            <a:avLst/>
          </a:prstGeom>
          <a:noFill/>
        </p:spPr>
        <p:txBody>
          <a:bodyPr wrap="square" rtlCol="0">
            <a:spAutoFit/>
          </a:bodyPr>
          <a:lstStyle/>
          <a:p>
            <a:r>
              <a:rPr lang="en-US" sz="2800" u="sng" dirty="0">
                <a:solidFill>
                  <a:schemeClr val="bg1"/>
                </a:solidFill>
              </a:rPr>
              <a:t>EXTRACTION OF FEATURES</a:t>
            </a:r>
          </a:p>
          <a:p>
            <a:endParaRPr lang="en-US" sz="2800" u="sng" dirty="0">
              <a:solidFill>
                <a:schemeClr val="bg1"/>
              </a:solidFill>
            </a:endParaRPr>
          </a:p>
          <a:p>
            <a:endParaRPr lang="en-US" sz="2800" u="sng" dirty="0">
              <a:solidFill>
                <a:schemeClr val="bg1"/>
              </a:solidFill>
            </a:endParaRPr>
          </a:p>
        </p:txBody>
      </p:sp>
      <p:sp>
        <p:nvSpPr>
          <p:cNvPr id="2" name="TextBox 1">
            <a:extLst>
              <a:ext uri="{FF2B5EF4-FFF2-40B4-BE49-F238E27FC236}">
                <a16:creationId xmlns:a16="http://schemas.microsoft.com/office/drawing/2014/main" id="{C2AE439A-4FC6-AD36-2EAA-2EBDA82F8E3A}"/>
              </a:ext>
            </a:extLst>
          </p:cNvPr>
          <p:cNvSpPr txBox="1"/>
          <p:nvPr/>
        </p:nvSpPr>
        <p:spPr>
          <a:xfrm>
            <a:off x="536265" y="1173760"/>
            <a:ext cx="8236475" cy="2031325"/>
          </a:xfrm>
          <a:prstGeom prst="rect">
            <a:avLst/>
          </a:prstGeom>
          <a:noFill/>
        </p:spPr>
        <p:txBody>
          <a:bodyPr wrap="square" rtlCol="0">
            <a:spAutoFit/>
          </a:bodyPr>
          <a:lstStyle/>
          <a:p>
            <a:pPr marL="285750" indent="-285750">
              <a:buClrTx/>
              <a:buFont typeface="Wingdings" panose="05000000000000000000" pitchFamily="2" charset="2"/>
              <a:buChar char="q"/>
            </a:pPr>
            <a:r>
              <a:rPr lang="en-US" dirty="0">
                <a:solidFill>
                  <a:schemeClr val="bg1"/>
                </a:solidFill>
              </a:rPr>
              <a:t>We are concentrating on two key characteristics, such as Delta-MFCC and MFCCs and their Derivatives.</a:t>
            </a:r>
          </a:p>
          <a:p>
            <a:pPr marL="285750" indent="-285750">
              <a:buClrTx/>
              <a:buFont typeface="Wingdings" panose="05000000000000000000" pitchFamily="2" charset="2"/>
              <a:buChar char="q"/>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20 MFCCs and 20 Delta-MFCCs were calculated.</a:t>
            </a:r>
          </a:p>
          <a:p>
            <a:pPr marL="285750" indent="-285750">
              <a:buClrTx/>
              <a:buFont typeface="Wingdings" panose="05000000000000000000" pitchFamily="2" charset="2"/>
              <a:buChar char="q"/>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Thus, all told, we had 40 features ready.</a:t>
            </a:r>
          </a:p>
          <a:p>
            <a:pPr marL="285750" indent="-285750">
              <a:buClrTx/>
              <a:buFont typeface="Wingdings" panose="05000000000000000000" pitchFamily="2" charset="2"/>
              <a:buChar char="q"/>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Under the SR </a:t>
            </a:r>
            <a:r>
              <a:rPr lang="en-US" dirty="0" err="1">
                <a:solidFill>
                  <a:schemeClr val="bg1"/>
                </a:solidFill>
              </a:rPr>
              <a:t>Model.featureExtraction</a:t>
            </a:r>
            <a:r>
              <a:rPr lang="en-US" dirty="0">
                <a:solidFill>
                  <a:schemeClr val="bg1"/>
                </a:solidFill>
              </a:rPr>
              <a:t>() module, a specially developed function called Delta MFCC was calculated.</a:t>
            </a:r>
          </a:p>
        </p:txBody>
      </p:sp>
      <p:pic>
        <p:nvPicPr>
          <p:cNvPr id="6" name="Picture 5">
            <a:extLst>
              <a:ext uri="{FF2B5EF4-FFF2-40B4-BE49-F238E27FC236}">
                <a16:creationId xmlns:a16="http://schemas.microsoft.com/office/drawing/2014/main" id="{317791C1-59E8-6AE9-9905-C9A5C612E251}"/>
              </a:ext>
            </a:extLst>
          </p:cNvPr>
          <p:cNvPicPr>
            <a:picLocks noChangeAspect="1"/>
          </p:cNvPicPr>
          <p:nvPr/>
        </p:nvPicPr>
        <p:blipFill>
          <a:blip r:embed="rId2"/>
          <a:stretch>
            <a:fillRect/>
          </a:stretch>
        </p:blipFill>
        <p:spPr>
          <a:xfrm>
            <a:off x="2502228" y="3357039"/>
            <a:ext cx="4139543" cy="1225402"/>
          </a:xfrm>
          <a:prstGeom prst="rect">
            <a:avLst/>
          </a:prstGeom>
        </p:spPr>
      </p:pic>
    </p:spTree>
    <p:extLst>
      <p:ext uri="{BB962C8B-B14F-4D97-AF65-F5344CB8AC3E}">
        <p14:creationId xmlns:p14="http://schemas.microsoft.com/office/powerpoint/2010/main" val="1698145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7679585" cy="1313821"/>
          </a:xfrm>
          <a:prstGeom prst="rect">
            <a:avLst/>
          </a:prstGeom>
          <a:noFill/>
        </p:spPr>
        <p:txBody>
          <a:bodyPr wrap="square" rtlCol="0">
            <a:spAutoFit/>
          </a:bodyPr>
          <a:lstStyle/>
          <a:p>
            <a:pPr fontAlgn="base">
              <a:lnSpc>
                <a:spcPct val="115000"/>
              </a:lnSpc>
            </a:pPr>
            <a:r>
              <a:rPr lang="en-US" sz="3600" b="1" i="1" dirty="0">
                <a:solidFill>
                  <a:schemeClr val="bg1"/>
                </a:solidFill>
                <a:latin typeface="Georgia"/>
                <a:ea typeface="Times New Roman"/>
                <a:cs typeface="Times New Roman"/>
              </a:rPr>
              <a:t>Mel frequency Cepstral coefficient (MFCC) estimation</a:t>
            </a:r>
            <a:endParaRPr lang="en-US" sz="3600" b="1" dirty="0">
              <a:solidFill>
                <a:schemeClr val="bg1"/>
              </a:solidFill>
              <a:latin typeface="Cambria"/>
              <a:ea typeface="Times New Roman"/>
              <a:cs typeface="Times New Roman"/>
            </a:endParaRPr>
          </a:p>
        </p:txBody>
      </p:sp>
      <p:sp>
        <p:nvSpPr>
          <p:cNvPr id="2" name="TextBox 1">
            <a:extLst>
              <a:ext uri="{FF2B5EF4-FFF2-40B4-BE49-F238E27FC236}">
                <a16:creationId xmlns:a16="http://schemas.microsoft.com/office/drawing/2014/main" id="{C2AE439A-4FC6-AD36-2EAA-2EBDA82F8E3A}"/>
              </a:ext>
            </a:extLst>
          </p:cNvPr>
          <p:cNvSpPr txBox="1"/>
          <p:nvPr/>
        </p:nvSpPr>
        <p:spPr>
          <a:xfrm>
            <a:off x="536265" y="1895654"/>
            <a:ext cx="8236475" cy="2031325"/>
          </a:xfrm>
          <a:prstGeom prst="rect">
            <a:avLst/>
          </a:prstGeom>
          <a:noFill/>
        </p:spPr>
        <p:txBody>
          <a:bodyPr wrap="square" rtlCol="0">
            <a:spAutoFit/>
          </a:bodyPr>
          <a:lstStyle/>
          <a:p>
            <a:pPr marL="285750" indent="-285750">
              <a:buClrTx/>
              <a:buFont typeface="Wingdings" panose="05000000000000000000" pitchFamily="2" charset="2"/>
              <a:buChar char="q"/>
            </a:pPr>
            <a:r>
              <a:rPr lang="en-US" dirty="0">
                <a:solidFill>
                  <a:schemeClr val="bg1"/>
                </a:solidFill>
              </a:rPr>
              <a:t>To extract characteristics from the voice signal, use the Mel Frequency </a:t>
            </a:r>
            <a:r>
              <a:rPr lang="en-US" dirty="0" err="1">
                <a:solidFill>
                  <a:schemeClr val="bg1"/>
                </a:solidFill>
              </a:rPr>
              <a:t>Cepstrum</a:t>
            </a:r>
            <a:r>
              <a:rPr lang="en-US" dirty="0">
                <a:solidFill>
                  <a:schemeClr val="bg1"/>
                </a:solidFill>
              </a:rPr>
              <a:t> Coefficients (MFCC) formula. A set of calculations using </a:t>
            </a:r>
            <a:r>
              <a:rPr lang="en-US" dirty="0" err="1">
                <a:solidFill>
                  <a:schemeClr val="bg1"/>
                </a:solidFill>
              </a:rPr>
              <a:t>Cepstrum</a:t>
            </a:r>
            <a:r>
              <a:rPr lang="en-US" dirty="0">
                <a:solidFill>
                  <a:schemeClr val="bg1"/>
                </a:solidFill>
              </a:rPr>
              <a:t> and a nonlinear frequency axis that follows Mel scale are the main focus of MFCC. The speech signal is windowed using an analysis window before a Discrete Fourier Transform is conducted to produce </a:t>
            </a:r>
            <a:r>
              <a:rPr lang="en-US" dirty="0" err="1">
                <a:solidFill>
                  <a:schemeClr val="bg1"/>
                </a:solidFill>
              </a:rPr>
              <a:t>melcepstrum</a:t>
            </a:r>
            <a:r>
              <a:rPr lang="en-US" dirty="0">
                <a:solidFill>
                  <a:schemeClr val="bg1"/>
                </a:solidFill>
              </a:rPr>
              <a:t>. The fundamental goal of MFCC is to simulate human ear </a:t>
            </a:r>
            <a:r>
              <a:rPr lang="en-US" dirty="0" err="1">
                <a:solidFill>
                  <a:schemeClr val="bg1"/>
                </a:solidFill>
              </a:rPr>
              <a:t>behaviour</a:t>
            </a:r>
            <a:r>
              <a:rPr lang="en-US" dirty="0">
                <a:solidFill>
                  <a:schemeClr val="bg1"/>
                </a:solidFill>
              </a:rPr>
              <a:t>.</a:t>
            </a:r>
          </a:p>
          <a:p>
            <a:pPr marL="285750" indent="-285750">
              <a:buClrTx/>
              <a:buFont typeface="Wingdings" panose="05000000000000000000" pitchFamily="2" charset="2"/>
              <a:buChar char="q"/>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-&gt; The process used in MFCC estimate is as follows.</a:t>
            </a:r>
          </a:p>
          <a:p>
            <a:pPr>
              <a:buClrTx/>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-&gt; Six steps or blocks make up the MFCC process.</a:t>
            </a:r>
          </a:p>
        </p:txBody>
      </p:sp>
    </p:spTree>
    <p:extLst>
      <p:ext uri="{BB962C8B-B14F-4D97-AF65-F5344CB8AC3E}">
        <p14:creationId xmlns:p14="http://schemas.microsoft.com/office/powerpoint/2010/main" val="32584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7679585" cy="954107"/>
          </a:xfrm>
          <a:prstGeom prst="rect">
            <a:avLst/>
          </a:prstGeom>
          <a:noFill/>
        </p:spPr>
        <p:txBody>
          <a:bodyPr wrap="square" rtlCol="0">
            <a:spAutoFit/>
          </a:bodyPr>
          <a:lstStyle/>
          <a:p>
            <a:r>
              <a:rPr lang="en-US" sz="2800" u="sng" dirty="0">
                <a:solidFill>
                  <a:schemeClr val="bg1"/>
                </a:solidFill>
              </a:rPr>
              <a:t>TRAIN MODEL</a:t>
            </a:r>
          </a:p>
          <a:p>
            <a:endParaRPr lang="en-US" sz="2800" u="sng" dirty="0">
              <a:solidFill>
                <a:schemeClr val="bg1"/>
              </a:solidFill>
            </a:endParaRPr>
          </a:p>
        </p:txBody>
      </p:sp>
      <p:sp>
        <p:nvSpPr>
          <p:cNvPr id="2" name="TextBox 1">
            <a:extLst>
              <a:ext uri="{FF2B5EF4-FFF2-40B4-BE49-F238E27FC236}">
                <a16:creationId xmlns:a16="http://schemas.microsoft.com/office/drawing/2014/main" id="{C2AE439A-4FC6-AD36-2EAA-2EBDA82F8E3A}"/>
              </a:ext>
            </a:extLst>
          </p:cNvPr>
          <p:cNvSpPr txBox="1"/>
          <p:nvPr/>
        </p:nvSpPr>
        <p:spPr>
          <a:xfrm>
            <a:off x="536265" y="1230659"/>
            <a:ext cx="8236475" cy="2206823"/>
          </a:xfrm>
          <a:prstGeom prst="rect">
            <a:avLst/>
          </a:prstGeom>
          <a:noFill/>
        </p:spPr>
        <p:txBody>
          <a:bodyPr wrap="square" rtlCol="0">
            <a:spAutoFit/>
          </a:bodyPr>
          <a:lstStyle/>
          <a:p>
            <a:pPr marL="285750" indent="-285750">
              <a:buClrTx/>
              <a:buFont typeface="Wingdings" panose="05000000000000000000" pitchFamily="2" charset="2"/>
              <a:buChar char="q"/>
            </a:pPr>
            <a:r>
              <a:rPr lang="en-US" dirty="0">
                <a:solidFill>
                  <a:schemeClr val="bg1"/>
                </a:solidFill>
              </a:rPr>
              <a:t>The GMM method was used to train the model.</a:t>
            </a:r>
          </a:p>
          <a:p>
            <a:pPr>
              <a:buClrTx/>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There are four modules that make up the speaker identification system module:</a:t>
            </a:r>
          </a:p>
          <a:p>
            <a:pPr marL="285750" indent="-285750">
              <a:buClrTx/>
              <a:buFont typeface="Wingdings" panose="05000000000000000000" pitchFamily="2" charset="2"/>
              <a:buChar char="q"/>
            </a:pPr>
            <a:endParaRPr lang="en-US" dirty="0">
              <a:solidFill>
                <a:schemeClr val="bg1"/>
              </a:solidFill>
            </a:endParaRPr>
          </a:p>
          <a:p>
            <a:pPr marL="342900" lvl="0" indent="-342900" fontAlgn="base">
              <a:lnSpc>
                <a:spcPct val="150000"/>
              </a:lnSpc>
              <a:buClr>
                <a:schemeClr val="bg1"/>
              </a:buClr>
              <a:buFont typeface="+mj-lt"/>
              <a:buAutoNum type="arabicPeriod"/>
            </a:pPr>
            <a:r>
              <a:rPr lang="en-US" sz="1400" dirty="0">
                <a:solidFill>
                  <a:schemeClr val="bg1"/>
                </a:solidFill>
              </a:rPr>
              <a:t>Front-end processing</a:t>
            </a:r>
          </a:p>
          <a:p>
            <a:pPr marL="342900" lvl="0" indent="-342900" fontAlgn="base">
              <a:lnSpc>
                <a:spcPct val="150000"/>
              </a:lnSpc>
              <a:buClr>
                <a:schemeClr val="bg1"/>
              </a:buClr>
              <a:buFont typeface="+mj-lt"/>
              <a:buAutoNum type="arabicPeriod"/>
            </a:pPr>
            <a:r>
              <a:rPr lang="en-US" sz="1400" dirty="0">
                <a:solidFill>
                  <a:schemeClr val="bg1"/>
                </a:solidFill>
              </a:rPr>
              <a:t>Speaker modeling</a:t>
            </a:r>
          </a:p>
          <a:p>
            <a:pPr marL="342900" lvl="0" indent="-342900" fontAlgn="base">
              <a:lnSpc>
                <a:spcPct val="150000"/>
              </a:lnSpc>
              <a:buClr>
                <a:schemeClr val="bg1"/>
              </a:buClr>
              <a:buFont typeface="+mj-lt"/>
              <a:buAutoNum type="arabicPeriod"/>
            </a:pPr>
            <a:r>
              <a:rPr lang="en-US" sz="1400" dirty="0">
                <a:solidFill>
                  <a:schemeClr val="bg1"/>
                </a:solidFill>
              </a:rPr>
              <a:t>Speaker database</a:t>
            </a:r>
          </a:p>
          <a:p>
            <a:pPr marL="342900" lvl="0" indent="-342900" fontAlgn="base">
              <a:lnSpc>
                <a:spcPct val="150000"/>
              </a:lnSpc>
              <a:buClr>
                <a:schemeClr val="bg1"/>
              </a:buClr>
              <a:buFont typeface="+mj-lt"/>
              <a:buAutoNum type="arabicPeriod"/>
            </a:pPr>
            <a:r>
              <a:rPr lang="en-US" sz="1400" dirty="0">
                <a:solidFill>
                  <a:schemeClr val="bg1"/>
                </a:solidFill>
              </a:rPr>
              <a:t>Decision logic</a:t>
            </a:r>
            <a:r>
              <a:rPr lang="en-US" dirty="0">
                <a:solidFill>
                  <a:schemeClr val="bg1"/>
                </a:solidFill>
              </a:rPr>
              <a:t> </a:t>
            </a:r>
          </a:p>
        </p:txBody>
      </p:sp>
      <p:pic>
        <p:nvPicPr>
          <p:cNvPr id="8" name="Picture 7">
            <a:extLst>
              <a:ext uri="{FF2B5EF4-FFF2-40B4-BE49-F238E27FC236}">
                <a16:creationId xmlns:a16="http://schemas.microsoft.com/office/drawing/2014/main" id="{61B91273-755D-7DE0-7D3F-1B42843FC22D}"/>
              </a:ext>
            </a:extLst>
          </p:cNvPr>
          <p:cNvPicPr>
            <a:picLocks noChangeAspect="1"/>
          </p:cNvPicPr>
          <p:nvPr/>
        </p:nvPicPr>
        <p:blipFill>
          <a:blip r:embed="rId2"/>
          <a:stretch>
            <a:fillRect/>
          </a:stretch>
        </p:blipFill>
        <p:spPr>
          <a:xfrm>
            <a:off x="4179682" y="1485040"/>
            <a:ext cx="3596583" cy="3596583"/>
          </a:xfrm>
          <a:prstGeom prst="rect">
            <a:avLst/>
          </a:prstGeom>
        </p:spPr>
      </p:pic>
    </p:spTree>
    <p:extLst>
      <p:ext uri="{BB962C8B-B14F-4D97-AF65-F5344CB8AC3E}">
        <p14:creationId xmlns:p14="http://schemas.microsoft.com/office/powerpoint/2010/main" val="360459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5190767" cy="523220"/>
          </a:xfrm>
          <a:prstGeom prst="rect">
            <a:avLst/>
          </a:prstGeom>
          <a:noFill/>
        </p:spPr>
        <p:txBody>
          <a:bodyPr wrap="square" rtlCol="0">
            <a:spAutoFit/>
          </a:bodyPr>
          <a:lstStyle/>
          <a:p>
            <a:r>
              <a:rPr lang="en-US" sz="2800" b="1" u="sng" kern="0" dirty="0">
                <a:solidFill>
                  <a:schemeClr val="bg1"/>
                </a:solidFill>
                <a:latin typeface="+mj-lt"/>
                <a:ea typeface="+mj-ea"/>
                <a:cs typeface="+mj-cs"/>
              </a:rPr>
              <a:t>OUTLINE </a:t>
            </a:r>
            <a:endParaRPr lang="en-US" sz="2800" u="sng" dirty="0">
              <a:solidFill>
                <a:schemeClr val="bg1"/>
              </a:solidFill>
            </a:endParaRPr>
          </a:p>
        </p:txBody>
      </p:sp>
      <p:sp>
        <p:nvSpPr>
          <p:cNvPr id="5" name="TextBox 4">
            <a:extLst>
              <a:ext uri="{FF2B5EF4-FFF2-40B4-BE49-F238E27FC236}">
                <a16:creationId xmlns:a16="http://schemas.microsoft.com/office/drawing/2014/main" id="{94D8FE75-A055-77F4-00D2-550B1C7F2B99}"/>
              </a:ext>
            </a:extLst>
          </p:cNvPr>
          <p:cNvSpPr txBox="1"/>
          <p:nvPr/>
        </p:nvSpPr>
        <p:spPr>
          <a:xfrm>
            <a:off x="1127530" y="1299410"/>
            <a:ext cx="3568223" cy="2376035"/>
          </a:xfrm>
          <a:prstGeom prst="rect">
            <a:avLst/>
          </a:prstGeom>
          <a:noFill/>
        </p:spPr>
        <p:txBody>
          <a:bodyPr wrap="square" rtlCol="0">
            <a:spAutoFit/>
          </a:bodyPr>
          <a:lstStyle/>
          <a:p>
            <a:pPr marL="342900" indent="-342900" eaLnBrk="1" hangingPunct="1">
              <a:buClr>
                <a:schemeClr val="bg1"/>
              </a:buClr>
              <a:buFont typeface="Wingdings" panose="05000000000000000000" pitchFamily="2" charset="2"/>
              <a:buChar char="q"/>
              <a:defRPr/>
            </a:pPr>
            <a:r>
              <a:rPr lang="en-US" sz="1400" kern="0" dirty="0">
                <a:solidFill>
                  <a:schemeClr val="bg1"/>
                </a:solidFill>
              </a:rPr>
              <a:t>Introduction</a:t>
            </a:r>
            <a:endParaRPr lang="en-US" sz="1400" kern="0" dirty="0">
              <a:solidFill>
                <a:schemeClr val="bg1"/>
              </a:solidFill>
              <a:latin typeface="+mn-lt"/>
            </a:endParaRPr>
          </a:p>
          <a:p>
            <a:pPr marL="342900" indent="-342900" eaLnBrk="1" hangingPunct="1">
              <a:spcBef>
                <a:spcPct val="20000"/>
              </a:spcBef>
              <a:buClr>
                <a:schemeClr val="bg1"/>
              </a:buClr>
              <a:buFont typeface="Wingdings" panose="05000000000000000000" pitchFamily="2" charset="2"/>
              <a:buChar char="q"/>
              <a:defRPr/>
            </a:pPr>
            <a:r>
              <a:rPr lang="en-US" sz="1400" kern="0" dirty="0">
                <a:solidFill>
                  <a:schemeClr val="bg1"/>
                </a:solidFill>
              </a:rPr>
              <a:t>T</a:t>
            </a:r>
            <a:r>
              <a:rPr lang="en-US" sz="1400" kern="0" dirty="0">
                <a:solidFill>
                  <a:schemeClr val="bg1"/>
                </a:solidFill>
                <a:latin typeface="+mn-lt"/>
              </a:rPr>
              <a:t>echnology</a:t>
            </a:r>
          </a:p>
          <a:p>
            <a:pPr marL="342900" indent="-342900" eaLnBrk="1" hangingPunct="1">
              <a:spcBef>
                <a:spcPct val="20000"/>
              </a:spcBef>
              <a:buClr>
                <a:schemeClr val="bg1"/>
              </a:buClr>
              <a:buFont typeface="Wingdings" panose="05000000000000000000" pitchFamily="2" charset="2"/>
              <a:buChar char="q"/>
              <a:defRPr/>
            </a:pPr>
            <a:r>
              <a:rPr lang="en-US" sz="1400" kern="0" dirty="0">
                <a:solidFill>
                  <a:schemeClr val="bg1"/>
                </a:solidFill>
              </a:rPr>
              <a:t>Literature Review</a:t>
            </a:r>
          </a:p>
          <a:p>
            <a:pPr marL="342900" indent="-342900" eaLnBrk="1" hangingPunct="1">
              <a:spcBef>
                <a:spcPct val="20000"/>
              </a:spcBef>
              <a:buClr>
                <a:schemeClr val="bg1"/>
              </a:buClr>
              <a:buFont typeface="Wingdings" panose="05000000000000000000" pitchFamily="2" charset="2"/>
              <a:buChar char="q"/>
              <a:defRPr/>
            </a:pPr>
            <a:r>
              <a:rPr lang="en-US" sz="1400" kern="0" dirty="0">
                <a:solidFill>
                  <a:schemeClr val="bg1"/>
                </a:solidFill>
                <a:latin typeface="+mn-lt"/>
              </a:rPr>
              <a:t>Feature Extraction</a:t>
            </a:r>
          </a:p>
          <a:p>
            <a:pPr marL="342900" indent="-342900" eaLnBrk="1" hangingPunct="1">
              <a:spcBef>
                <a:spcPct val="20000"/>
              </a:spcBef>
              <a:buClr>
                <a:schemeClr val="bg1"/>
              </a:buClr>
              <a:buFont typeface="Wingdings" panose="05000000000000000000" pitchFamily="2" charset="2"/>
              <a:buChar char="q"/>
              <a:defRPr/>
            </a:pPr>
            <a:r>
              <a:rPr lang="en-US" sz="1400" kern="0" dirty="0">
                <a:solidFill>
                  <a:schemeClr val="bg1"/>
                </a:solidFill>
              </a:rPr>
              <a:t>Libraries</a:t>
            </a:r>
            <a:endParaRPr lang="en-US" sz="1400" kern="0" dirty="0">
              <a:solidFill>
                <a:schemeClr val="bg1"/>
              </a:solidFill>
              <a:latin typeface="+mn-lt"/>
            </a:endParaRPr>
          </a:p>
          <a:p>
            <a:pPr marL="342900" indent="-342900" eaLnBrk="1" hangingPunct="1">
              <a:spcBef>
                <a:spcPct val="20000"/>
              </a:spcBef>
              <a:buClr>
                <a:schemeClr val="bg1"/>
              </a:buClr>
              <a:buFont typeface="Wingdings" panose="05000000000000000000" pitchFamily="2" charset="2"/>
              <a:buChar char="q"/>
              <a:defRPr/>
            </a:pPr>
            <a:r>
              <a:rPr lang="en-US" sz="1400" kern="0" dirty="0">
                <a:solidFill>
                  <a:schemeClr val="bg1"/>
                </a:solidFill>
              </a:rPr>
              <a:t>Model Training</a:t>
            </a:r>
            <a:endParaRPr lang="en-US" sz="1400" kern="0" dirty="0">
              <a:solidFill>
                <a:schemeClr val="bg1"/>
              </a:solidFill>
              <a:latin typeface="+mn-lt"/>
            </a:endParaRPr>
          </a:p>
          <a:p>
            <a:pPr marL="342900" indent="-342900" eaLnBrk="1" hangingPunct="1">
              <a:spcBef>
                <a:spcPct val="20000"/>
              </a:spcBef>
              <a:buClr>
                <a:schemeClr val="bg1"/>
              </a:buClr>
              <a:buFont typeface="Wingdings" panose="05000000000000000000" pitchFamily="2" charset="2"/>
              <a:buChar char="q"/>
              <a:defRPr/>
            </a:pPr>
            <a:r>
              <a:rPr lang="en-US" sz="1400" kern="0" dirty="0">
                <a:solidFill>
                  <a:schemeClr val="bg1"/>
                </a:solidFill>
                <a:latin typeface="+mn-lt"/>
              </a:rPr>
              <a:t>System Analysis</a:t>
            </a:r>
          </a:p>
          <a:p>
            <a:pPr marL="342900" indent="-342900" eaLnBrk="1" hangingPunct="1">
              <a:spcBef>
                <a:spcPct val="20000"/>
              </a:spcBef>
              <a:buClr>
                <a:schemeClr val="bg1"/>
              </a:buClr>
              <a:buFont typeface="Wingdings" panose="05000000000000000000" pitchFamily="2" charset="2"/>
              <a:buChar char="q"/>
              <a:defRPr/>
            </a:pPr>
            <a:r>
              <a:rPr lang="en-US" sz="1400" kern="0" dirty="0">
                <a:solidFill>
                  <a:schemeClr val="bg1"/>
                </a:solidFill>
              </a:rPr>
              <a:t>Result</a:t>
            </a:r>
          </a:p>
          <a:p>
            <a:pPr marL="342900" indent="-342900" eaLnBrk="1" hangingPunct="1">
              <a:spcBef>
                <a:spcPct val="20000"/>
              </a:spcBef>
              <a:buClr>
                <a:schemeClr val="bg1"/>
              </a:buClr>
              <a:buFont typeface="Wingdings" panose="05000000000000000000" pitchFamily="2" charset="2"/>
              <a:buChar char="q"/>
              <a:defRPr/>
            </a:pPr>
            <a:r>
              <a:rPr lang="en-US" sz="1400" kern="0" dirty="0">
                <a:solidFill>
                  <a:schemeClr val="bg1"/>
                </a:solidFill>
                <a:latin typeface="+mn-lt"/>
              </a:rPr>
              <a:t>Future Scope</a:t>
            </a:r>
          </a:p>
        </p:txBody>
      </p:sp>
      <p:pic>
        <p:nvPicPr>
          <p:cNvPr id="9" name="Picture 8">
            <a:extLst>
              <a:ext uri="{FF2B5EF4-FFF2-40B4-BE49-F238E27FC236}">
                <a16:creationId xmlns:a16="http://schemas.microsoft.com/office/drawing/2014/main" id="{451655FB-FB6C-9DE0-D044-CA9FF272022B}"/>
              </a:ext>
            </a:extLst>
          </p:cNvPr>
          <p:cNvPicPr>
            <a:picLocks noChangeAspect="1"/>
          </p:cNvPicPr>
          <p:nvPr/>
        </p:nvPicPr>
        <p:blipFill>
          <a:blip r:embed="rId2"/>
          <a:stretch>
            <a:fillRect/>
          </a:stretch>
        </p:blipFill>
        <p:spPr>
          <a:xfrm>
            <a:off x="4572000" y="641009"/>
            <a:ext cx="2622667" cy="3692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37331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7679585" cy="1384995"/>
          </a:xfrm>
          <a:prstGeom prst="rect">
            <a:avLst/>
          </a:prstGeom>
          <a:noFill/>
        </p:spPr>
        <p:txBody>
          <a:bodyPr wrap="square" rtlCol="0">
            <a:spAutoFit/>
          </a:bodyPr>
          <a:lstStyle/>
          <a:p>
            <a:r>
              <a:rPr lang="en-US" sz="2800" u="sng" dirty="0">
                <a:solidFill>
                  <a:schemeClr val="bg1"/>
                </a:solidFill>
              </a:rPr>
              <a:t>MODELING: GMM</a:t>
            </a:r>
          </a:p>
          <a:p>
            <a:endParaRPr lang="en-US" sz="2800" u="sng" dirty="0">
              <a:solidFill>
                <a:schemeClr val="bg1"/>
              </a:solidFill>
            </a:endParaRPr>
          </a:p>
          <a:p>
            <a:endParaRPr lang="en-US" sz="2800" u="sng" dirty="0">
              <a:solidFill>
                <a:schemeClr val="bg1"/>
              </a:solidFill>
            </a:endParaRPr>
          </a:p>
        </p:txBody>
      </p:sp>
      <p:sp>
        <p:nvSpPr>
          <p:cNvPr id="2" name="TextBox 1">
            <a:extLst>
              <a:ext uri="{FF2B5EF4-FFF2-40B4-BE49-F238E27FC236}">
                <a16:creationId xmlns:a16="http://schemas.microsoft.com/office/drawing/2014/main" id="{C2AE439A-4FC6-AD36-2EAA-2EBDA82F8E3A}"/>
              </a:ext>
            </a:extLst>
          </p:cNvPr>
          <p:cNvSpPr txBox="1"/>
          <p:nvPr/>
        </p:nvSpPr>
        <p:spPr>
          <a:xfrm>
            <a:off x="536265" y="1230659"/>
            <a:ext cx="8236475" cy="2677656"/>
          </a:xfrm>
          <a:prstGeom prst="rect">
            <a:avLst/>
          </a:prstGeom>
          <a:noFill/>
        </p:spPr>
        <p:txBody>
          <a:bodyPr wrap="square" rtlCol="0">
            <a:spAutoFit/>
          </a:bodyPr>
          <a:lstStyle/>
          <a:p>
            <a:pPr marL="285750" indent="-285750">
              <a:buClrTx/>
              <a:buFont typeface="Wingdings" panose="05000000000000000000" pitchFamily="2" charset="2"/>
              <a:buChar char="q"/>
            </a:pPr>
            <a:r>
              <a:rPr lang="en-US" dirty="0">
                <a:solidFill>
                  <a:schemeClr val="bg1"/>
                </a:solidFill>
              </a:rPr>
              <a:t>The </a:t>
            </a:r>
            <a:r>
              <a:rPr lang="en-US" dirty="0" err="1">
                <a:solidFill>
                  <a:schemeClr val="bg1"/>
                </a:solidFill>
              </a:rPr>
              <a:t>sklearn.mixture</a:t>
            </a:r>
            <a:r>
              <a:rPr lang="en-US" dirty="0">
                <a:solidFill>
                  <a:schemeClr val="bg1"/>
                </a:solidFill>
              </a:rPr>
              <a:t> package makes it possible to learn, sample, and estimate Gaussian Mixture Models from data (diagonal, spherical, tied, and complete covariance matrices supported).</a:t>
            </a:r>
          </a:p>
          <a:p>
            <a:pPr marL="285750" indent="-285750">
              <a:buClrTx/>
              <a:buFont typeface="Wingdings" panose="05000000000000000000" pitchFamily="2" charset="2"/>
              <a:buChar char="q"/>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A probabilistic model called a "Gaussian mixing model" posits that all of the data points were produced by combining a limited number of Gaussian distributions with unknowable parameters. Mixture models can be seen as a </a:t>
            </a:r>
            <a:r>
              <a:rPr lang="en-US" dirty="0" err="1">
                <a:solidFill>
                  <a:schemeClr val="bg1"/>
                </a:solidFill>
              </a:rPr>
              <a:t>generalisation</a:t>
            </a:r>
            <a:r>
              <a:rPr lang="en-US" dirty="0">
                <a:solidFill>
                  <a:schemeClr val="bg1"/>
                </a:solidFill>
              </a:rPr>
              <a:t> of k-means clustering to include details of the covariance structure of the data as well as the locations of the latent Gaussian </a:t>
            </a:r>
            <a:r>
              <a:rPr lang="en-US" dirty="0" err="1">
                <a:solidFill>
                  <a:schemeClr val="bg1"/>
                </a:solidFill>
              </a:rPr>
              <a:t>centres</a:t>
            </a:r>
            <a:r>
              <a:rPr lang="en-US" dirty="0">
                <a:solidFill>
                  <a:schemeClr val="bg1"/>
                </a:solidFill>
              </a:rPr>
              <a:t>.</a:t>
            </a:r>
          </a:p>
          <a:p>
            <a:pPr marL="285750" indent="-285750">
              <a:buClrTx/>
              <a:buFont typeface="Wingdings" panose="05000000000000000000" pitchFamily="2" charset="2"/>
              <a:buChar char="q"/>
            </a:pPr>
            <a:endParaRPr lang="en-US" dirty="0">
              <a:solidFill>
                <a:schemeClr val="bg1"/>
              </a:solidFill>
            </a:endParaRPr>
          </a:p>
          <a:p>
            <a:pPr>
              <a:buClrTx/>
            </a:pPr>
            <a:endParaRPr lang="en-US" dirty="0">
              <a:solidFill>
                <a:schemeClr val="bg1"/>
              </a:solidFill>
            </a:endParaRPr>
          </a:p>
          <a:p>
            <a:pPr>
              <a:buClrTx/>
            </a:pPr>
            <a:r>
              <a:rPr lang="en-US" dirty="0">
                <a:solidFill>
                  <a:schemeClr val="bg1"/>
                </a:solidFill>
              </a:rPr>
              <a:t>-&gt; Speaker database: This is where the speaker models are kept.</a:t>
            </a:r>
          </a:p>
          <a:p>
            <a:pPr>
              <a:buClrTx/>
            </a:pPr>
            <a:endParaRPr lang="en-US" dirty="0">
              <a:solidFill>
                <a:schemeClr val="bg1"/>
              </a:solidFill>
            </a:endParaRPr>
          </a:p>
          <a:p>
            <a:pPr>
              <a:buClrTx/>
            </a:pPr>
            <a:r>
              <a:rPr lang="en-US" dirty="0">
                <a:solidFill>
                  <a:schemeClr val="bg1"/>
                </a:solidFill>
              </a:rPr>
              <a:t>-&gt; Decision-making logic: It determines who the speaker is in the end.</a:t>
            </a:r>
          </a:p>
        </p:txBody>
      </p:sp>
    </p:spTree>
    <p:extLst>
      <p:ext uri="{BB962C8B-B14F-4D97-AF65-F5344CB8AC3E}">
        <p14:creationId xmlns:p14="http://schemas.microsoft.com/office/powerpoint/2010/main" val="2064142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22514" y="116878"/>
            <a:ext cx="7679585" cy="523220"/>
          </a:xfrm>
          <a:prstGeom prst="rect">
            <a:avLst/>
          </a:prstGeom>
          <a:noFill/>
        </p:spPr>
        <p:txBody>
          <a:bodyPr wrap="square" rtlCol="0">
            <a:spAutoFit/>
          </a:bodyPr>
          <a:lstStyle/>
          <a:p>
            <a:r>
              <a:rPr lang="en-US" sz="2800" u="sng" dirty="0">
                <a:solidFill>
                  <a:schemeClr val="bg1"/>
                </a:solidFill>
              </a:rPr>
              <a:t>MODEL TRAIN</a:t>
            </a:r>
          </a:p>
        </p:txBody>
      </p:sp>
      <p:pic>
        <p:nvPicPr>
          <p:cNvPr id="5" name="Picture 4">
            <a:extLst>
              <a:ext uri="{FF2B5EF4-FFF2-40B4-BE49-F238E27FC236}">
                <a16:creationId xmlns:a16="http://schemas.microsoft.com/office/drawing/2014/main" id="{CBF38E37-4DFD-868C-BCB6-9DCB8628AAB6}"/>
              </a:ext>
            </a:extLst>
          </p:cNvPr>
          <p:cNvPicPr>
            <a:picLocks noChangeAspect="1"/>
          </p:cNvPicPr>
          <p:nvPr/>
        </p:nvPicPr>
        <p:blipFill>
          <a:blip r:embed="rId2"/>
          <a:stretch>
            <a:fillRect/>
          </a:stretch>
        </p:blipFill>
        <p:spPr>
          <a:xfrm>
            <a:off x="823575" y="718328"/>
            <a:ext cx="7469349" cy="4205169"/>
          </a:xfrm>
          <a:prstGeom prst="rect">
            <a:avLst/>
          </a:prstGeom>
        </p:spPr>
      </p:pic>
    </p:spTree>
    <p:extLst>
      <p:ext uri="{BB962C8B-B14F-4D97-AF65-F5344CB8AC3E}">
        <p14:creationId xmlns:p14="http://schemas.microsoft.com/office/powerpoint/2010/main" val="2774190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7679585" cy="1815882"/>
          </a:xfrm>
          <a:prstGeom prst="rect">
            <a:avLst/>
          </a:prstGeom>
          <a:noFill/>
        </p:spPr>
        <p:txBody>
          <a:bodyPr wrap="square" rtlCol="0">
            <a:spAutoFit/>
          </a:bodyPr>
          <a:lstStyle/>
          <a:p>
            <a:r>
              <a:rPr lang="en-US" sz="2800" u="sng" dirty="0">
                <a:solidFill>
                  <a:schemeClr val="bg1"/>
                </a:solidFill>
              </a:rPr>
              <a:t>GAUSSIAN MIXTURE MODEL</a:t>
            </a:r>
          </a:p>
          <a:p>
            <a:endParaRPr lang="en-US" sz="2800" u="sng" dirty="0">
              <a:solidFill>
                <a:schemeClr val="bg1"/>
              </a:solidFill>
            </a:endParaRPr>
          </a:p>
          <a:p>
            <a:endParaRPr lang="en-US" sz="2800" u="sng" dirty="0">
              <a:solidFill>
                <a:schemeClr val="bg1"/>
              </a:solidFill>
            </a:endParaRPr>
          </a:p>
          <a:p>
            <a:endParaRPr lang="en-US" sz="2800" u="sng" dirty="0">
              <a:solidFill>
                <a:schemeClr val="bg1"/>
              </a:solidFill>
            </a:endParaRPr>
          </a:p>
        </p:txBody>
      </p:sp>
      <p:pic>
        <p:nvPicPr>
          <p:cNvPr id="3" name="Picture 2" descr="../_images/sphx_glr_plot_gmm_pdf_0011.png">
            <a:extLst>
              <a:ext uri="{FF2B5EF4-FFF2-40B4-BE49-F238E27FC236}">
                <a16:creationId xmlns:a16="http://schemas.microsoft.com/office/drawing/2014/main" id="{935FFFDD-515D-C90A-A3C7-648DBDB6976E}"/>
              </a:ext>
            </a:extLst>
          </p:cNvPr>
          <p:cNvPicPr/>
          <p:nvPr/>
        </p:nvPicPr>
        <p:blipFill>
          <a:blip r:embed="rId2"/>
          <a:srcRect/>
          <a:stretch>
            <a:fillRect/>
          </a:stretch>
        </p:blipFill>
        <p:spPr bwMode="auto">
          <a:xfrm>
            <a:off x="2612572" y="1058778"/>
            <a:ext cx="3820743" cy="2750935"/>
          </a:xfrm>
          <a:prstGeom prst="rect">
            <a:avLst/>
          </a:prstGeom>
          <a:noFill/>
          <a:ln w="9525">
            <a:noFill/>
            <a:miter lim="800000"/>
            <a:headEnd/>
            <a:tailEnd/>
          </a:ln>
        </p:spPr>
      </p:pic>
      <p:sp>
        <p:nvSpPr>
          <p:cNvPr id="5" name="TextBox 4">
            <a:extLst>
              <a:ext uri="{FF2B5EF4-FFF2-40B4-BE49-F238E27FC236}">
                <a16:creationId xmlns:a16="http://schemas.microsoft.com/office/drawing/2014/main" id="{4BC30B93-D82C-25EC-A658-D739610C81D7}"/>
              </a:ext>
            </a:extLst>
          </p:cNvPr>
          <p:cNvSpPr txBox="1"/>
          <p:nvPr/>
        </p:nvSpPr>
        <p:spPr>
          <a:xfrm>
            <a:off x="756271" y="3897879"/>
            <a:ext cx="6393924" cy="523220"/>
          </a:xfrm>
          <a:prstGeom prst="rect">
            <a:avLst/>
          </a:prstGeom>
          <a:noFill/>
        </p:spPr>
        <p:txBody>
          <a:bodyPr wrap="square" rtlCol="0">
            <a:spAutoFit/>
          </a:bodyPr>
          <a:lstStyle/>
          <a:p>
            <a:r>
              <a:rPr lang="en-US" dirty="0">
                <a:solidFill>
                  <a:schemeClr val="bg1"/>
                </a:solidFill>
              </a:rPr>
              <a:t>Data points and the model's </a:t>
            </a:r>
            <a:r>
              <a:rPr lang="en-US" dirty="0" err="1">
                <a:solidFill>
                  <a:schemeClr val="bg1"/>
                </a:solidFill>
              </a:rPr>
              <a:t>equi</a:t>
            </a:r>
            <a:r>
              <a:rPr lang="en-US" dirty="0">
                <a:solidFill>
                  <a:schemeClr val="bg1"/>
                </a:solidFill>
              </a:rPr>
              <a:t>-probability surfaces make up a two-component Gaussian mixture model. </a:t>
            </a:r>
          </a:p>
        </p:txBody>
      </p:sp>
    </p:spTree>
    <p:extLst>
      <p:ext uri="{BB962C8B-B14F-4D97-AF65-F5344CB8AC3E}">
        <p14:creationId xmlns:p14="http://schemas.microsoft.com/office/powerpoint/2010/main" val="1537391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7679585" cy="1815882"/>
          </a:xfrm>
          <a:prstGeom prst="rect">
            <a:avLst/>
          </a:prstGeom>
          <a:noFill/>
        </p:spPr>
        <p:txBody>
          <a:bodyPr wrap="square" rtlCol="0">
            <a:spAutoFit/>
          </a:bodyPr>
          <a:lstStyle/>
          <a:p>
            <a:r>
              <a:rPr lang="en-US" sz="2800" b="1" u="sng" dirty="0">
                <a:solidFill>
                  <a:schemeClr val="bg1"/>
                </a:solidFill>
              </a:rPr>
              <a:t>STATE TRANSITION DIAGRAM</a:t>
            </a:r>
          </a:p>
          <a:p>
            <a:endParaRPr lang="en-US" sz="2800" b="1" u="sng" dirty="0">
              <a:solidFill>
                <a:schemeClr val="bg1"/>
              </a:solidFill>
            </a:endParaRPr>
          </a:p>
          <a:p>
            <a:endParaRPr lang="en-US" sz="2800" b="1" u="sng" dirty="0">
              <a:solidFill>
                <a:schemeClr val="bg1"/>
              </a:solidFill>
            </a:endParaRPr>
          </a:p>
          <a:p>
            <a:endParaRPr lang="en-US" sz="2800" b="1" u="sng" dirty="0">
              <a:solidFill>
                <a:schemeClr val="bg1"/>
              </a:solidFill>
            </a:endParaRPr>
          </a:p>
        </p:txBody>
      </p:sp>
      <p:pic>
        <p:nvPicPr>
          <p:cNvPr id="2" name="Picture 2" descr="C:\Users\FORREST_GUMP\Pictures\Screenshots\Screenshot (341).png">
            <a:extLst>
              <a:ext uri="{FF2B5EF4-FFF2-40B4-BE49-F238E27FC236}">
                <a16:creationId xmlns:a16="http://schemas.microsoft.com/office/drawing/2014/main" id="{B8768E18-0DC5-C158-FD8A-BE465E30DBA0}"/>
              </a:ext>
            </a:extLst>
          </p:cNvPr>
          <p:cNvPicPr>
            <a:picLocks noChangeAspect="1" noChangeArrowheads="1"/>
          </p:cNvPicPr>
          <p:nvPr/>
        </p:nvPicPr>
        <p:blipFill>
          <a:blip r:embed="rId2"/>
          <a:srcRect/>
          <a:stretch>
            <a:fillRect/>
          </a:stretch>
        </p:blipFill>
        <p:spPr bwMode="auto">
          <a:xfrm>
            <a:off x="1767809" y="1124248"/>
            <a:ext cx="5608381" cy="3440668"/>
          </a:xfrm>
          <a:prstGeom prst="rect">
            <a:avLst/>
          </a:prstGeom>
          <a:noFill/>
        </p:spPr>
      </p:pic>
    </p:spTree>
    <p:extLst>
      <p:ext uri="{BB962C8B-B14F-4D97-AF65-F5344CB8AC3E}">
        <p14:creationId xmlns:p14="http://schemas.microsoft.com/office/powerpoint/2010/main" val="2437755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7679585" cy="1384995"/>
          </a:xfrm>
          <a:prstGeom prst="rect">
            <a:avLst/>
          </a:prstGeom>
          <a:noFill/>
        </p:spPr>
        <p:txBody>
          <a:bodyPr wrap="square" rtlCol="0">
            <a:spAutoFit/>
          </a:bodyPr>
          <a:lstStyle/>
          <a:p>
            <a:r>
              <a:rPr lang="en-US" sz="2800" b="1" u="sng" dirty="0">
                <a:solidFill>
                  <a:schemeClr val="bg1"/>
                </a:solidFill>
              </a:rPr>
              <a:t>RESULT:</a:t>
            </a:r>
          </a:p>
          <a:p>
            <a:endParaRPr lang="en-US" sz="2800" b="1" u="sng" dirty="0">
              <a:solidFill>
                <a:schemeClr val="bg1"/>
              </a:solidFill>
            </a:endParaRPr>
          </a:p>
          <a:p>
            <a:endParaRPr lang="en-US" sz="2800" b="1" u="sng" dirty="0">
              <a:solidFill>
                <a:schemeClr val="bg1"/>
              </a:solidFill>
            </a:endParaRPr>
          </a:p>
        </p:txBody>
      </p:sp>
      <p:sp>
        <p:nvSpPr>
          <p:cNvPr id="2" name="TextBox 1">
            <a:extLst>
              <a:ext uri="{FF2B5EF4-FFF2-40B4-BE49-F238E27FC236}">
                <a16:creationId xmlns:a16="http://schemas.microsoft.com/office/drawing/2014/main" id="{C2AE439A-4FC6-AD36-2EAA-2EBDA82F8E3A}"/>
              </a:ext>
            </a:extLst>
          </p:cNvPr>
          <p:cNvSpPr txBox="1"/>
          <p:nvPr/>
        </p:nvSpPr>
        <p:spPr>
          <a:xfrm>
            <a:off x="536265" y="1230659"/>
            <a:ext cx="8236475" cy="1985672"/>
          </a:xfrm>
          <a:prstGeom prst="rect">
            <a:avLst/>
          </a:prstGeom>
          <a:noFill/>
        </p:spPr>
        <p:txBody>
          <a:bodyPr wrap="square" rtlCol="0">
            <a:spAutoFit/>
          </a:bodyPr>
          <a:lstStyle/>
          <a:p>
            <a:pPr algn="just">
              <a:lnSpc>
                <a:spcPct val="200000"/>
              </a:lnSpc>
              <a:buClrTx/>
            </a:pPr>
            <a:r>
              <a:rPr lang="en-US" sz="1600" dirty="0">
                <a:solidFill>
                  <a:schemeClr val="bg1"/>
                </a:solidFill>
              </a:rPr>
              <a:t>On both of those datasets, speaker identification was successfully completed with a remarkable outcome. In the case of the </a:t>
            </a:r>
            <a:r>
              <a:rPr lang="en-US" sz="1600" dirty="0" err="1">
                <a:solidFill>
                  <a:schemeClr val="bg1"/>
                </a:solidFill>
              </a:rPr>
              <a:t>VoxForge</a:t>
            </a:r>
            <a:r>
              <a:rPr lang="en-US" sz="1600" dirty="0">
                <a:solidFill>
                  <a:schemeClr val="bg1"/>
                </a:solidFill>
              </a:rPr>
              <a:t> Dataset, accuracy was 100%; in the case of the self-created Dataset, it was 95.29%. As a result, the MFCC-GMM model produces accurate findings.</a:t>
            </a:r>
          </a:p>
        </p:txBody>
      </p:sp>
    </p:spTree>
    <p:extLst>
      <p:ext uri="{BB962C8B-B14F-4D97-AF65-F5344CB8AC3E}">
        <p14:creationId xmlns:p14="http://schemas.microsoft.com/office/powerpoint/2010/main" val="1393371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7679585" cy="1384995"/>
          </a:xfrm>
          <a:prstGeom prst="rect">
            <a:avLst/>
          </a:prstGeom>
          <a:noFill/>
        </p:spPr>
        <p:txBody>
          <a:bodyPr wrap="square" rtlCol="0">
            <a:spAutoFit/>
          </a:bodyPr>
          <a:lstStyle/>
          <a:p>
            <a:r>
              <a:rPr lang="en-US" sz="2800" b="1" u="sng" dirty="0">
                <a:solidFill>
                  <a:schemeClr val="bg1"/>
                </a:solidFill>
              </a:rPr>
              <a:t>RESULT:</a:t>
            </a:r>
          </a:p>
          <a:p>
            <a:endParaRPr lang="en-US" sz="2800" b="1" u="sng" dirty="0">
              <a:solidFill>
                <a:schemeClr val="bg1"/>
              </a:solidFill>
            </a:endParaRPr>
          </a:p>
          <a:p>
            <a:endParaRPr lang="en-US" sz="2800" b="1" u="sng" dirty="0">
              <a:solidFill>
                <a:schemeClr val="bg1"/>
              </a:solidFill>
            </a:endParaRPr>
          </a:p>
        </p:txBody>
      </p:sp>
      <p:pic>
        <p:nvPicPr>
          <p:cNvPr id="5" name="Picture 4">
            <a:extLst>
              <a:ext uri="{FF2B5EF4-FFF2-40B4-BE49-F238E27FC236}">
                <a16:creationId xmlns:a16="http://schemas.microsoft.com/office/drawing/2014/main" id="{3054D07D-5244-DF4E-B638-A2E9009B2DB2}"/>
              </a:ext>
            </a:extLst>
          </p:cNvPr>
          <p:cNvPicPr>
            <a:picLocks noChangeAspect="1"/>
          </p:cNvPicPr>
          <p:nvPr/>
        </p:nvPicPr>
        <p:blipFill>
          <a:blip r:embed="rId2"/>
          <a:stretch>
            <a:fillRect/>
          </a:stretch>
        </p:blipFill>
        <p:spPr>
          <a:xfrm>
            <a:off x="229036" y="1766153"/>
            <a:ext cx="8685927" cy="1334557"/>
          </a:xfrm>
          <a:prstGeom prst="rect">
            <a:avLst/>
          </a:prstGeom>
        </p:spPr>
      </p:pic>
    </p:spTree>
    <p:extLst>
      <p:ext uri="{BB962C8B-B14F-4D97-AF65-F5344CB8AC3E}">
        <p14:creationId xmlns:p14="http://schemas.microsoft.com/office/powerpoint/2010/main" val="3834298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7679585" cy="1815882"/>
          </a:xfrm>
          <a:prstGeom prst="rect">
            <a:avLst/>
          </a:prstGeom>
          <a:noFill/>
        </p:spPr>
        <p:txBody>
          <a:bodyPr wrap="square" rtlCol="0">
            <a:spAutoFit/>
          </a:bodyPr>
          <a:lstStyle/>
          <a:p>
            <a:r>
              <a:rPr lang="en-US" sz="2800" b="1" u="sng" dirty="0">
                <a:solidFill>
                  <a:schemeClr val="bg1"/>
                </a:solidFill>
              </a:rPr>
              <a:t>FUTURE SCOPE:</a:t>
            </a:r>
          </a:p>
          <a:p>
            <a:endParaRPr lang="en-US" sz="2800" b="1" u="sng" dirty="0">
              <a:solidFill>
                <a:schemeClr val="bg1"/>
              </a:solidFill>
            </a:endParaRPr>
          </a:p>
          <a:p>
            <a:endParaRPr lang="en-US" sz="2800" b="1" u="sng" dirty="0">
              <a:solidFill>
                <a:schemeClr val="bg1"/>
              </a:solidFill>
            </a:endParaRPr>
          </a:p>
          <a:p>
            <a:endParaRPr lang="en-US" sz="2800" b="1" u="sng" dirty="0">
              <a:solidFill>
                <a:schemeClr val="bg1"/>
              </a:solidFill>
            </a:endParaRPr>
          </a:p>
        </p:txBody>
      </p:sp>
      <p:sp>
        <p:nvSpPr>
          <p:cNvPr id="2" name="TextBox 1">
            <a:extLst>
              <a:ext uri="{FF2B5EF4-FFF2-40B4-BE49-F238E27FC236}">
                <a16:creationId xmlns:a16="http://schemas.microsoft.com/office/drawing/2014/main" id="{6520471F-8EC5-20AF-DDFB-0EF9ADD06747}"/>
              </a:ext>
            </a:extLst>
          </p:cNvPr>
          <p:cNvSpPr txBox="1"/>
          <p:nvPr/>
        </p:nvSpPr>
        <p:spPr>
          <a:xfrm>
            <a:off x="639392" y="1223783"/>
            <a:ext cx="7789588" cy="2462213"/>
          </a:xfrm>
          <a:prstGeom prst="rect">
            <a:avLst/>
          </a:prstGeom>
          <a:noFill/>
        </p:spPr>
        <p:txBody>
          <a:bodyPr wrap="square" rtlCol="0">
            <a:spAutoFit/>
          </a:bodyPr>
          <a:lstStyle/>
          <a:p>
            <a:pPr marL="285750" indent="-285750">
              <a:buClr>
                <a:schemeClr val="bg1"/>
              </a:buClr>
              <a:buFont typeface="Wingdings" panose="05000000000000000000" pitchFamily="2" charset="2"/>
              <a:buChar char="q"/>
            </a:pPr>
            <a:r>
              <a:rPr lang="en-US" dirty="0">
                <a:solidFill>
                  <a:schemeClr val="bg1"/>
                </a:solidFill>
              </a:rPr>
              <a:t>Regarding its applicability, it has a very broad future potential. Other researchers could benefit from the process I used and the results of my investigation. They can identify and propose fresh approaches to enhance the model's consistency and accuracy.</a:t>
            </a:r>
          </a:p>
          <a:p>
            <a:pPr marL="285750" indent="-285750">
              <a:buClr>
                <a:schemeClr val="bg1"/>
              </a:buClr>
              <a:buFont typeface="Wingdings" panose="05000000000000000000" pitchFamily="2" charset="2"/>
              <a:buChar char="q"/>
            </a:pPr>
            <a:endParaRPr lang="en-US" dirty="0">
              <a:solidFill>
                <a:schemeClr val="bg1"/>
              </a:solidFill>
            </a:endParaRPr>
          </a:p>
          <a:p>
            <a:pPr marL="285750" indent="-285750">
              <a:buClr>
                <a:schemeClr val="bg1"/>
              </a:buClr>
              <a:buFont typeface="Wingdings" panose="05000000000000000000" pitchFamily="2" charset="2"/>
              <a:buChar char="q"/>
            </a:pPr>
            <a:r>
              <a:rPr lang="en-US" dirty="0">
                <a:solidFill>
                  <a:schemeClr val="bg1"/>
                </a:solidFill>
              </a:rPr>
              <a:t>The project in question can be </a:t>
            </a:r>
            <a:r>
              <a:rPr lang="en-US" dirty="0" err="1">
                <a:solidFill>
                  <a:schemeClr val="bg1"/>
                </a:solidFill>
              </a:rPr>
              <a:t>utilised</a:t>
            </a:r>
            <a:r>
              <a:rPr lang="en-US" dirty="0">
                <a:solidFill>
                  <a:schemeClr val="bg1"/>
                </a:solidFill>
              </a:rPr>
              <a:t> as a speech biometric system to track down and identify criminals. In my mind, this idea might be expanded by incorporating speech recognition. Voice recognition combined with speaker recognition would be ideal for my needs. I want to create an intelligent system that can begin listening to phone calls as soon as it detects any weak keywords, which terrorists typically employ; the speaker recognition system would then identify that terrorist or other criminal. This would significantly aid in lowering crime and terrorist attacks in our nation.</a:t>
            </a:r>
          </a:p>
        </p:txBody>
      </p:sp>
    </p:spTree>
    <p:extLst>
      <p:ext uri="{BB962C8B-B14F-4D97-AF65-F5344CB8AC3E}">
        <p14:creationId xmlns:p14="http://schemas.microsoft.com/office/powerpoint/2010/main" val="2471474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9CA549-F9C8-5579-994F-B4A5602BDF00}"/>
              </a:ext>
            </a:extLst>
          </p:cNvPr>
          <p:cNvSpPr txBox="1"/>
          <p:nvPr/>
        </p:nvSpPr>
        <p:spPr>
          <a:xfrm>
            <a:off x="0" y="1808174"/>
            <a:ext cx="9144000" cy="923330"/>
          </a:xfrm>
          <a:prstGeom prst="rect">
            <a:avLst/>
          </a:prstGeom>
          <a:noFill/>
        </p:spPr>
        <p:txBody>
          <a:bodyPr wrap="square" rtlCol="0">
            <a:spAutoFit/>
          </a:bodyPr>
          <a:lstStyle/>
          <a:p>
            <a:pPr algn="ctr"/>
            <a:r>
              <a:rPr lang="en-US" sz="5400" b="1" dirty="0">
                <a:solidFill>
                  <a:schemeClr val="bg1"/>
                </a:solidFill>
              </a:rPr>
              <a:t>THANK YOU</a:t>
            </a:r>
          </a:p>
        </p:txBody>
      </p:sp>
    </p:spTree>
    <p:extLst>
      <p:ext uri="{BB962C8B-B14F-4D97-AF65-F5344CB8AC3E}">
        <p14:creationId xmlns:p14="http://schemas.microsoft.com/office/powerpoint/2010/main" val="204427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5190767" cy="523220"/>
          </a:xfrm>
          <a:prstGeom prst="rect">
            <a:avLst/>
          </a:prstGeom>
          <a:noFill/>
        </p:spPr>
        <p:txBody>
          <a:bodyPr wrap="square" rtlCol="0">
            <a:spAutoFit/>
          </a:bodyPr>
          <a:lstStyle/>
          <a:p>
            <a:r>
              <a:rPr lang="en-US" sz="2800" b="1" u="sng" kern="0" dirty="0">
                <a:solidFill>
                  <a:schemeClr val="bg1"/>
                </a:solidFill>
                <a:latin typeface="+mj-lt"/>
                <a:ea typeface="+mj-ea"/>
                <a:cs typeface="+mj-cs"/>
              </a:rPr>
              <a:t>INTRODUCTION</a:t>
            </a:r>
            <a:endParaRPr lang="en-US" sz="2800" u="sng" dirty="0">
              <a:solidFill>
                <a:schemeClr val="bg1"/>
              </a:solidFill>
            </a:endParaRPr>
          </a:p>
        </p:txBody>
      </p:sp>
      <p:sp>
        <p:nvSpPr>
          <p:cNvPr id="2" name="TextBox 1">
            <a:extLst>
              <a:ext uri="{FF2B5EF4-FFF2-40B4-BE49-F238E27FC236}">
                <a16:creationId xmlns:a16="http://schemas.microsoft.com/office/drawing/2014/main" id="{C2AE439A-4FC6-AD36-2EAA-2EBDA82F8E3A}"/>
              </a:ext>
            </a:extLst>
          </p:cNvPr>
          <p:cNvSpPr txBox="1"/>
          <p:nvPr/>
        </p:nvSpPr>
        <p:spPr>
          <a:xfrm>
            <a:off x="536265" y="1230659"/>
            <a:ext cx="8236475" cy="2677656"/>
          </a:xfrm>
          <a:prstGeom prst="rect">
            <a:avLst/>
          </a:prstGeom>
          <a:noFill/>
        </p:spPr>
        <p:txBody>
          <a:bodyPr wrap="square" rtlCol="0">
            <a:spAutoFit/>
          </a:bodyPr>
          <a:lstStyle/>
          <a:p>
            <a:r>
              <a:rPr lang="en-US" dirty="0">
                <a:solidFill>
                  <a:schemeClr val="bg1"/>
                </a:solidFill>
              </a:rPr>
              <a:t>Two methods for completing the speaker recognition task are text-dependent (speaker verification) and text-independent (Speaker Identification). </a:t>
            </a:r>
          </a:p>
          <a:p>
            <a:endParaRPr lang="en-US" dirty="0">
              <a:solidFill>
                <a:schemeClr val="bg1"/>
              </a:solidFill>
            </a:endParaRPr>
          </a:p>
          <a:p>
            <a:endParaRPr lang="en-US" dirty="0">
              <a:solidFill>
                <a:schemeClr val="bg1"/>
              </a:solidFill>
            </a:endParaRPr>
          </a:p>
          <a:p>
            <a:pPr marL="285750" indent="-285750">
              <a:buClr>
                <a:schemeClr val="bg1"/>
              </a:buClr>
              <a:buFont typeface="Wingdings" panose="05000000000000000000" pitchFamily="2" charset="2"/>
              <a:buChar char="q"/>
            </a:pPr>
            <a:r>
              <a:rPr lang="en-US" b="1" dirty="0">
                <a:solidFill>
                  <a:schemeClr val="bg1"/>
                </a:solidFill>
              </a:rPr>
              <a:t>Speaker Verification: </a:t>
            </a:r>
            <a:r>
              <a:rPr lang="en-US" dirty="0">
                <a:solidFill>
                  <a:schemeClr val="bg1"/>
                </a:solidFill>
              </a:rPr>
              <a:t>The same data used for training and testing must be used for speaker verification. For example, test and train data are identical. In a nutshell, it is a 1: 1 recognition system, where the stated identification of 1 speaker in an audio sample is compared to the identity of 1 speaker and verified.</a:t>
            </a:r>
          </a:p>
          <a:p>
            <a:pPr marL="285750" indent="-285750">
              <a:buClr>
                <a:schemeClr val="bg1"/>
              </a:buClr>
              <a:buFont typeface="Wingdings" panose="05000000000000000000" pitchFamily="2" charset="2"/>
              <a:buChar char="q"/>
            </a:pPr>
            <a:endParaRPr lang="en-US" dirty="0">
              <a:solidFill>
                <a:schemeClr val="bg1"/>
              </a:solidFill>
            </a:endParaRPr>
          </a:p>
          <a:p>
            <a:pPr marL="285750" indent="-285750">
              <a:buClr>
                <a:schemeClr val="bg1"/>
              </a:buClr>
              <a:buFont typeface="Wingdings" panose="05000000000000000000" pitchFamily="2" charset="2"/>
              <a:buChar char="q"/>
            </a:pPr>
            <a:r>
              <a:rPr lang="en-US" dirty="0">
                <a:solidFill>
                  <a:schemeClr val="bg1"/>
                </a:solidFill>
              </a:rPr>
              <a:t>Speaker identification: A variety of train and test data are employed in speaker identification. It functions as a 1: N recognition system, matching the identity of 1 speaker with N audio samples from other speakers that have been saved in the training model. </a:t>
            </a:r>
          </a:p>
        </p:txBody>
      </p:sp>
    </p:spTree>
    <p:extLst>
      <p:ext uri="{BB962C8B-B14F-4D97-AF65-F5344CB8AC3E}">
        <p14:creationId xmlns:p14="http://schemas.microsoft.com/office/powerpoint/2010/main" val="289618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5190767" cy="954107"/>
          </a:xfrm>
          <a:prstGeom prst="rect">
            <a:avLst/>
          </a:prstGeom>
          <a:noFill/>
        </p:spPr>
        <p:txBody>
          <a:bodyPr wrap="square" rtlCol="0">
            <a:spAutoFit/>
          </a:bodyPr>
          <a:lstStyle/>
          <a:p>
            <a:r>
              <a:rPr lang="en-US" sz="2800" b="1" u="sng" dirty="0">
                <a:solidFill>
                  <a:schemeClr val="bg1"/>
                </a:solidFill>
                <a:latin typeface="+mj-lt"/>
                <a:ea typeface="+mj-ea"/>
                <a:cs typeface="+mj-cs"/>
              </a:rPr>
              <a:t>SPEAKER RECOGNITION</a:t>
            </a:r>
          </a:p>
          <a:p>
            <a:endParaRPr lang="en-US" sz="2800" u="sng" dirty="0">
              <a:solidFill>
                <a:schemeClr val="bg1"/>
              </a:solidFill>
            </a:endParaRPr>
          </a:p>
        </p:txBody>
      </p:sp>
      <p:pic>
        <p:nvPicPr>
          <p:cNvPr id="5" name="Picture 4">
            <a:extLst>
              <a:ext uri="{FF2B5EF4-FFF2-40B4-BE49-F238E27FC236}">
                <a16:creationId xmlns:a16="http://schemas.microsoft.com/office/drawing/2014/main" id="{79182F06-AAA8-9991-4CC3-6F380BE32E74}"/>
              </a:ext>
            </a:extLst>
          </p:cNvPr>
          <p:cNvPicPr>
            <a:picLocks noChangeAspect="1"/>
          </p:cNvPicPr>
          <p:nvPr/>
        </p:nvPicPr>
        <p:blipFill>
          <a:blip r:embed="rId2"/>
          <a:stretch>
            <a:fillRect/>
          </a:stretch>
        </p:blipFill>
        <p:spPr>
          <a:xfrm>
            <a:off x="858590" y="61877"/>
            <a:ext cx="7275564" cy="5143500"/>
          </a:xfrm>
          <a:prstGeom prst="rect">
            <a:avLst/>
          </a:prstGeom>
        </p:spPr>
      </p:pic>
    </p:spTree>
    <p:extLst>
      <p:ext uri="{BB962C8B-B14F-4D97-AF65-F5344CB8AC3E}">
        <p14:creationId xmlns:p14="http://schemas.microsoft.com/office/powerpoint/2010/main" val="117366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5190767" cy="954107"/>
          </a:xfrm>
          <a:prstGeom prst="rect">
            <a:avLst/>
          </a:prstGeom>
          <a:noFill/>
        </p:spPr>
        <p:txBody>
          <a:bodyPr wrap="square" rtlCol="0">
            <a:spAutoFit/>
          </a:bodyPr>
          <a:lstStyle/>
          <a:p>
            <a:r>
              <a:rPr lang="en-US" sz="2800" b="1" u="sng" dirty="0">
                <a:solidFill>
                  <a:schemeClr val="bg1"/>
                </a:solidFill>
                <a:latin typeface="+mj-lt"/>
                <a:ea typeface="+mj-ea"/>
                <a:cs typeface="+mj-cs"/>
              </a:rPr>
              <a:t>SPEAKER VERIFICATION</a:t>
            </a:r>
          </a:p>
          <a:p>
            <a:endParaRPr lang="en-US" sz="2800" u="sng" dirty="0">
              <a:solidFill>
                <a:schemeClr val="bg1"/>
              </a:solidFill>
            </a:endParaRPr>
          </a:p>
        </p:txBody>
      </p:sp>
      <p:pic>
        <p:nvPicPr>
          <p:cNvPr id="3" name="Picture 2">
            <a:extLst>
              <a:ext uri="{FF2B5EF4-FFF2-40B4-BE49-F238E27FC236}">
                <a16:creationId xmlns:a16="http://schemas.microsoft.com/office/drawing/2014/main" id="{24199381-379F-6117-EAFC-4DE5F7DC31BD}"/>
              </a:ext>
            </a:extLst>
          </p:cNvPr>
          <p:cNvPicPr>
            <a:picLocks noChangeAspect="1"/>
          </p:cNvPicPr>
          <p:nvPr/>
        </p:nvPicPr>
        <p:blipFill>
          <a:blip r:embed="rId2"/>
          <a:stretch>
            <a:fillRect/>
          </a:stretch>
        </p:blipFill>
        <p:spPr>
          <a:xfrm>
            <a:off x="1464413" y="1168364"/>
            <a:ext cx="6717059" cy="3275070"/>
          </a:xfrm>
          <a:prstGeom prst="rect">
            <a:avLst/>
          </a:prstGeom>
        </p:spPr>
      </p:pic>
    </p:spTree>
    <p:extLst>
      <p:ext uri="{BB962C8B-B14F-4D97-AF65-F5344CB8AC3E}">
        <p14:creationId xmlns:p14="http://schemas.microsoft.com/office/powerpoint/2010/main" val="80466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5190767" cy="1815882"/>
          </a:xfrm>
          <a:prstGeom prst="rect">
            <a:avLst/>
          </a:prstGeom>
          <a:noFill/>
        </p:spPr>
        <p:txBody>
          <a:bodyPr wrap="square" rtlCol="0">
            <a:spAutoFit/>
          </a:bodyPr>
          <a:lstStyle/>
          <a:p>
            <a:r>
              <a:rPr lang="en-US" sz="2800" b="1" u="sng" dirty="0">
                <a:solidFill>
                  <a:schemeClr val="bg1"/>
                </a:solidFill>
                <a:latin typeface="+mj-lt"/>
                <a:ea typeface="+mj-ea"/>
                <a:cs typeface="+mj-cs"/>
              </a:rPr>
              <a:t>SPEAKER IDENTIFICATION</a:t>
            </a:r>
            <a:br>
              <a:rPr lang="en-US" sz="2800" b="1" kern="0" dirty="0">
                <a:solidFill>
                  <a:schemeClr val="tx2"/>
                </a:solidFill>
                <a:latin typeface="+mj-lt"/>
                <a:ea typeface="+mj-ea"/>
                <a:cs typeface="+mj-cs"/>
              </a:rPr>
            </a:br>
            <a:endParaRPr lang="en-US" sz="2800" b="1" kern="0" dirty="0">
              <a:solidFill>
                <a:schemeClr val="tx2"/>
              </a:solidFill>
              <a:latin typeface="+mj-lt"/>
              <a:ea typeface="+mj-ea"/>
              <a:cs typeface="+mj-cs"/>
            </a:endParaRPr>
          </a:p>
          <a:p>
            <a:endParaRPr lang="en-US" sz="2800" b="1" u="sng" dirty="0">
              <a:solidFill>
                <a:schemeClr val="bg1"/>
              </a:solidFill>
              <a:latin typeface="+mj-lt"/>
              <a:ea typeface="+mj-ea"/>
              <a:cs typeface="+mj-cs"/>
            </a:endParaRPr>
          </a:p>
          <a:p>
            <a:endParaRPr lang="en-US" sz="2800" u="sng" dirty="0">
              <a:solidFill>
                <a:schemeClr val="bg1"/>
              </a:solidFill>
            </a:endParaRPr>
          </a:p>
        </p:txBody>
      </p:sp>
      <p:pic>
        <p:nvPicPr>
          <p:cNvPr id="3" name="Picture 2">
            <a:extLst>
              <a:ext uri="{FF2B5EF4-FFF2-40B4-BE49-F238E27FC236}">
                <a16:creationId xmlns:a16="http://schemas.microsoft.com/office/drawing/2014/main" id="{76B6F4A1-95BA-E0F5-DF67-A7D904425300}"/>
              </a:ext>
            </a:extLst>
          </p:cNvPr>
          <p:cNvPicPr>
            <a:picLocks noChangeAspect="1"/>
          </p:cNvPicPr>
          <p:nvPr/>
        </p:nvPicPr>
        <p:blipFill>
          <a:blip r:embed="rId2"/>
          <a:stretch>
            <a:fillRect/>
          </a:stretch>
        </p:blipFill>
        <p:spPr>
          <a:xfrm>
            <a:off x="1691390" y="1341013"/>
            <a:ext cx="5761219" cy="2461473"/>
          </a:xfrm>
          <a:prstGeom prst="rect">
            <a:avLst/>
          </a:prstGeom>
        </p:spPr>
      </p:pic>
    </p:spTree>
    <p:extLst>
      <p:ext uri="{BB962C8B-B14F-4D97-AF65-F5344CB8AC3E}">
        <p14:creationId xmlns:p14="http://schemas.microsoft.com/office/powerpoint/2010/main" val="106312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5190767" cy="523220"/>
          </a:xfrm>
          <a:prstGeom prst="rect">
            <a:avLst/>
          </a:prstGeom>
          <a:noFill/>
        </p:spPr>
        <p:txBody>
          <a:bodyPr wrap="square" rtlCol="0">
            <a:spAutoFit/>
          </a:bodyPr>
          <a:lstStyle/>
          <a:p>
            <a:r>
              <a:rPr lang="en-US" sz="2800" u="sng" dirty="0">
                <a:solidFill>
                  <a:schemeClr val="bg1"/>
                </a:solidFill>
              </a:rPr>
              <a:t>TECHNOLOGY</a:t>
            </a:r>
          </a:p>
        </p:txBody>
      </p:sp>
      <p:sp>
        <p:nvSpPr>
          <p:cNvPr id="2" name="TextBox 1">
            <a:extLst>
              <a:ext uri="{FF2B5EF4-FFF2-40B4-BE49-F238E27FC236}">
                <a16:creationId xmlns:a16="http://schemas.microsoft.com/office/drawing/2014/main" id="{C2AE439A-4FC6-AD36-2EAA-2EBDA82F8E3A}"/>
              </a:ext>
            </a:extLst>
          </p:cNvPr>
          <p:cNvSpPr txBox="1"/>
          <p:nvPr/>
        </p:nvSpPr>
        <p:spPr>
          <a:xfrm>
            <a:off x="536265" y="1230659"/>
            <a:ext cx="8236475" cy="3237809"/>
          </a:xfrm>
          <a:prstGeom prst="rect">
            <a:avLst/>
          </a:prstGeom>
          <a:noFill/>
        </p:spPr>
        <p:txBody>
          <a:bodyPr wrap="square" rtlCol="0">
            <a:spAutoFit/>
          </a:bodyPr>
          <a:lstStyle/>
          <a:p>
            <a:pPr marL="342900" indent="-342900" eaLnBrk="1" hangingPunct="1">
              <a:lnSpc>
                <a:spcPct val="150000"/>
              </a:lnSpc>
              <a:spcBef>
                <a:spcPct val="20000"/>
              </a:spcBef>
              <a:buClr>
                <a:schemeClr val="bg1"/>
              </a:buClr>
              <a:buFont typeface="Wingdings" panose="05000000000000000000" pitchFamily="2" charset="2"/>
              <a:buChar char="q"/>
              <a:defRPr/>
            </a:pPr>
            <a:r>
              <a:rPr lang="en-US" sz="1400" kern="0" dirty="0">
                <a:solidFill>
                  <a:schemeClr val="tx1">
                    <a:lumMod val="60000"/>
                    <a:lumOff val="40000"/>
                  </a:schemeClr>
                </a:solidFill>
                <a:latin typeface="+mn-lt"/>
              </a:rPr>
              <a:t>Language: </a:t>
            </a:r>
            <a:r>
              <a:rPr lang="en-US" sz="1400" kern="0" dirty="0">
                <a:solidFill>
                  <a:schemeClr val="bg1"/>
                </a:solidFill>
                <a:latin typeface="+mn-lt"/>
              </a:rPr>
              <a:t>python 3.8+</a:t>
            </a:r>
          </a:p>
          <a:p>
            <a:pPr marL="342900" indent="-342900" eaLnBrk="1" hangingPunct="1">
              <a:lnSpc>
                <a:spcPct val="150000"/>
              </a:lnSpc>
              <a:spcBef>
                <a:spcPct val="20000"/>
              </a:spcBef>
              <a:buClr>
                <a:schemeClr val="bg1"/>
              </a:buClr>
              <a:buFont typeface="Wingdings" panose="05000000000000000000" pitchFamily="2" charset="2"/>
              <a:buChar char="q"/>
              <a:defRPr/>
            </a:pPr>
            <a:r>
              <a:rPr lang="en-US" sz="1400" kern="0" dirty="0">
                <a:solidFill>
                  <a:schemeClr val="tx1">
                    <a:lumMod val="60000"/>
                    <a:lumOff val="40000"/>
                  </a:schemeClr>
                </a:solidFill>
              </a:rPr>
              <a:t>Library: </a:t>
            </a:r>
            <a:r>
              <a:rPr lang="en-US" sz="1400" kern="0" dirty="0" err="1">
                <a:solidFill>
                  <a:schemeClr val="bg1"/>
                </a:solidFill>
              </a:rPr>
              <a:t>python_speech_features</a:t>
            </a:r>
            <a:endParaRPr lang="en-US" sz="1400" kern="0" dirty="0">
              <a:solidFill>
                <a:schemeClr val="bg1"/>
              </a:solidFill>
            </a:endParaRPr>
          </a:p>
          <a:p>
            <a:pPr marL="342900" indent="-342900" eaLnBrk="1" hangingPunct="1">
              <a:lnSpc>
                <a:spcPct val="150000"/>
              </a:lnSpc>
              <a:spcBef>
                <a:spcPct val="20000"/>
              </a:spcBef>
              <a:buClr>
                <a:schemeClr val="bg1"/>
              </a:buClr>
              <a:buFont typeface="Wingdings" panose="05000000000000000000" pitchFamily="2" charset="2"/>
              <a:buChar char="q"/>
              <a:defRPr/>
            </a:pPr>
            <a:r>
              <a:rPr lang="en-US" sz="1400" kern="0" dirty="0">
                <a:solidFill>
                  <a:schemeClr val="tx1">
                    <a:lumMod val="60000"/>
                    <a:lumOff val="40000"/>
                  </a:schemeClr>
                </a:solidFill>
              </a:rPr>
              <a:t>Features: </a:t>
            </a:r>
            <a:r>
              <a:rPr lang="en-US" sz="1400" kern="0" dirty="0">
                <a:solidFill>
                  <a:schemeClr val="bg1"/>
                </a:solidFill>
                <a:latin typeface="+mn-lt"/>
              </a:rPr>
              <a:t>MFCC + Delta-MFCC</a:t>
            </a:r>
          </a:p>
          <a:p>
            <a:pPr marL="342900" indent="-342900" eaLnBrk="1" hangingPunct="1">
              <a:lnSpc>
                <a:spcPct val="150000"/>
              </a:lnSpc>
              <a:spcBef>
                <a:spcPct val="20000"/>
              </a:spcBef>
              <a:buClr>
                <a:schemeClr val="bg1"/>
              </a:buClr>
              <a:buFont typeface="Wingdings" panose="05000000000000000000" pitchFamily="2" charset="2"/>
              <a:buChar char="q"/>
              <a:defRPr/>
            </a:pPr>
            <a:r>
              <a:rPr lang="en-US" sz="1400" kern="0" dirty="0">
                <a:solidFill>
                  <a:schemeClr val="tx1">
                    <a:lumMod val="60000"/>
                    <a:lumOff val="40000"/>
                  </a:schemeClr>
                </a:solidFill>
              </a:rPr>
              <a:t>Model training: </a:t>
            </a:r>
            <a:r>
              <a:rPr lang="en-US" sz="1400" kern="0" dirty="0">
                <a:solidFill>
                  <a:schemeClr val="bg1"/>
                </a:solidFill>
              </a:rPr>
              <a:t>GMM</a:t>
            </a:r>
          </a:p>
          <a:p>
            <a:endParaRPr lang="en-US" dirty="0">
              <a:solidFill>
                <a:schemeClr val="bg1"/>
              </a:solidFill>
            </a:endParaRPr>
          </a:p>
          <a:p>
            <a:pPr marL="285750" indent="-285750">
              <a:buClr>
                <a:schemeClr val="bg1"/>
              </a:buClr>
              <a:buFont typeface="Wingdings" panose="05000000000000000000" pitchFamily="2" charset="2"/>
              <a:buChar char="Ø"/>
            </a:pPr>
            <a:r>
              <a:rPr lang="en-US" sz="1400" dirty="0">
                <a:solidFill>
                  <a:schemeClr val="bg1"/>
                </a:solidFill>
              </a:rPr>
              <a:t>Speaker recognition is a “</a:t>
            </a:r>
            <a:r>
              <a:rPr lang="en-US" sz="1400" b="1" dirty="0">
                <a:solidFill>
                  <a:schemeClr val="bg1"/>
                </a:solidFill>
                <a:hlinkClick r:id="rId2" tooltip="Pattern recognition">
                  <a:extLst>
                    <a:ext uri="{A12FA001-AC4F-418D-AE19-62706E023703}">
                      <ahyp:hlinkClr xmlns:ahyp="http://schemas.microsoft.com/office/drawing/2018/hyperlinkcolor" val="tx"/>
                    </a:ext>
                  </a:extLst>
                </a:hlinkClick>
              </a:rPr>
              <a:t>pattern recognition</a:t>
            </a:r>
            <a:r>
              <a:rPr lang="en-US" sz="1400" dirty="0">
                <a:solidFill>
                  <a:schemeClr val="bg1"/>
                </a:solidFill>
              </a:rPr>
              <a:t>” problem.</a:t>
            </a:r>
          </a:p>
          <a:p>
            <a:pPr marL="285750" indent="-285750">
              <a:buClr>
                <a:schemeClr val="bg1"/>
              </a:buClr>
              <a:buFont typeface="Wingdings" panose="05000000000000000000" pitchFamily="2" charset="2"/>
              <a:buChar char="Ø"/>
            </a:pPr>
            <a:r>
              <a:rPr lang="en-US" sz="1400" dirty="0">
                <a:solidFill>
                  <a:schemeClr val="bg1"/>
                </a:solidFill>
              </a:rPr>
              <a:t>Speaker characteristics are primarily represented using spectral features. (Spectral is inverted into Cepstral.)</a:t>
            </a:r>
            <a:endParaRPr lang="en-US" dirty="0">
              <a:solidFill>
                <a:schemeClr val="bg1"/>
              </a:solidFill>
            </a:endParaRPr>
          </a:p>
          <a:p>
            <a:pPr marL="285750" indent="-285750">
              <a:buClr>
                <a:schemeClr val="bg1"/>
              </a:buClr>
              <a:buFont typeface="Wingdings" panose="05000000000000000000" pitchFamily="2" charset="2"/>
              <a:buChar char="Ø"/>
            </a:pPr>
            <a:r>
              <a:rPr lang="en-US" sz="1400" dirty="0">
                <a:solidFill>
                  <a:schemeClr val="bg1"/>
                </a:solidFill>
              </a:rPr>
              <a:t>Frequency estimation, hidden Markov models, Gaussian mixture models, pattern matching algorithms, neural networks (ANN or MLP), matrix representation, and decision trees are among the many technologies used to process and store voice prints.</a:t>
            </a:r>
          </a:p>
          <a:p>
            <a:endParaRPr lang="en-US" dirty="0">
              <a:solidFill>
                <a:schemeClr val="bg1"/>
              </a:solidFill>
            </a:endParaRPr>
          </a:p>
        </p:txBody>
      </p:sp>
      <p:pic>
        <p:nvPicPr>
          <p:cNvPr id="5" name="Picture 4">
            <a:extLst>
              <a:ext uri="{FF2B5EF4-FFF2-40B4-BE49-F238E27FC236}">
                <a16:creationId xmlns:a16="http://schemas.microsoft.com/office/drawing/2014/main" id="{2DC69F71-4FC0-8F59-47CD-16A82366EF88}"/>
              </a:ext>
            </a:extLst>
          </p:cNvPr>
          <p:cNvPicPr>
            <a:picLocks noChangeAspect="1"/>
          </p:cNvPicPr>
          <p:nvPr/>
        </p:nvPicPr>
        <p:blipFill>
          <a:blip r:embed="rId3"/>
          <a:stretch>
            <a:fillRect/>
          </a:stretch>
        </p:blipFill>
        <p:spPr>
          <a:xfrm>
            <a:off x="4901579" y="123752"/>
            <a:ext cx="2991137" cy="2991137"/>
          </a:xfrm>
          <a:prstGeom prst="rect">
            <a:avLst/>
          </a:prstGeom>
        </p:spPr>
      </p:pic>
    </p:spTree>
    <p:extLst>
      <p:ext uri="{BB962C8B-B14F-4D97-AF65-F5344CB8AC3E}">
        <p14:creationId xmlns:p14="http://schemas.microsoft.com/office/powerpoint/2010/main" val="240757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6950815" cy="954107"/>
          </a:xfrm>
          <a:prstGeom prst="rect">
            <a:avLst/>
          </a:prstGeom>
          <a:noFill/>
        </p:spPr>
        <p:txBody>
          <a:bodyPr wrap="square" rtlCol="0">
            <a:spAutoFit/>
          </a:bodyPr>
          <a:lstStyle/>
          <a:p>
            <a:r>
              <a:rPr lang="en-US" sz="2800" u="sng" dirty="0">
                <a:solidFill>
                  <a:schemeClr val="bg1"/>
                </a:solidFill>
              </a:rPr>
              <a:t>CONCEPT BEHIND AUDIO ANALYSIS</a:t>
            </a:r>
          </a:p>
          <a:p>
            <a:endParaRPr lang="en-US" sz="2800" u="sng" dirty="0">
              <a:solidFill>
                <a:schemeClr val="bg1"/>
              </a:solidFill>
            </a:endParaRPr>
          </a:p>
        </p:txBody>
      </p:sp>
      <p:sp>
        <p:nvSpPr>
          <p:cNvPr id="2" name="TextBox 1">
            <a:extLst>
              <a:ext uri="{FF2B5EF4-FFF2-40B4-BE49-F238E27FC236}">
                <a16:creationId xmlns:a16="http://schemas.microsoft.com/office/drawing/2014/main" id="{C2AE439A-4FC6-AD36-2EAA-2EBDA82F8E3A}"/>
              </a:ext>
            </a:extLst>
          </p:cNvPr>
          <p:cNvSpPr txBox="1"/>
          <p:nvPr/>
        </p:nvSpPr>
        <p:spPr>
          <a:xfrm>
            <a:off x="536265" y="1230659"/>
            <a:ext cx="8236475" cy="2677656"/>
          </a:xfrm>
          <a:prstGeom prst="rect">
            <a:avLst/>
          </a:prstGeom>
          <a:noFill/>
        </p:spPr>
        <p:txBody>
          <a:bodyPr wrap="square" rtlCol="0">
            <a:spAutoFit/>
          </a:bodyPr>
          <a:lstStyle/>
          <a:p>
            <a:pPr marL="285750" indent="-285750">
              <a:buClrTx/>
              <a:buFont typeface="Wingdings" panose="05000000000000000000" pitchFamily="2" charset="2"/>
              <a:buChar char="q"/>
            </a:pPr>
            <a:r>
              <a:rPr lang="en-US" dirty="0">
                <a:solidFill>
                  <a:schemeClr val="bg1"/>
                </a:solidFill>
              </a:rPr>
              <a:t>There are no two voices alike in the entire planet.</a:t>
            </a:r>
          </a:p>
          <a:p>
            <a:pPr>
              <a:buClrTx/>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There are over 170 different ways that our vocal cords might be in motion.</a:t>
            </a:r>
          </a:p>
          <a:p>
            <a:pPr>
              <a:buClrTx/>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The length of the vocal cords affects voice pitch.</a:t>
            </a:r>
          </a:p>
          <a:p>
            <a:pPr>
              <a:buClrTx/>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Each voice falls within a specific frequency range. The type of voice a person possesses depends on this range.</a:t>
            </a:r>
          </a:p>
          <a:p>
            <a:pPr>
              <a:buClrTx/>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The way the tongue rests on the palate, how the lips are shaped, and how the teeth are arranged all affect the voice. No two people in the world can have the same voice since the architecture and functions of each of these organs vary from person to person.</a:t>
            </a:r>
          </a:p>
        </p:txBody>
      </p:sp>
    </p:spTree>
    <p:extLst>
      <p:ext uri="{BB962C8B-B14F-4D97-AF65-F5344CB8AC3E}">
        <p14:creationId xmlns:p14="http://schemas.microsoft.com/office/powerpoint/2010/main" val="2903695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08F08-45FB-812B-4AAD-CC648A8E2005}"/>
              </a:ext>
            </a:extLst>
          </p:cNvPr>
          <p:cNvSpPr txBox="1"/>
          <p:nvPr/>
        </p:nvSpPr>
        <p:spPr>
          <a:xfrm>
            <a:off x="536265" y="481263"/>
            <a:ext cx="6950815" cy="954107"/>
          </a:xfrm>
          <a:prstGeom prst="rect">
            <a:avLst/>
          </a:prstGeom>
          <a:noFill/>
        </p:spPr>
        <p:txBody>
          <a:bodyPr wrap="square" rtlCol="0">
            <a:spAutoFit/>
          </a:bodyPr>
          <a:lstStyle/>
          <a:p>
            <a:r>
              <a:rPr lang="en-US" sz="2800" u="sng" dirty="0">
                <a:solidFill>
                  <a:schemeClr val="bg1"/>
                </a:solidFill>
              </a:rPr>
              <a:t>LITERATURE</a:t>
            </a:r>
            <a:r>
              <a:rPr lang="en-US" sz="2800" b="1" kern="0" dirty="0">
                <a:solidFill>
                  <a:schemeClr val="tx2"/>
                </a:solidFill>
                <a:latin typeface="+mj-lt"/>
                <a:ea typeface="+mj-ea"/>
                <a:cs typeface="+mj-cs"/>
              </a:rPr>
              <a:t> </a:t>
            </a:r>
            <a:r>
              <a:rPr lang="en-US" sz="2800" u="sng" dirty="0">
                <a:solidFill>
                  <a:schemeClr val="bg1"/>
                </a:solidFill>
              </a:rPr>
              <a:t>REVIEW</a:t>
            </a:r>
          </a:p>
          <a:p>
            <a:endParaRPr lang="en-US" sz="2800" u="sng" dirty="0">
              <a:solidFill>
                <a:schemeClr val="bg1"/>
              </a:solidFill>
            </a:endParaRPr>
          </a:p>
        </p:txBody>
      </p:sp>
      <p:sp>
        <p:nvSpPr>
          <p:cNvPr id="2" name="TextBox 1">
            <a:extLst>
              <a:ext uri="{FF2B5EF4-FFF2-40B4-BE49-F238E27FC236}">
                <a16:creationId xmlns:a16="http://schemas.microsoft.com/office/drawing/2014/main" id="{C2AE439A-4FC6-AD36-2EAA-2EBDA82F8E3A}"/>
              </a:ext>
            </a:extLst>
          </p:cNvPr>
          <p:cNvSpPr txBox="1"/>
          <p:nvPr/>
        </p:nvSpPr>
        <p:spPr>
          <a:xfrm>
            <a:off x="536265" y="1230659"/>
            <a:ext cx="8236475" cy="2031325"/>
          </a:xfrm>
          <a:prstGeom prst="rect">
            <a:avLst/>
          </a:prstGeom>
          <a:noFill/>
        </p:spPr>
        <p:txBody>
          <a:bodyPr wrap="square" rtlCol="0">
            <a:spAutoFit/>
          </a:bodyPr>
          <a:lstStyle/>
          <a:p>
            <a:pPr marL="285750" indent="-285750">
              <a:buClrTx/>
              <a:buFont typeface="Wingdings" panose="05000000000000000000" pitchFamily="2" charset="2"/>
              <a:buChar char="q"/>
            </a:pPr>
            <a:r>
              <a:rPr lang="en-US" dirty="0">
                <a:solidFill>
                  <a:schemeClr val="bg1"/>
                </a:solidFill>
              </a:rPr>
              <a:t>In the area of automatic speaker recognition, there are numerous unresolved problems. One of them might be the selection of the right speech signal characteristics and machine learning techniques.</a:t>
            </a:r>
          </a:p>
          <a:p>
            <a:pPr>
              <a:buClrTx/>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Based on factors like identification accuracy, computation time, false rejection, and false acceptance rate, we think the MFCC-GMM model is the most suitable.</a:t>
            </a:r>
          </a:p>
          <a:p>
            <a:pPr>
              <a:buClrTx/>
            </a:pPr>
            <a:endParaRPr lang="en-US" dirty="0">
              <a:solidFill>
                <a:schemeClr val="bg1"/>
              </a:solidFill>
            </a:endParaRPr>
          </a:p>
          <a:p>
            <a:pPr marL="285750" indent="-285750">
              <a:buClrTx/>
              <a:buFont typeface="Wingdings" panose="05000000000000000000" pitchFamily="2" charset="2"/>
              <a:buChar char="q"/>
            </a:pPr>
            <a:r>
              <a:rPr lang="en-US" dirty="0">
                <a:solidFill>
                  <a:schemeClr val="bg1"/>
                </a:solidFill>
              </a:rPr>
              <a:t>The suggested system is a type of speech biometric that includes independently developed text-free speaker identification.</a:t>
            </a:r>
          </a:p>
        </p:txBody>
      </p:sp>
    </p:spTree>
    <p:extLst>
      <p:ext uri="{BB962C8B-B14F-4D97-AF65-F5344CB8AC3E}">
        <p14:creationId xmlns:p14="http://schemas.microsoft.com/office/powerpoint/2010/main" val="3083499747"/>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1358</Words>
  <Application>Microsoft Office PowerPoint</Application>
  <PresentationFormat>On-screen Show (16:9)</PresentationFormat>
  <Paragraphs>149</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Wingdings</vt:lpstr>
      <vt:lpstr>Nunito</vt:lpstr>
      <vt:lpstr>Cambria</vt:lpstr>
      <vt:lpstr>Arial</vt:lpstr>
      <vt:lpstr>Georgia</vt:lpstr>
      <vt:lpstr>Maven Pro</vt:lpstr>
      <vt:lpstr>Momentum</vt:lpstr>
      <vt:lpstr>Voiceprint Recognition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Speaker Recognition</dc:title>
  <dc:creator>LENOVO</dc:creator>
  <cp:lastModifiedBy>Lenovo Lenovo</cp:lastModifiedBy>
  <cp:revision>3</cp:revision>
  <dcterms:modified xsi:type="dcterms:W3CDTF">2023-04-02T19:24:15Z</dcterms:modified>
</cp:coreProperties>
</file>