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6" r:id="rId4"/>
    <p:sldId id="263" r:id="rId5"/>
    <p:sldId id="257" r:id="rId6"/>
    <p:sldId id="261" r:id="rId7"/>
    <p:sldId id="262"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3CD7-96B3-58B7-F449-F1C05E02E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4F3915-9E77-2218-EF09-A29C6D0A4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9F53A6-CB87-ACE0-0F4A-079B5965D94B}"/>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5" name="Footer Placeholder 4">
            <a:extLst>
              <a:ext uri="{FF2B5EF4-FFF2-40B4-BE49-F238E27FC236}">
                <a16:creationId xmlns:a16="http://schemas.microsoft.com/office/drawing/2014/main" id="{8CCEB3B9-505B-277F-FD9E-D385F4890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DADBB-B1F8-B3EF-39F7-AA8B7EE01817}"/>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198504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C3CF-52DF-106E-3900-E4C815BB1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F78FA-61CE-149E-2C82-CB7A58AA4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3A6E7-368F-C781-2BCB-80F49C217468}"/>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5" name="Footer Placeholder 4">
            <a:extLst>
              <a:ext uri="{FF2B5EF4-FFF2-40B4-BE49-F238E27FC236}">
                <a16:creationId xmlns:a16="http://schemas.microsoft.com/office/drawing/2014/main" id="{E24ED361-2285-B147-761F-BC817DF56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8B643-464C-6297-D693-B0D5E52CC712}"/>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45359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5A9F2-0011-0183-40A3-4672EE7367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C76A63-4426-31E7-3731-E6A725952C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EFFD9-7288-CAD5-FCB6-16F85B364399}"/>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5" name="Footer Placeholder 4">
            <a:extLst>
              <a:ext uri="{FF2B5EF4-FFF2-40B4-BE49-F238E27FC236}">
                <a16:creationId xmlns:a16="http://schemas.microsoft.com/office/drawing/2014/main" id="{23F7D9A8-0FFF-256A-A95A-369132A4B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BE078-3C1D-25DF-4EC7-C71641F1EB40}"/>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190864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E842-919E-EE6A-FA6B-24E56CF53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61057-BBEA-9AFD-4A79-FC569AAE2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6D211-999A-5185-A4F1-F7399213409B}"/>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5" name="Footer Placeholder 4">
            <a:extLst>
              <a:ext uri="{FF2B5EF4-FFF2-40B4-BE49-F238E27FC236}">
                <a16:creationId xmlns:a16="http://schemas.microsoft.com/office/drawing/2014/main" id="{73C46A56-AABA-A7C1-12F1-36D7048E5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6313B-0F6B-6F9B-C68A-B8770E4499FB}"/>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372176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2834-1A3B-57FF-4658-8CC5D511E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00DEC-A37B-17B0-E3FF-333553526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FBE32-A6FE-6866-D0C8-3104874ED59B}"/>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5" name="Footer Placeholder 4">
            <a:extLst>
              <a:ext uri="{FF2B5EF4-FFF2-40B4-BE49-F238E27FC236}">
                <a16:creationId xmlns:a16="http://schemas.microsoft.com/office/drawing/2014/main" id="{8452A768-5CC4-8E1B-3DAB-3813582FB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071E2-CFC6-7978-3D85-267453D62991}"/>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304353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F5F8-4A27-1B6A-4C8B-924F6992D4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142DD-511F-05BC-CFD1-9EA37CBD3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D89287-A72C-BF58-2DB6-2816B708C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6FB61E-D047-D3A7-1B9C-1AD2198BE580}"/>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6" name="Footer Placeholder 5">
            <a:extLst>
              <a:ext uri="{FF2B5EF4-FFF2-40B4-BE49-F238E27FC236}">
                <a16:creationId xmlns:a16="http://schemas.microsoft.com/office/drawing/2014/main" id="{44B465BE-80DC-4E3E-75CE-CD71C328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AE41B-0B53-89C6-24E0-64BBA30CC12C}"/>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226946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2568-5F08-E2F5-8638-1E6C6C7169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4E5F33-48FF-F6FC-BA93-2B9E80EFE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69D52-5A32-F6EF-AF19-FFB3559D4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31A098-70DE-BE25-31B4-6F1A01190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167B7-7826-ECFC-2D2F-47F14069E8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A2EF02-2385-C9E9-DCBC-D0E3D45536FB}"/>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8" name="Footer Placeholder 7">
            <a:extLst>
              <a:ext uri="{FF2B5EF4-FFF2-40B4-BE49-F238E27FC236}">
                <a16:creationId xmlns:a16="http://schemas.microsoft.com/office/drawing/2014/main" id="{D15C41E7-D438-C8C6-8484-94D1AAEF4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03C663-E678-1005-648E-8E2B3B2120D5}"/>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53712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5362-AAA1-4348-7E20-33F67A9B43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9FDBB0-7976-B2A8-F687-8C695DCCBAFF}"/>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4" name="Footer Placeholder 3">
            <a:extLst>
              <a:ext uri="{FF2B5EF4-FFF2-40B4-BE49-F238E27FC236}">
                <a16:creationId xmlns:a16="http://schemas.microsoft.com/office/drawing/2014/main" id="{4A19FE9D-0674-F89E-9EA8-B73164D66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F83196-02EF-6FB5-DBAF-65C186D6A664}"/>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48011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B0F01-2CA8-A342-CE95-86DC45E7754E}"/>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3" name="Footer Placeholder 2">
            <a:extLst>
              <a:ext uri="{FF2B5EF4-FFF2-40B4-BE49-F238E27FC236}">
                <a16:creationId xmlns:a16="http://schemas.microsoft.com/office/drawing/2014/main" id="{DC438E4E-C308-C146-5E57-9ADC72570E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20AFA-F2E7-3BE6-8BE0-147903CB0B25}"/>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348656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83E8-6E71-83DE-E9F0-28F334589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565A-B7B9-1B4C-0C08-07416CE6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C560D6-D128-FDCB-99C1-E87760436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32DEC-B193-718C-EA62-DCE853B4A18A}"/>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6" name="Footer Placeholder 5">
            <a:extLst>
              <a:ext uri="{FF2B5EF4-FFF2-40B4-BE49-F238E27FC236}">
                <a16:creationId xmlns:a16="http://schemas.microsoft.com/office/drawing/2014/main" id="{B9AA6EE4-C093-165D-146B-705C24A97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08D87-42FC-96CF-C251-3DDE0C32C877}"/>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73126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EE76-1768-CD36-7140-A20118570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E39854-1F40-6CAA-DF05-0C0F1A674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2EA145-B009-9E98-5176-8F3412138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6A5C2-B326-0233-0A0E-76ECA157E07B}"/>
              </a:ext>
            </a:extLst>
          </p:cNvPr>
          <p:cNvSpPr>
            <a:spLocks noGrp="1"/>
          </p:cNvSpPr>
          <p:nvPr>
            <p:ph type="dt" sz="half" idx="10"/>
          </p:nvPr>
        </p:nvSpPr>
        <p:spPr/>
        <p:txBody>
          <a:bodyPr/>
          <a:lstStyle/>
          <a:p>
            <a:fld id="{06066603-48A4-4918-BA53-37A0E0F18DF4}" type="datetimeFigureOut">
              <a:rPr lang="en-US" smtClean="0"/>
              <a:t>8/25/2023</a:t>
            </a:fld>
            <a:endParaRPr lang="en-US"/>
          </a:p>
        </p:txBody>
      </p:sp>
      <p:sp>
        <p:nvSpPr>
          <p:cNvPr id="6" name="Footer Placeholder 5">
            <a:extLst>
              <a:ext uri="{FF2B5EF4-FFF2-40B4-BE49-F238E27FC236}">
                <a16:creationId xmlns:a16="http://schemas.microsoft.com/office/drawing/2014/main" id="{93D32B72-2890-69C5-6D02-CF48E20CF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0BD8C-30EF-FE44-E6ED-8542D9881B81}"/>
              </a:ext>
            </a:extLst>
          </p:cNvPr>
          <p:cNvSpPr>
            <a:spLocks noGrp="1"/>
          </p:cNvSpPr>
          <p:nvPr>
            <p:ph type="sldNum" sz="quarter" idx="12"/>
          </p:nvPr>
        </p:nvSpPr>
        <p:spPr/>
        <p:txBody>
          <a:bodyPr/>
          <a:lstStyle/>
          <a:p>
            <a:fld id="{A0DC2C1A-B0E2-4BAA-9724-7BAC3E2320E2}" type="slidenum">
              <a:rPr lang="en-US" smtClean="0"/>
              <a:t>‹#›</a:t>
            </a:fld>
            <a:endParaRPr lang="en-US"/>
          </a:p>
        </p:txBody>
      </p:sp>
    </p:spTree>
    <p:extLst>
      <p:ext uri="{BB962C8B-B14F-4D97-AF65-F5344CB8AC3E}">
        <p14:creationId xmlns:p14="http://schemas.microsoft.com/office/powerpoint/2010/main" val="174213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B541C-88EC-5D33-8BF2-EE6D012D3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DFFBA3-6E97-671C-C866-68EC2D8E3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38EC0-5539-DED2-6DFB-B54610EBB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66603-48A4-4918-BA53-37A0E0F18DF4}" type="datetimeFigureOut">
              <a:rPr lang="en-US" smtClean="0"/>
              <a:t>8/25/2023</a:t>
            </a:fld>
            <a:endParaRPr lang="en-US"/>
          </a:p>
        </p:txBody>
      </p:sp>
      <p:sp>
        <p:nvSpPr>
          <p:cNvPr id="5" name="Footer Placeholder 4">
            <a:extLst>
              <a:ext uri="{FF2B5EF4-FFF2-40B4-BE49-F238E27FC236}">
                <a16:creationId xmlns:a16="http://schemas.microsoft.com/office/drawing/2014/main" id="{28CDEE05-0937-3A1E-AFF6-23DC639A8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1FF64D-FEA4-A7F0-BDE2-8A8EA3CCF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C2C1A-B0E2-4BAA-9724-7BAC3E2320E2}" type="slidenum">
              <a:rPr lang="en-US" smtClean="0"/>
              <a:t>‹#›</a:t>
            </a:fld>
            <a:endParaRPr lang="en-US"/>
          </a:p>
        </p:txBody>
      </p:sp>
    </p:spTree>
    <p:extLst>
      <p:ext uri="{BB962C8B-B14F-4D97-AF65-F5344CB8AC3E}">
        <p14:creationId xmlns:p14="http://schemas.microsoft.com/office/powerpoint/2010/main" val="415671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forms/d/e/1FAIpQLScPGwaDdtLNRhvM2_ykkoSaiYldQTTYWI-kMv2UBlPfeK7Hpw/viewform" TargetMode="External"/><Relationship Id="rId2" Type="http://schemas.openxmlformats.org/officeDocument/2006/relationships/hyperlink" Target="https://studentssocialnetworkappeu-oryc3brmdq-nw.a.run.app/"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8C7B9E-6F1E-BA29-2522-CE1E4D743254}"/>
              </a:ext>
            </a:extLst>
          </p:cNvPr>
          <p:cNvSpPr>
            <a:spLocks noGrp="1"/>
          </p:cNvSpPr>
          <p:nvPr>
            <p:ph type="title"/>
          </p:nvPr>
        </p:nvSpPr>
        <p:spPr>
          <a:xfrm>
            <a:off x="838200" y="251791"/>
            <a:ext cx="10515600" cy="781879"/>
          </a:xfrm>
        </p:spPr>
        <p:txBody>
          <a:bodyPr>
            <a:normAutofit/>
          </a:bodyPr>
          <a:lstStyle/>
          <a:p>
            <a:pPr algn="ctr"/>
            <a:r>
              <a:rPr lang="en-IE" sz="2700" b="1" u="sng" dirty="0">
                <a:effectLst/>
                <a:ea typeface="Times New Roman" panose="02020603050405020304" pitchFamily="18" charset="0"/>
              </a:rPr>
              <a:t>Designing and Building a </a:t>
            </a:r>
            <a:r>
              <a:rPr lang="en-IE" sz="2700" b="1" u="sng">
                <a:effectLst/>
                <a:ea typeface="Times New Roman" panose="02020603050405020304" pitchFamily="18" charset="0"/>
              </a:rPr>
              <a:t>Safe Students-Centric </a:t>
            </a:r>
            <a:r>
              <a:rPr lang="en-IE" sz="2700" b="1" u="sng" dirty="0">
                <a:effectLst/>
                <a:ea typeface="Times New Roman" panose="02020603050405020304" pitchFamily="18" charset="0"/>
              </a:rPr>
              <a:t>Social Network</a:t>
            </a:r>
            <a:endParaRPr lang="en-US" b="1" u="sng" dirty="0"/>
          </a:p>
        </p:txBody>
      </p:sp>
      <p:sp>
        <p:nvSpPr>
          <p:cNvPr id="6" name="Content Placeholder 5">
            <a:extLst>
              <a:ext uri="{FF2B5EF4-FFF2-40B4-BE49-F238E27FC236}">
                <a16:creationId xmlns:a16="http://schemas.microsoft.com/office/drawing/2014/main" id="{0BF10C54-DDD0-1DA2-0630-23D3136A6C2B}"/>
              </a:ext>
            </a:extLst>
          </p:cNvPr>
          <p:cNvSpPr>
            <a:spLocks noGrp="1"/>
          </p:cNvSpPr>
          <p:nvPr>
            <p:ph idx="1"/>
          </p:nvPr>
        </p:nvSpPr>
        <p:spPr>
          <a:xfrm>
            <a:off x="238540" y="1398795"/>
            <a:ext cx="12059477" cy="5459205"/>
          </a:xfrm>
        </p:spPr>
        <p:txBody>
          <a:bodyPr>
            <a:normAutofit/>
          </a:bodyPr>
          <a:lstStyle/>
          <a:p>
            <a:r>
              <a:rPr lang="en-US" sz="2000" dirty="0"/>
              <a:t>Students need an exclusive social networking space that promotes enhanced learning and academic collaboration without irrelevant information.</a:t>
            </a:r>
          </a:p>
          <a:p>
            <a:r>
              <a:rPr lang="en-US" sz="2000" dirty="0"/>
              <a:t>A study by Anderson(2022) at the Pew Research Center found that about 60% of U.S. teens reported experiencing cyberbullying on social media and they've experienced at least one form of online harassment. </a:t>
            </a:r>
          </a:p>
          <a:p>
            <a:r>
              <a:rPr lang="en-US" sz="2000" dirty="0"/>
              <a:t>A survey by UK Safer Internet Centre(2021) showed that Instagram was identified as the platform where young people who are students were most likely to experience cyberbullying.</a:t>
            </a:r>
          </a:p>
          <a:p>
            <a:r>
              <a:rPr lang="en-US" sz="2000" dirty="0"/>
              <a:t>Students have a negative impact on their self-esteem &amp; there is a strong concern for safety in online media.</a:t>
            </a:r>
          </a:p>
          <a:p>
            <a:r>
              <a:rPr lang="en-US" sz="2000" dirty="0"/>
              <a:t>Platforms like Edmodo, Canvas, and PowerSchool have made attempts to address this issue.</a:t>
            </a:r>
          </a:p>
          <a:p>
            <a:r>
              <a:rPr lang="en-US" sz="2000" dirty="0"/>
              <a:t>They miss to either restrict the inappropriate activity of users in the platform, lack security and privacy or charge a premium for the service. Edmodo could not sustain itself and shut down its platform in 2022 (</a:t>
            </a:r>
            <a:r>
              <a:rPr lang="en-US" sz="2000" dirty="0" err="1"/>
              <a:t>Mollenkamp</a:t>
            </a:r>
            <a:r>
              <a:rPr lang="en-US" sz="2000" dirty="0"/>
              <a:t>).</a:t>
            </a:r>
          </a:p>
          <a:p>
            <a:r>
              <a:rPr lang="en-US" sz="2000" dirty="0"/>
              <a:t>It is impossible to detect inappropriate content manually involving online harassment or bullying. The assistance of technology is required to tackle this problem for automatic detection and restriction to create a positive environment.</a:t>
            </a:r>
          </a:p>
          <a:p>
            <a:r>
              <a:rPr lang="en-US" sz="2000" dirty="0"/>
              <a:t>Therefore, I have made an attempt to build a platform that addresses these gaps, promotes both academic collaborations and creates a positive, safe online community for students.</a:t>
            </a:r>
          </a:p>
        </p:txBody>
      </p:sp>
    </p:spTree>
    <p:extLst>
      <p:ext uri="{BB962C8B-B14F-4D97-AF65-F5344CB8AC3E}">
        <p14:creationId xmlns:p14="http://schemas.microsoft.com/office/powerpoint/2010/main" val="282787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FBBC-7F50-781F-2E3D-EF5EE5A65288}"/>
              </a:ext>
            </a:extLst>
          </p:cNvPr>
          <p:cNvSpPr>
            <a:spLocks noGrp="1"/>
          </p:cNvSpPr>
          <p:nvPr>
            <p:ph type="title"/>
          </p:nvPr>
        </p:nvSpPr>
        <p:spPr>
          <a:xfrm>
            <a:off x="838200" y="365126"/>
            <a:ext cx="10515600" cy="496266"/>
          </a:xfrm>
        </p:spPr>
        <p:txBody>
          <a:bodyPr>
            <a:normAutofit fontScale="90000"/>
          </a:bodyPr>
          <a:lstStyle/>
          <a:p>
            <a:pPr algn="ctr"/>
            <a:r>
              <a:rPr lang="en-US" dirty="0"/>
              <a:t>Survey by </a:t>
            </a:r>
            <a:r>
              <a:rPr lang="en-US" sz="4400" dirty="0"/>
              <a:t>UK Safer Internet Centre(2022)</a:t>
            </a:r>
            <a:endParaRPr lang="en-US" dirty="0"/>
          </a:p>
        </p:txBody>
      </p:sp>
      <p:pic>
        <p:nvPicPr>
          <p:cNvPr id="5" name="Content Placeholder 4">
            <a:extLst>
              <a:ext uri="{FF2B5EF4-FFF2-40B4-BE49-F238E27FC236}">
                <a16:creationId xmlns:a16="http://schemas.microsoft.com/office/drawing/2014/main" id="{9579B5FA-43FD-0742-5800-76EEB65550DF}"/>
              </a:ext>
            </a:extLst>
          </p:cNvPr>
          <p:cNvPicPr>
            <a:picLocks noGrp="1" noChangeAspect="1"/>
          </p:cNvPicPr>
          <p:nvPr>
            <p:ph idx="1"/>
          </p:nvPr>
        </p:nvPicPr>
        <p:blipFill>
          <a:blip r:embed="rId2"/>
          <a:stretch>
            <a:fillRect/>
          </a:stretch>
        </p:blipFill>
        <p:spPr>
          <a:xfrm>
            <a:off x="1868556" y="861392"/>
            <a:ext cx="7858539" cy="5745162"/>
          </a:xfrm>
        </p:spPr>
      </p:pic>
    </p:spTree>
    <p:extLst>
      <p:ext uri="{BB962C8B-B14F-4D97-AF65-F5344CB8AC3E}">
        <p14:creationId xmlns:p14="http://schemas.microsoft.com/office/powerpoint/2010/main" val="275435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BF10C54-DDD0-1DA2-0630-23D3136A6C2B}"/>
              </a:ext>
            </a:extLst>
          </p:cNvPr>
          <p:cNvSpPr>
            <a:spLocks noGrp="1"/>
          </p:cNvSpPr>
          <p:nvPr>
            <p:ph idx="1"/>
          </p:nvPr>
        </p:nvSpPr>
        <p:spPr>
          <a:xfrm>
            <a:off x="838200" y="558271"/>
            <a:ext cx="10515600" cy="6294782"/>
          </a:xfrm>
        </p:spPr>
        <p:txBody>
          <a:bodyPr>
            <a:normAutofit/>
          </a:bodyPr>
          <a:lstStyle/>
          <a:p>
            <a:r>
              <a:rPr lang="en-US" sz="2000" b="1" u="sng" dirty="0"/>
              <a:t>Languages</a:t>
            </a:r>
            <a:r>
              <a:rPr lang="en-US" sz="2000" dirty="0"/>
              <a:t>: </a:t>
            </a:r>
            <a:r>
              <a:rPr lang="en-US" sz="1800" dirty="0"/>
              <a:t>Java, </a:t>
            </a:r>
            <a:r>
              <a:rPr lang="en-US" sz="1800" dirty="0" err="1"/>
              <a:t>Javascript</a:t>
            </a:r>
            <a:r>
              <a:rPr lang="en-US" sz="1800" dirty="0"/>
              <a:t>, SQL</a:t>
            </a:r>
          </a:p>
          <a:p>
            <a:r>
              <a:rPr lang="en-US" sz="2000" b="1" u="sng" dirty="0"/>
              <a:t>Frameworks</a:t>
            </a:r>
            <a:r>
              <a:rPr lang="en-US" sz="2000" dirty="0"/>
              <a:t>: </a:t>
            </a:r>
            <a:r>
              <a:rPr lang="en-US" sz="1800" dirty="0"/>
              <a:t>Spring Boot and </a:t>
            </a:r>
            <a:r>
              <a:rPr lang="en-US" sz="1800" dirty="0" err="1"/>
              <a:t>ReactJs</a:t>
            </a:r>
            <a:endParaRPr lang="en-US" sz="1800" dirty="0"/>
          </a:p>
          <a:p>
            <a:r>
              <a:rPr lang="en-US" sz="1800" dirty="0"/>
              <a:t>The Spring Boot Framework is an open-source Java framework that makes it easy to create stand-alone, high-grade Spring applications.</a:t>
            </a:r>
          </a:p>
          <a:p>
            <a:r>
              <a:rPr lang="en-US" sz="1800" dirty="0"/>
              <a:t>ReactJS is a free and open-source JavaScript library for building user interfaces.</a:t>
            </a:r>
          </a:p>
          <a:p>
            <a:r>
              <a:rPr lang="en-US" sz="2000" b="1" u="sng" dirty="0"/>
              <a:t>Platforms</a:t>
            </a:r>
            <a:r>
              <a:rPr lang="en-US" sz="2000" dirty="0"/>
              <a:t>: Google Cloud Platform </a:t>
            </a:r>
          </a:p>
          <a:p>
            <a:pPr lvl="1"/>
            <a:r>
              <a:rPr lang="en-US" sz="1800" dirty="0"/>
              <a:t>GCP offers services such as computing, data storage, data analytics, and machine learning. These services are built on the same infrastructure that Google uses to run its own products, so they are highly reliable and scalable. </a:t>
            </a:r>
          </a:p>
          <a:p>
            <a:pPr lvl="1"/>
            <a:r>
              <a:rPr lang="en-US" sz="1800" dirty="0"/>
              <a:t>Google Cloud Run is a serverless platform that is used for this project to run stateless containers that are invocable via HTTP requests. It is highly scalable and cost-effective.</a:t>
            </a:r>
          </a:p>
          <a:p>
            <a:r>
              <a:rPr lang="en-US" sz="2000" b="1" u="sng" dirty="0"/>
              <a:t>Tools</a:t>
            </a:r>
            <a:r>
              <a:rPr lang="en-US" sz="2000" dirty="0"/>
              <a:t>: VS code, Eclipse IDE, Maven, Postman, MySQL workbench and Chrome Developers tools.</a:t>
            </a:r>
          </a:p>
          <a:p>
            <a:r>
              <a:rPr lang="en-US" sz="1800" dirty="0"/>
              <a:t>Visual Studio Code and Eclipse are free and open-source code editors/ IDE used for developing end-to-end software applications.</a:t>
            </a:r>
          </a:p>
          <a:p>
            <a:r>
              <a:rPr lang="en-US" sz="1800" dirty="0"/>
              <a:t>Maven is a build automation tool used for Java projects. </a:t>
            </a:r>
          </a:p>
          <a:p>
            <a:r>
              <a:rPr lang="en-US" sz="1800" dirty="0"/>
              <a:t>Postman is an API development environment used to test APIs.</a:t>
            </a:r>
          </a:p>
          <a:p>
            <a:r>
              <a:rPr lang="en-US" sz="1800" dirty="0"/>
              <a:t>Chrome Developer tools are a set of tools built into the Chrome browser that allow developers to debug web applications.</a:t>
            </a:r>
          </a:p>
          <a:p>
            <a:r>
              <a:rPr lang="en-US" sz="1800" dirty="0"/>
              <a:t>MySQL Workbench is a visual tool for designing, developing, and administering MySQL databases.</a:t>
            </a:r>
          </a:p>
          <a:p>
            <a:pPr lvl="1"/>
            <a:endParaRPr lang="en-US" sz="1600" dirty="0"/>
          </a:p>
          <a:p>
            <a:endParaRPr lang="en-US" sz="2000" dirty="0"/>
          </a:p>
        </p:txBody>
      </p:sp>
      <p:sp>
        <p:nvSpPr>
          <p:cNvPr id="2" name="TextBox 1">
            <a:extLst>
              <a:ext uri="{FF2B5EF4-FFF2-40B4-BE49-F238E27FC236}">
                <a16:creationId xmlns:a16="http://schemas.microsoft.com/office/drawing/2014/main" id="{0BB2E6AB-4997-99C9-DCE0-CAB38FDD4FCB}"/>
              </a:ext>
            </a:extLst>
          </p:cNvPr>
          <p:cNvSpPr txBox="1"/>
          <p:nvPr/>
        </p:nvSpPr>
        <p:spPr>
          <a:xfrm>
            <a:off x="3896139" y="-53008"/>
            <a:ext cx="2931828" cy="584775"/>
          </a:xfrm>
          <a:prstGeom prst="rect">
            <a:avLst/>
          </a:prstGeom>
          <a:noFill/>
        </p:spPr>
        <p:txBody>
          <a:bodyPr wrap="none" rtlCol="0">
            <a:spAutoFit/>
          </a:bodyPr>
          <a:lstStyle/>
          <a:p>
            <a:pPr algn="ctr"/>
            <a:r>
              <a:rPr lang="en-US" sz="3200" b="1" u="sng" dirty="0">
                <a:cs typeface="Arial" panose="020B0604020202020204" pitchFamily="34" charset="0"/>
              </a:rPr>
              <a:t>Implementation</a:t>
            </a:r>
            <a:endParaRPr lang="en-US" sz="3200" dirty="0"/>
          </a:p>
        </p:txBody>
      </p:sp>
    </p:spTree>
    <p:extLst>
      <p:ext uri="{BB962C8B-B14F-4D97-AF65-F5344CB8AC3E}">
        <p14:creationId xmlns:p14="http://schemas.microsoft.com/office/powerpoint/2010/main" val="37836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CC2A-140B-2464-350E-53A649C01CDB}"/>
              </a:ext>
            </a:extLst>
          </p:cNvPr>
          <p:cNvSpPr>
            <a:spLocks noGrp="1"/>
          </p:cNvSpPr>
          <p:nvPr>
            <p:ph type="title"/>
          </p:nvPr>
        </p:nvSpPr>
        <p:spPr/>
        <p:txBody>
          <a:bodyPr/>
          <a:lstStyle/>
          <a:p>
            <a:pPr algn="ctr"/>
            <a:r>
              <a:rPr lang="en-US" b="1" u="sng" dirty="0"/>
              <a:t>Architecture</a:t>
            </a:r>
          </a:p>
        </p:txBody>
      </p:sp>
      <p:pic>
        <p:nvPicPr>
          <p:cNvPr id="5" name="Content Placeholder 4" descr="A diagram of a computer program&#10;&#10;Description automatically generated">
            <a:extLst>
              <a:ext uri="{FF2B5EF4-FFF2-40B4-BE49-F238E27FC236}">
                <a16:creationId xmlns:a16="http://schemas.microsoft.com/office/drawing/2014/main" id="{1185C8CA-17DE-39A8-DBBB-3FA45ECCF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217" y="1547330"/>
            <a:ext cx="9311565" cy="4351338"/>
          </a:xfrm>
        </p:spPr>
      </p:pic>
    </p:spTree>
    <p:extLst>
      <p:ext uri="{BB962C8B-B14F-4D97-AF65-F5344CB8AC3E}">
        <p14:creationId xmlns:p14="http://schemas.microsoft.com/office/powerpoint/2010/main" val="73864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BF10C54-DDD0-1DA2-0630-23D3136A6C2B}"/>
              </a:ext>
            </a:extLst>
          </p:cNvPr>
          <p:cNvSpPr>
            <a:spLocks noGrp="1"/>
          </p:cNvSpPr>
          <p:nvPr>
            <p:ph idx="1"/>
          </p:nvPr>
        </p:nvSpPr>
        <p:spPr>
          <a:xfrm>
            <a:off x="838200" y="795129"/>
            <a:ext cx="10515600" cy="5526157"/>
          </a:xfrm>
        </p:spPr>
        <p:txBody>
          <a:bodyPr>
            <a:normAutofit/>
          </a:bodyPr>
          <a:lstStyle/>
          <a:p>
            <a:r>
              <a:rPr lang="en-US" sz="2000" dirty="0"/>
              <a:t>The application is accessible on Android, iOS and Computers.</a:t>
            </a:r>
          </a:p>
          <a:p>
            <a:pPr algn="just"/>
            <a:r>
              <a:rPr lang="en-US" sz="2000" dirty="0"/>
              <a:t>Authentication/Authorization: The passwords are uncompromised by hashing and storing in the database ensuring security. It ensures that only authenticated, authorized users can access the platform through generated JSON web tokens at the backend. All sensitive application resources are accessible only with the provision of the unique JWT token, or else the access will be forbidden.</a:t>
            </a:r>
          </a:p>
          <a:p>
            <a:pPr algn="just"/>
            <a:r>
              <a:rPr lang="en-US" sz="2000" dirty="0"/>
              <a:t>The application promotes user engagement and interaction. For example, features like groups, events, people recommendations and resource-sharing functionalities enhance the user experience and encourage academic collaboration. </a:t>
            </a:r>
          </a:p>
          <a:p>
            <a:r>
              <a:rPr lang="en-US" sz="2000" dirty="0"/>
              <a:t>Content moderation: The application automatically detects inappropriate or harmful content based on a score calculation &amp; ensures a safe, positive online environment using Perspective API.</a:t>
            </a:r>
          </a:p>
          <a:p>
            <a:pPr lvl="1"/>
            <a:r>
              <a:rPr lang="en-US" sz="1600" dirty="0"/>
              <a:t>Perspective API is an open-source machine learning API by Google that identifies toxic, offensive, or harmful content in text(Lees 2022)</a:t>
            </a:r>
            <a:endParaRPr lang="en-US" sz="2000" dirty="0"/>
          </a:p>
          <a:p>
            <a:pPr algn="just"/>
            <a:r>
              <a:rPr lang="en-US" sz="2000" dirty="0"/>
              <a:t>The application ensures privacy by only allowing users of the same institution to view their content and interact with them.</a:t>
            </a:r>
          </a:p>
          <a:p>
            <a:pPr algn="just"/>
            <a:r>
              <a:rPr lang="en-US" sz="2000" dirty="0"/>
              <a:t>The users can report inappropriate content to the admin for disabling problematic accounts.</a:t>
            </a:r>
          </a:p>
          <a:p>
            <a:pPr marL="0" indent="0">
              <a:buNone/>
            </a:pPr>
            <a:endParaRPr lang="en-US" sz="1600" dirty="0"/>
          </a:p>
          <a:p>
            <a:pPr marL="457200" lvl="1" indent="0">
              <a:buNone/>
            </a:pPr>
            <a:endParaRPr lang="en-US" sz="1600" dirty="0"/>
          </a:p>
          <a:p>
            <a:pPr lvl="1"/>
            <a:endParaRPr lang="en-US" sz="1600" dirty="0"/>
          </a:p>
        </p:txBody>
      </p:sp>
    </p:spTree>
    <p:extLst>
      <p:ext uri="{BB962C8B-B14F-4D97-AF65-F5344CB8AC3E}">
        <p14:creationId xmlns:p14="http://schemas.microsoft.com/office/powerpoint/2010/main" val="147936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8DCD-04EF-A193-6E62-7E240B47AB44}"/>
              </a:ext>
            </a:extLst>
          </p:cNvPr>
          <p:cNvSpPr>
            <a:spLocks noGrp="1"/>
          </p:cNvSpPr>
          <p:nvPr>
            <p:ph type="title"/>
          </p:nvPr>
        </p:nvSpPr>
        <p:spPr>
          <a:xfrm>
            <a:off x="838200" y="131762"/>
            <a:ext cx="10515600" cy="549275"/>
          </a:xfrm>
        </p:spPr>
        <p:txBody>
          <a:bodyPr>
            <a:normAutofit fontScale="90000"/>
          </a:bodyPr>
          <a:lstStyle/>
          <a:p>
            <a:pPr algn="ctr"/>
            <a:r>
              <a:rPr lang="en-US" b="1" u="sng" dirty="0"/>
              <a:t>Results</a:t>
            </a:r>
          </a:p>
        </p:txBody>
      </p:sp>
      <p:sp>
        <p:nvSpPr>
          <p:cNvPr id="3" name="Content Placeholder 2">
            <a:extLst>
              <a:ext uri="{FF2B5EF4-FFF2-40B4-BE49-F238E27FC236}">
                <a16:creationId xmlns:a16="http://schemas.microsoft.com/office/drawing/2014/main" id="{8165F63B-6F84-A76E-9A03-ADF438213E5B}"/>
              </a:ext>
            </a:extLst>
          </p:cNvPr>
          <p:cNvSpPr>
            <a:spLocks noGrp="1"/>
          </p:cNvSpPr>
          <p:nvPr>
            <p:ph idx="1"/>
          </p:nvPr>
        </p:nvSpPr>
        <p:spPr>
          <a:xfrm>
            <a:off x="649356" y="821635"/>
            <a:ext cx="11542643" cy="5355328"/>
          </a:xfrm>
        </p:spPr>
        <p:txBody>
          <a:bodyPr/>
          <a:lstStyle/>
          <a:p>
            <a:r>
              <a:rPr lang="en-US" sz="2000" dirty="0"/>
              <a:t>15 student participations were given a form with web application site information (</a:t>
            </a:r>
            <a:r>
              <a:rPr lang="en-US" sz="2000" dirty="0">
                <a:hlinkClick r:id="rId2"/>
              </a:rPr>
              <a:t>studentssocialnetworkappeu-oryc3brmdq-nw.a.run.app</a:t>
            </a:r>
            <a:r>
              <a:rPr lang="en-US" sz="2000" dirty="0"/>
              <a:t>) and default credentials to try the application without taking any personal details.</a:t>
            </a:r>
          </a:p>
          <a:p>
            <a:r>
              <a:rPr lang="en-US" sz="1800" dirty="0">
                <a:hlinkClick r:id="rId3"/>
              </a:rPr>
              <a:t>https://docs.google.com/forms/d/e/1FAIpQLScPGwaDdtLNRhvM2_ykkoSaiYldQTTYWI-kMv2UBlPfeK7Hpw/viewform</a:t>
            </a:r>
            <a:endParaRPr lang="en-US" sz="1800" dirty="0"/>
          </a:p>
          <a:p>
            <a:endParaRPr lang="en-US" sz="1800" dirty="0"/>
          </a:p>
          <a:p>
            <a:endParaRPr lang="en-US" sz="1800" dirty="0"/>
          </a:p>
          <a:p>
            <a:endParaRPr lang="en-US" sz="1800" dirty="0"/>
          </a:p>
        </p:txBody>
      </p:sp>
      <p:pic>
        <p:nvPicPr>
          <p:cNvPr id="6" name="Picture 5">
            <a:extLst>
              <a:ext uri="{FF2B5EF4-FFF2-40B4-BE49-F238E27FC236}">
                <a16:creationId xmlns:a16="http://schemas.microsoft.com/office/drawing/2014/main" id="{598097E4-8493-8BBF-8A5A-78EB72A46CFB}"/>
              </a:ext>
            </a:extLst>
          </p:cNvPr>
          <p:cNvPicPr>
            <a:picLocks noChangeAspect="1"/>
          </p:cNvPicPr>
          <p:nvPr/>
        </p:nvPicPr>
        <p:blipFill>
          <a:blip r:embed="rId4"/>
          <a:stretch>
            <a:fillRect/>
          </a:stretch>
        </p:blipFill>
        <p:spPr>
          <a:xfrm>
            <a:off x="838200" y="2895600"/>
            <a:ext cx="5257800" cy="2619375"/>
          </a:xfrm>
          <a:prstGeom prst="rect">
            <a:avLst/>
          </a:prstGeom>
        </p:spPr>
      </p:pic>
      <p:pic>
        <p:nvPicPr>
          <p:cNvPr id="8" name="Picture 7">
            <a:extLst>
              <a:ext uri="{FF2B5EF4-FFF2-40B4-BE49-F238E27FC236}">
                <a16:creationId xmlns:a16="http://schemas.microsoft.com/office/drawing/2014/main" id="{D655C107-BBDF-CBE1-5D24-7390167EBF0D}"/>
              </a:ext>
            </a:extLst>
          </p:cNvPr>
          <p:cNvPicPr>
            <a:picLocks noChangeAspect="1"/>
          </p:cNvPicPr>
          <p:nvPr/>
        </p:nvPicPr>
        <p:blipFill>
          <a:blip r:embed="rId5"/>
          <a:stretch>
            <a:fillRect/>
          </a:stretch>
        </p:blipFill>
        <p:spPr>
          <a:xfrm>
            <a:off x="5848790" y="2824163"/>
            <a:ext cx="5924550" cy="2762250"/>
          </a:xfrm>
          <a:prstGeom prst="rect">
            <a:avLst/>
          </a:prstGeom>
        </p:spPr>
      </p:pic>
    </p:spTree>
    <p:extLst>
      <p:ext uri="{BB962C8B-B14F-4D97-AF65-F5344CB8AC3E}">
        <p14:creationId xmlns:p14="http://schemas.microsoft.com/office/powerpoint/2010/main" val="344667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DF0845-1416-3A68-800A-28AC568FFE82}"/>
              </a:ext>
            </a:extLst>
          </p:cNvPr>
          <p:cNvPicPr>
            <a:picLocks noGrp="1" noChangeAspect="1"/>
          </p:cNvPicPr>
          <p:nvPr>
            <p:ph idx="1"/>
          </p:nvPr>
        </p:nvPicPr>
        <p:blipFill>
          <a:blip r:embed="rId2"/>
          <a:stretch>
            <a:fillRect/>
          </a:stretch>
        </p:blipFill>
        <p:spPr>
          <a:xfrm>
            <a:off x="130419" y="311309"/>
            <a:ext cx="5088695" cy="2990850"/>
          </a:xfrm>
        </p:spPr>
      </p:pic>
      <p:pic>
        <p:nvPicPr>
          <p:cNvPr id="7" name="Picture 6">
            <a:extLst>
              <a:ext uri="{FF2B5EF4-FFF2-40B4-BE49-F238E27FC236}">
                <a16:creationId xmlns:a16="http://schemas.microsoft.com/office/drawing/2014/main" id="{02C7EDFD-CD3A-A79E-9BBD-AF7D64E3C658}"/>
              </a:ext>
            </a:extLst>
          </p:cNvPr>
          <p:cNvPicPr>
            <a:picLocks noChangeAspect="1"/>
          </p:cNvPicPr>
          <p:nvPr/>
        </p:nvPicPr>
        <p:blipFill>
          <a:blip r:embed="rId3"/>
          <a:stretch>
            <a:fillRect/>
          </a:stretch>
        </p:blipFill>
        <p:spPr>
          <a:xfrm>
            <a:off x="5219114" y="317378"/>
            <a:ext cx="7029450" cy="2876550"/>
          </a:xfrm>
          <a:prstGeom prst="rect">
            <a:avLst/>
          </a:prstGeom>
        </p:spPr>
      </p:pic>
      <p:sp>
        <p:nvSpPr>
          <p:cNvPr id="9" name="TextBox 8">
            <a:extLst>
              <a:ext uri="{FF2B5EF4-FFF2-40B4-BE49-F238E27FC236}">
                <a16:creationId xmlns:a16="http://schemas.microsoft.com/office/drawing/2014/main" id="{54B529C0-2BFC-FC6E-870D-0B5554EA984D}"/>
              </a:ext>
            </a:extLst>
          </p:cNvPr>
          <p:cNvSpPr txBox="1"/>
          <p:nvPr/>
        </p:nvSpPr>
        <p:spPr>
          <a:xfrm>
            <a:off x="556592" y="4192696"/>
            <a:ext cx="1144987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It is found that most younger generation students who are on popular social media frequently use more than one platform every day and there is a sense of concern for privacy among the individuals.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survey reaffirmed that students are open to using a social networking platform that promotes a positive online community for academic collaboration.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feedback from the participants mentioned the app has limited features and needs more popular functionalities like short-form video and audio-sharing content to ensure engagement with the users.</a:t>
            </a: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25309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a bar&#10;&#10;Description automatically generated with medium confidence">
            <a:extLst>
              <a:ext uri="{FF2B5EF4-FFF2-40B4-BE49-F238E27FC236}">
                <a16:creationId xmlns:a16="http://schemas.microsoft.com/office/drawing/2014/main" id="{77DBF839-3AC7-B5C3-B58D-9D223B9A47DC}"/>
              </a:ext>
            </a:extLst>
          </p:cNvPr>
          <p:cNvPicPr>
            <a:picLocks noGrp="1" noChangeAspect="1"/>
          </p:cNvPicPr>
          <p:nvPr>
            <p:ph idx="1"/>
          </p:nvPr>
        </p:nvPicPr>
        <p:blipFill>
          <a:blip r:embed="rId2"/>
          <a:stretch>
            <a:fillRect/>
          </a:stretch>
        </p:blipFill>
        <p:spPr>
          <a:xfrm>
            <a:off x="1175824" y="1448973"/>
            <a:ext cx="9536137" cy="4213642"/>
          </a:xfrm>
          <a:prstGeom prst="rect">
            <a:avLst/>
          </a:prstGeom>
        </p:spPr>
      </p:pic>
      <p:sp>
        <p:nvSpPr>
          <p:cNvPr id="5" name="TextBox 4">
            <a:extLst>
              <a:ext uri="{FF2B5EF4-FFF2-40B4-BE49-F238E27FC236}">
                <a16:creationId xmlns:a16="http://schemas.microsoft.com/office/drawing/2014/main" id="{3AB6F2E2-F76F-EA4F-58C6-2C66BD2041B6}"/>
              </a:ext>
            </a:extLst>
          </p:cNvPr>
          <p:cNvSpPr txBox="1"/>
          <p:nvPr/>
        </p:nvSpPr>
        <p:spPr>
          <a:xfrm>
            <a:off x="3502855" y="844062"/>
            <a:ext cx="4702634" cy="461665"/>
          </a:xfrm>
          <a:prstGeom prst="rect">
            <a:avLst/>
          </a:prstGeom>
          <a:noFill/>
        </p:spPr>
        <p:txBody>
          <a:bodyPr wrap="none" rtlCol="0">
            <a:spAutoFit/>
          </a:bodyPr>
          <a:lstStyle/>
          <a:p>
            <a:r>
              <a:rPr lang="en-US" sz="2400" b="1" u="sng" dirty="0"/>
              <a:t>Usability Review of the application.</a:t>
            </a:r>
          </a:p>
        </p:txBody>
      </p:sp>
    </p:spTree>
    <p:extLst>
      <p:ext uri="{BB962C8B-B14F-4D97-AF65-F5344CB8AC3E}">
        <p14:creationId xmlns:p14="http://schemas.microsoft.com/office/powerpoint/2010/main" val="26478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2EDD-91E1-230D-D86A-171E673A2AD9}"/>
              </a:ext>
            </a:extLst>
          </p:cNvPr>
          <p:cNvSpPr>
            <a:spLocks noGrp="1"/>
          </p:cNvSpPr>
          <p:nvPr>
            <p:ph type="title"/>
          </p:nvPr>
        </p:nvSpPr>
        <p:spPr>
          <a:xfrm>
            <a:off x="838200" y="365126"/>
            <a:ext cx="10515600" cy="628788"/>
          </a:xfrm>
        </p:spPr>
        <p:txBody>
          <a:bodyPr>
            <a:normAutofit fontScale="90000"/>
          </a:bodyPr>
          <a:lstStyle/>
          <a:p>
            <a:r>
              <a:rPr lang="en-US" b="1" u="sng" dirty="0"/>
              <a:t>References</a:t>
            </a:r>
          </a:p>
        </p:txBody>
      </p:sp>
      <p:sp>
        <p:nvSpPr>
          <p:cNvPr id="3" name="Content Placeholder 2">
            <a:extLst>
              <a:ext uri="{FF2B5EF4-FFF2-40B4-BE49-F238E27FC236}">
                <a16:creationId xmlns:a16="http://schemas.microsoft.com/office/drawing/2014/main" id="{EAE79920-825B-42E7-10BB-2BA4FED0D42C}"/>
              </a:ext>
            </a:extLst>
          </p:cNvPr>
          <p:cNvSpPr>
            <a:spLocks noGrp="1"/>
          </p:cNvSpPr>
          <p:nvPr>
            <p:ph idx="1"/>
          </p:nvPr>
        </p:nvSpPr>
        <p:spPr>
          <a:xfrm>
            <a:off x="477078" y="1378226"/>
            <a:ext cx="11410122" cy="4798737"/>
          </a:xfrm>
        </p:spPr>
        <p:txBody>
          <a:bodyPr>
            <a:normAutofit/>
          </a:bodyPr>
          <a:lstStyle/>
          <a:p>
            <a:r>
              <a:rPr lang="en-US" sz="1800" dirty="0"/>
              <a:t>Anderson, M. (2022) Teens, Social Media &amp; Technology 2018 | Pew Research Center.[online] Available at: https://www.pewresearch.org/internet/2018/05/31/teens-social-media-technology-2018. [Accessed 24 July 2023].</a:t>
            </a:r>
          </a:p>
          <a:p>
            <a:endParaRPr lang="en-US" sz="1800" dirty="0"/>
          </a:p>
          <a:p>
            <a:r>
              <a:rPr lang="en-US" sz="1800" dirty="0" err="1"/>
              <a:t>Cawthorne</a:t>
            </a:r>
            <a:r>
              <a:rPr lang="en-US" sz="1800" dirty="0"/>
              <a:t>, B. (2021) “Online bullying,” UK Safer Internet Centre. [online] Available at: https://saferinternet.org.uk/online-issue/online-bullying. [Accessed 4 August 2023].</a:t>
            </a:r>
          </a:p>
          <a:p>
            <a:endParaRPr lang="en-US" sz="1800" dirty="0"/>
          </a:p>
          <a:p>
            <a:r>
              <a:rPr lang="en-US" sz="1800" dirty="0" err="1"/>
              <a:t>Mollenkamp</a:t>
            </a:r>
            <a:r>
              <a:rPr lang="en-US" sz="1800" dirty="0"/>
              <a:t>, D. (2022) “Popular K-12 tool Edmodo shuts down,” </a:t>
            </a:r>
            <a:r>
              <a:rPr lang="en-US" sz="1800" dirty="0" err="1"/>
              <a:t>EdSurge</a:t>
            </a:r>
            <a:r>
              <a:rPr lang="en-US" sz="1800" dirty="0"/>
              <a:t>, 16 August. [online] Available at: https://www.edsurge.com/news/2022-08-16-popular-k-12-tool-edmodo-shuts-down [Accessed 20 July 2023].</a:t>
            </a:r>
          </a:p>
          <a:p>
            <a:endParaRPr lang="en-US" sz="1800" dirty="0"/>
          </a:p>
          <a:p>
            <a:r>
              <a:rPr lang="en-GB" sz="1800" dirty="0">
                <a:effectLst/>
                <a:latin typeface="Arial" panose="020B0604020202020204" pitchFamily="34" charset="0"/>
                <a:ea typeface="Times New Roman" panose="02020603050405020304" pitchFamily="18" charset="0"/>
                <a:cs typeface="Times New Roman" panose="02020603050405020304" pitchFamily="18" charset="0"/>
              </a:rPr>
              <a:t>Lees, A.W. (2022) A new generation of perspective API: efficient multilingual character-level transformers. [online] Available at: https://research.google/pubs/pub51952/. [Accessed 17 July 2023].</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370240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985</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Designing and Building a Safe Students-Centric Social Network</vt:lpstr>
      <vt:lpstr>Survey by UK Safer Internet Centre(2022)</vt:lpstr>
      <vt:lpstr>PowerPoint Presentation</vt:lpstr>
      <vt:lpstr>Architecture</vt:lpstr>
      <vt:lpstr>PowerPoint Presentation</vt:lpstr>
      <vt:lpstr>Results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Barani Vasthan Varadharajan</dc:creator>
  <cp:lastModifiedBy>Sri Barani Vasthan Varadharajan</cp:lastModifiedBy>
  <cp:revision>33</cp:revision>
  <dcterms:created xsi:type="dcterms:W3CDTF">2023-08-20T17:31:10Z</dcterms:created>
  <dcterms:modified xsi:type="dcterms:W3CDTF">2023-08-25T08:47:36Z</dcterms:modified>
</cp:coreProperties>
</file>