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38"/>
  </p:notesMasterIdLst>
  <p:sldIdLst>
    <p:sldId id="256" r:id="rId3"/>
    <p:sldId id="257" r:id="rId4"/>
    <p:sldId id="258" r:id="rId5"/>
    <p:sldId id="277" r:id="rId6"/>
    <p:sldId id="260" r:id="rId7"/>
    <p:sldId id="279" r:id="rId8"/>
    <p:sldId id="261" r:id="rId9"/>
    <p:sldId id="281" r:id="rId10"/>
    <p:sldId id="294" r:id="rId11"/>
    <p:sldId id="295" r:id="rId12"/>
    <p:sldId id="296" r:id="rId13"/>
    <p:sldId id="284" r:id="rId14"/>
    <p:sldId id="267" r:id="rId15"/>
    <p:sldId id="266" r:id="rId16"/>
    <p:sldId id="269" r:id="rId17"/>
    <p:sldId id="282" r:id="rId18"/>
    <p:sldId id="285" r:id="rId19"/>
    <p:sldId id="287" r:id="rId20"/>
    <p:sldId id="289" r:id="rId21"/>
    <p:sldId id="297" r:id="rId22"/>
    <p:sldId id="307" r:id="rId23"/>
    <p:sldId id="298" r:id="rId24"/>
    <p:sldId id="303" r:id="rId25"/>
    <p:sldId id="304" r:id="rId26"/>
    <p:sldId id="305" r:id="rId27"/>
    <p:sldId id="306" r:id="rId28"/>
    <p:sldId id="310" r:id="rId29"/>
    <p:sldId id="311" r:id="rId30"/>
    <p:sldId id="312" r:id="rId31"/>
    <p:sldId id="274" r:id="rId32"/>
    <p:sldId id="313" r:id="rId33"/>
    <p:sldId id="314" r:id="rId34"/>
    <p:sldId id="315" r:id="rId35"/>
    <p:sldId id="275" r:id="rId36"/>
    <p:sldId id="276" r:id="rId37"/>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Calibri Light" panose="020F0302020204030204" pitchFamily="34" charset="0"/>
      <p:regular r:id="rId43"/>
      <p:italic r:id="rId44"/>
    </p:embeddedFont>
    <p:embeddedFont>
      <p:font typeface="Century Gothic" panose="020B0502020202020204" pitchFamily="34" charset="0"/>
      <p:regular r:id="rId45"/>
      <p:bold r:id="rId46"/>
      <p:italic r:id="rId47"/>
      <p:boldItalic r:id="rId48"/>
    </p:embeddedFont>
    <p:embeddedFont>
      <p:font typeface="Verdana" panose="020B060403050404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gVpWcsdpwurREzic/kkj6ta0Ve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1" d="100"/>
          <a:sy n="81" d="100"/>
        </p:scale>
        <p:origin x="1522"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customschemas.google.com/relationships/presentationmetadata" Target="metadata"/><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89177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32765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8"/>
        <p:cNvGrpSpPr/>
        <p:nvPr/>
      </p:nvGrpSpPr>
      <p:grpSpPr>
        <a:xfrm>
          <a:off x="0" y="0"/>
          <a:ext cx="0" cy="0"/>
          <a:chOff x="0" y="0"/>
          <a:chExt cx="0" cy="0"/>
        </a:xfrm>
      </p:grpSpPr>
      <p:sp>
        <p:nvSpPr>
          <p:cNvPr id="19" name="Google Shape;19;p78"/>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8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88"/>
          <p:cNvSpPr txBox="1">
            <a:spLocks noGrp="1"/>
          </p:cNvSpPr>
          <p:nvPr>
            <p:ph type="body" idx="1"/>
          </p:nvPr>
        </p:nvSpPr>
        <p:spPr>
          <a:xfrm rot="5400000">
            <a:off x="2583179" y="85514"/>
            <a:ext cx="4023360" cy="7543801"/>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2" name="Google Shape;92;p8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8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8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000"/>
              <a:buNone/>
              <a:defRPr/>
            </a:lvl1pPr>
            <a:lvl2pPr marL="0" lvl="1" indent="0" algn="l">
              <a:lnSpc>
                <a:spcPct val="100000"/>
              </a:lnSpc>
              <a:spcBef>
                <a:spcPts val="0"/>
              </a:spcBef>
              <a:spcAft>
                <a:spcPts val="0"/>
              </a:spcAft>
              <a:buSzPts val="1000"/>
              <a:buNone/>
              <a:defRPr/>
            </a:lvl2pPr>
            <a:lvl3pPr marL="0" lvl="2" indent="0" algn="l">
              <a:lnSpc>
                <a:spcPct val="100000"/>
              </a:lnSpc>
              <a:spcBef>
                <a:spcPts val="0"/>
              </a:spcBef>
              <a:spcAft>
                <a:spcPts val="0"/>
              </a:spcAft>
              <a:buSzPts val="1000"/>
              <a:buNone/>
              <a:defRPr/>
            </a:lvl3pPr>
            <a:lvl4pPr marL="0" lvl="3" indent="0" algn="l">
              <a:lnSpc>
                <a:spcPct val="100000"/>
              </a:lnSpc>
              <a:spcBef>
                <a:spcPts val="0"/>
              </a:spcBef>
              <a:spcAft>
                <a:spcPts val="0"/>
              </a:spcAft>
              <a:buSzPts val="1000"/>
              <a:buNone/>
              <a:defRPr/>
            </a:lvl4pPr>
            <a:lvl5pPr marL="0" lvl="4" indent="0" algn="l">
              <a:lnSpc>
                <a:spcPct val="100000"/>
              </a:lnSpc>
              <a:spcBef>
                <a:spcPts val="0"/>
              </a:spcBef>
              <a:spcAft>
                <a:spcPts val="0"/>
              </a:spcAft>
              <a:buSzPts val="1000"/>
              <a:buNone/>
              <a:defRPr/>
            </a:lvl5pPr>
            <a:lvl6pPr marL="0" lvl="5" indent="0" algn="l">
              <a:lnSpc>
                <a:spcPct val="100000"/>
              </a:lnSpc>
              <a:spcBef>
                <a:spcPts val="0"/>
              </a:spcBef>
              <a:spcAft>
                <a:spcPts val="0"/>
              </a:spcAft>
              <a:buSzPts val="1000"/>
              <a:buNone/>
              <a:defRPr/>
            </a:lvl6pPr>
            <a:lvl7pPr marL="0" lvl="6" indent="0" algn="l">
              <a:lnSpc>
                <a:spcPct val="100000"/>
              </a:lnSpc>
              <a:spcBef>
                <a:spcPts val="0"/>
              </a:spcBef>
              <a:spcAft>
                <a:spcPts val="0"/>
              </a:spcAft>
              <a:buSzPts val="1000"/>
              <a:buNone/>
              <a:defRPr/>
            </a:lvl7pPr>
            <a:lvl8pPr marL="0" lvl="7" indent="0" algn="l">
              <a:lnSpc>
                <a:spcPct val="100000"/>
              </a:lnSpc>
              <a:spcBef>
                <a:spcPts val="0"/>
              </a:spcBef>
              <a:spcAft>
                <a:spcPts val="0"/>
              </a:spcAft>
              <a:buSzPts val="1000"/>
              <a:buNone/>
              <a:defRPr/>
            </a:lvl8pPr>
            <a:lvl9pPr marL="0" lvl="8" indent="0" algn="l">
              <a:lnSpc>
                <a:spcPct val="100000"/>
              </a:lnSpc>
              <a:spcBef>
                <a:spcPts val="0"/>
              </a:spcBef>
              <a:spcAft>
                <a:spcPts val="0"/>
              </a:spcAft>
              <a:buSzPts val="10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89"/>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9"/>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9"/>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89"/>
          <p:cNvSpPr txBox="1">
            <a:spLocks noGrp="1"/>
          </p:cNvSpPr>
          <p:nvPr>
            <p:ph type="body" idx="1"/>
          </p:nvPr>
        </p:nvSpPr>
        <p:spPr>
          <a:xfrm rot="5400000">
            <a:off x="650303" y="393126"/>
            <a:ext cx="5757420"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0" name="Google Shape;100;p8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8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8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000"/>
              <a:buNone/>
              <a:defRPr/>
            </a:lvl1pPr>
            <a:lvl2pPr marL="0" lvl="1" indent="0" algn="l">
              <a:lnSpc>
                <a:spcPct val="100000"/>
              </a:lnSpc>
              <a:spcBef>
                <a:spcPts val="0"/>
              </a:spcBef>
              <a:spcAft>
                <a:spcPts val="0"/>
              </a:spcAft>
              <a:buSzPts val="1000"/>
              <a:buNone/>
              <a:defRPr/>
            </a:lvl2pPr>
            <a:lvl3pPr marL="0" lvl="2" indent="0" algn="l">
              <a:lnSpc>
                <a:spcPct val="100000"/>
              </a:lnSpc>
              <a:spcBef>
                <a:spcPts val="0"/>
              </a:spcBef>
              <a:spcAft>
                <a:spcPts val="0"/>
              </a:spcAft>
              <a:buSzPts val="1000"/>
              <a:buNone/>
              <a:defRPr/>
            </a:lvl3pPr>
            <a:lvl4pPr marL="0" lvl="3" indent="0" algn="l">
              <a:lnSpc>
                <a:spcPct val="100000"/>
              </a:lnSpc>
              <a:spcBef>
                <a:spcPts val="0"/>
              </a:spcBef>
              <a:spcAft>
                <a:spcPts val="0"/>
              </a:spcAft>
              <a:buSzPts val="1000"/>
              <a:buNone/>
              <a:defRPr/>
            </a:lvl4pPr>
            <a:lvl5pPr marL="0" lvl="4" indent="0" algn="l">
              <a:lnSpc>
                <a:spcPct val="100000"/>
              </a:lnSpc>
              <a:spcBef>
                <a:spcPts val="0"/>
              </a:spcBef>
              <a:spcAft>
                <a:spcPts val="0"/>
              </a:spcAft>
              <a:buSzPts val="1000"/>
              <a:buNone/>
              <a:defRPr/>
            </a:lvl5pPr>
            <a:lvl6pPr marL="0" lvl="5" indent="0" algn="l">
              <a:lnSpc>
                <a:spcPct val="100000"/>
              </a:lnSpc>
              <a:spcBef>
                <a:spcPts val="0"/>
              </a:spcBef>
              <a:spcAft>
                <a:spcPts val="0"/>
              </a:spcAft>
              <a:buSzPts val="1000"/>
              <a:buNone/>
              <a:defRPr/>
            </a:lvl6pPr>
            <a:lvl7pPr marL="0" lvl="6" indent="0" algn="l">
              <a:lnSpc>
                <a:spcPct val="100000"/>
              </a:lnSpc>
              <a:spcBef>
                <a:spcPts val="0"/>
              </a:spcBef>
              <a:spcAft>
                <a:spcPts val="0"/>
              </a:spcAft>
              <a:buSzPts val="1000"/>
              <a:buNone/>
              <a:defRPr/>
            </a:lvl7pPr>
            <a:lvl8pPr marL="0" lvl="7" indent="0" algn="l">
              <a:lnSpc>
                <a:spcPct val="100000"/>
              </a:lnSpc>
              <a:spcBef>
                <a:spcPts val="0"/>
              </a:spcBef>
              <a:spcAft>
                <a:spcPts val="0"/>
              </a:spcAft>
              <a:buSzPts val="1000"/>
              <a:buNone/>
              <a:defRPr/>
            </a:lvl8pPr>
            <a:lvl9pPr marL="0" lvl="8" indent="0" algn="l">
              <a:lnSpc>
                <a:spcPct val="100000"/>
              </a:lnSpc>
              <a:spcBef>
                <a:spcPts val="0"/>
              </a:spcBef>
              <a:spcAft>
                <a:spcPts val="0"/>
              </a:spcAft>
              <a:buSzPts val="10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96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30953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3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867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9508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7912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29392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8262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0"/>
        <p:cNvGrpSpPr/>
        <p:nvPr/>
      </p:nvGrpSpPr>
      <p:grpSpPr>
        <a:xfrm>
          <a:off x="0" y="0"/>
          <a:ext cx="0" cy="0"/>
          <a:chOff x="0" y="0"/>
          <a:chExt cx="0" cy="0"/>
        </a:xfrm>
      </p:grpSpPr>
      <p:sp>
        <p:nvSpPr>
          <p:cNvPr id="21" name="Google Shape;21;p79"/>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79"/>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7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7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000"/>
              <a:buNone/>
              <a:defRPr/>
            </a:lvl1pPr>
            <a:lvl2pPr marL="0" lvl="1" indent="0" algn="l">
              <a:lnSpc>
                <a:spcPct val="100000"/>
              </a:lnSpc>
              <a:spcBef>
                <a:spcPts val="0"/>
              </a:spcBef>
              <a:spcAft>
                <a:spcPts val="0"/>
              </a:spcAft>
              <a:buSzPts val="1000"/>
              <a:buNone/>
              <a:defRPr/>
            </a:lvl2pPr>
            <a:lvl3pPr marL="0" lvl="2" indent="0" algn="l">
              <a:lnSpc>
                <a:spcPct val="100000"/>
              </a:lnSpc>
              <a:spcBef>
                <a:spcPts val="0"/>
              </a:spcBef>
              <a:spcAft>
                <a:spcPts val="0"/>
              </a:spcAft>
              <a:buSzPts val="1000"/>
              <a:buNone/>
              <a:defRPr/>
            </a:lvl3pPr>
            <a:lvl4pPr marL="0" lvl="3" indent="0" algn="l">
              <a:lnSpc>
                <a:spcPct val="100000"/>
              </a:lnSpc>
              <a:spcBef>
                <a:spcPts val="0"/>
              </a:spcBef>
              <a:spcAft>
                <a:spcPts val="0"/>
              </a:spcAft>
              <a:buSzPts val="1000"/>
              <a:buNone/>
              <a:defRPr/>
            </a:lvl4pPr>
            <a:lvl5pPr marL="0" lvl="4" indent="0" algn="l">
              <a:lnSpc>
                <a:spcPct val="100000"/>
              </a:lnSpc>
              <a:spcBef>
                <a:spcPts val="0"/>
              </a:spcBef>
              <a:spcAft>
                <a:spcPts val="0"/>
              </a:spcAft>
              <a:buSzPts val="1000"/>
              <a:buNone/>
              <a:defRPr/>
            </a:lvl5pPr>
            <a:lvl6pPr marL="0" lvl="5" indent="0" algn="l">
              <a:lnSpc>
                <a:spcPct val="100000"/>
              </a:lnSpc>
              <a:spcBef>
                <a:spcPts val="0"/>
              </a:spcBef>
              <a:spcAft>
                <a:spcPts val="0"/>
              </a:spcAft>
              <a:buSzPts val="1000"/>
              <a:buNone/>
              <a:defRPr/>
            </a:lvl6pPr>
            <a:lvl7pPr marL="0" lvl="6" indent="0" algn="l">
              <a:lnSpc>
                <a:spcPct val="100000"/>
              </a:lnSpc>
              <a:spcBef>
                <a:spcPts val="0"/>
              </a:spcBef>
              <a:spcAft>
                <a:spcPts val="0"/>
              </a:spcAft>
              <a:buSzPts val="1000"/>
              <a:buNone/>
              <a:defRPr/>
            </a:lvl7pPr>
            <a:lvl8pPr marL="0" lvl="7" indent="0" algn="l">
              <a:lnSpc>
                <a:spcPct val="100000"/>
              </a:lnSpc>
              <a:spcBef>
                <a:spcPts val="0"/>
              </a:spcBef>
              <a:spcAft>
                <a:spcPts val="0"/>
              </a:spcAft>
              <a:buSzPts val="1000"/>
              <a:buNone/>
              <a:defRPr/>
            </a:lvl8pPr>
            <a:lvl9pPr marL="0" lvl="8" indent="0" algn="l">
              <a:lnSpc>
                <a:spcPct val="100000"/>
              </a:lnSpc>
              <a:spcBef>
                <a:spcPts val="0"/>
              </a:spcBef>
              <a:spcAft>
                <a:spcPts val="0"/>
              </a:spcAft>
              <a:buSzPts val="10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839C6-5DB7-4F53-AA6C-03502165EE4B}" type="slidenum">
              <a:rPr lang="en-IN" smtClean="0"/>
              <a:t>‹#›</a:t>
            </a:fld>
            <a:endParaRPr lang="en-IN"/>
          </a:p>
        </p:txBody>
      </p:sp>
    </p:spTree>
    <p:extLst>
      <p:ext uri="{BB962C8B-B14F-4D97-AF65-F5344CB8AC3E}">
        <p14:creationId xmlns:p14="http://schemas.microsoft.com/office/powerpoint/2010/main" val="375729147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6127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36104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0016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8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8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 name="Google Shape;38;p8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8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000"/>
              <a:buNone/>
              <a:defRPr/>
            </a:lvl1pPr>
            <a:lvl2pPr marL="0" lvl="1" indent="0" algn="l">
              <a:lnSpc>
                <a:spcPct val="100000"/>
              </a:lnSpc>
              <a:spcBef>
                <a:spcPts val="0"/>
              </a:spcBef>
              <a:spcAft>
                <a:spcPts val="0"/>
              </a:spcAft>
              <a:buSzPts val="1000"/>
              <a:buNone/>
              <a:defRPr/>
            </a:lvl2pPr>
            <a:lvl3pPr marL="0" lvl="2" indent="0" algn="l">
              <a:lnSpc>
                <a:spcPct val="100000"/>
              </a:lnSpc>
              <a:spcBef>
                <a:spcPts val="0"/>
              </a:spcBef>
              <a:spcAft>
                <a:spcPts val="0"/>
              </a:spcAft>
              <a:buSzPts val="1000"/>
              <a:buNone/>
              <a:defRPr/>
            </a:lvl3pPr>
            <a:lvl4pPr marL="0" lvl="3" indent="0" algn="l">
              <a:lnSpc>
                <a:spcPct val="100000"/>
              </a:lnSpc>
              <a:spcBef>
                <a:spcPts val="0"/>
              </a:spcBef>
              <a:spcAft>
                <a:spcPts val="0"/>
              </a:spcAft>
              <a:buSzPts val="1000"/>
              <a:buNone/>
              <a:defRPr/>
            </a:lvl4pPr>
            <a:lvl5pPr marL="0" lvl="4" indent="0" algn="l">
              <a:lnSpc>
                <a:spcPct val="100000"/>
              </a:lnSpc>
              <a:spcBef>
                <a:spcPts val="0"/>
              </a:spcBef>
              <a:spcAft>
                <a:spcPts val="0"/>
              </a:spcAft>
              <a:buSzPts val="1000"/>
              <a:buNone/>
              <a:defRPr/>
            </a:lvl5pPr>
            <a:lvl6pPr marL="0" lvl="5" indent="0" algn="l">
              <a:lnSpc>
                <a:spcPct val="100000"/>
              </a:lnSpc>
              <a:spcBef>
                <a:spcPts val="0"/>
              </a:spcBef>
              <a:spcAft>
                <a:spcPts val="0"/>
              </a:spcAft>
              <a:buSzPts val="1000"/>
              <a:buNone/>
              <a:defRPr/>
            </a:lvl6pPr>
            <a:lvl7pPr marL="0" lvl="6" indent="0" algn="l">
              <a:lnSpc>
                <a:spcPct val="100000"/>
              </a:lnSpc>
              <a:spcBef>
                <a:spcPts val="0"/>
              </a:spcBef>
              <a:spcAft>
                <a:spcPts val="0"/>
              </a:spcAft>
              <a:buSzPts val="1000"/>
              <a:buNone/>
              <a:defRPr/>
            </a:lvl7pPr>
            <a:lvl8pPr marL="0" lvl="7" indent="0" algn="l">
              <a:lnSpc>
                <a:spcPct val="100000"/>
              </a:lnSpc>
              <a:spcBef>
                <a:spcPts val="0"/>
              </a:spcBef>
              <a:spcAft>
                <a:spcPts val="0"/>
              </a:spcAft>
              <a:buSzPts val="1000"/>
              <a:buNone/>
              <a:defRPr/>
            </a:lvl8pPr>
            <a:lvl9pPr marL="0" lvl="8" indent="0" algn="l">
              <a:lnSpc>
                <a:spcPct val="100000"/>
              </a:lnSpc>
              <a:spcBef>
                <a:spcPts val="0"/>
              </a:spcBef>
              <a:spcAft>
                <a:spcPts val="0"/>
              </a:spcAft>
              <a:buSzPts val="10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1"/>
        <p:cNvGrpSpPr/>
        <p:nvPr/>
      </p:nvGrpSpPr>
      <p:grpSpPr>
        <a:xfrm>
          <a:off x="0" y="0"/>
          <a:ext cx="0" cy="0"/>
          <a:chOff x="0" y="0"/>
          <a:chExt cx="0" cy="0"/>
        </a:xfrm>
      </p:grpSpPr>
      <p:sp>
        <p:nvSpPr>
          <p:cNvPr id="42" name="Google Shape;42;p8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2"/>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82"/>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46" name="Google Shape;46;p8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000"/>
              <a:buNone/>
              <a:defRPr/>
            </a:lvl1pPr>
            <a:lvl2pPr marL="0" lvl="1" indent="0" algn="l">
              <a:lnSpc>
                <a:spcPct val="100000"/>
              </a:lnSpc>
              <a:spcBef>
                <a:spcPts val="0"/>
              </a:spcBef>
              <a:spcAft>
                <a:spcPts val="0"/>
              </a:spcAft>
              <a:buSzPts val="1000"/>
              <a:buNone/>
              <a:defRPr/>
            </a:lvl2pPr>
            <a:lvl3pPr marL="0" lvl="2" indent="0" algn="l">
              <a:lnSpc>
                <a:spcPct val="100000"/>
              </a:lnSpc>
              <a:spcBef>
                <a:spcPts val="0"/>
              </a:spcBef>
              <a:spcAft>
                <a:spcPts val="0"/>
              </a:spcAft>
              <a:buSzPts val="1000"/>
              <a:buNone/>
              <a:defRPr/>
            </a:lvl3pPr>
            <a:lvl4pPr marL="0" lvl="3" indent="0" algn="l">
              <a:lnSpc>
                <a:spcPct val="100000"/>
              </a:lnSpc>
              <a:spcBef>
                <a:spcPts val="0"/>
              </a:spcBef>
              <a:spcAft>
                <a:spcPts val="0"/>
              </a:spcAft>
              <a:buSzPts val="1000"/>
              <a:buNone/>
              <a:defRPr/>
            </a:lvl4pPr>
            <a:lvl5pPr marL="0" lvl="4" indent="0" algn="l">
              <a:lnSpc>
                <a:spcPct val="100000"/>
              </a:lnSpc>
              <a:spcBef>
                <a:spcPts val="0"/>
              </a:spcBef>
              <a:spcAft>
                <a:spcPts val="0"/>
              </a:spcAft>
              <a:buSzPts val="1000"/>
              <a:buNone/>
              <a:defRPr/>
            </a:lvl5pPr>
            <a:lvl6pPr marL="0" lvl="5" indent="0" algn="l">
              <a:lnSpc>
                <a:spcPct val="100000"/>
              </a:lnSpc>
              <a:spcBef>
                <a:spcPts val="0"/>
              </a:spcBef>
              <a:spcAft>
                <a:spcPts val="0"/>
              </a:spcAft>
              <a:buSzPts val="1000"/>
              <a:buNone/>
              <a:defRPr/>
            </a:lvl6pPr>
            <a:lvl7pPr marL="0" lvl="6" indent="0" algn="l">
              <a:lnSpc>
                <a:spcPct val="100000"/>
              </a:lnSpc>
              <a:spcBef>
                <a:spcPts val="0"/>
              </a:spcBef>
              <a:spcAft>
                <a:spcPts val="0"/>
              </a:spcAft>
              <a:buSzPts val="1000"/>
              <a:buNone/>
              <a:defRPr/>
            </a:lvl7pPr>
            <a:lvl8pPr marL="0" lvl="7" indent="0" algn="l">
              <a:lnSpc>
                <a:spcPct val="100000"/>
              </a:lnSpc>
              <a:spcBef>
                <a:spcPts val="0"/>
              </a:spcBef>
              <a:spcAft>
                <a:spcPts val="0"/>
              </a:spcAft>
              <a:buSzPts val="1000"/>
              <a:buNone/>
              <a:defRPr/>
            </a:lvl8pPr>
            <a:lvl9pPr marL="0" lvl="8" indent="0" algn="l">
              <a:lnSpc>
                <a:spcPct val="100000"/>
              </a:lnSpc>
              <a:spcBef>
                <a:spcPts val="0"/>
              </a:spcBef>
              <a:spcAft>
                <a:spcPts val="0"/>
              </a:spcAft>
              <a:buSzPts val="1000"/>
              <a:buNone/>
              <a:defRPr/>
            </a:lvl9pPr>
          </a:lstStyle>
          <a:p>
            <a:pPr marL="0" lvl="0" indent="0" algn="l" rtl="0">
              <a:spcBef>
                <a:spcPts val="0"/>
              </a:spcBef>
              <a:spcAft>
                <a:spcPts val="0"/>
              </a:spcAft>
              <a:buNone/>
            </a:pPr>
            <a:fld id="{00000000-1234-1234-1234-123412341234}" type="slidenum">
              <a:rPr lang="en-US"/>
              <a:t>‹#›</a:t>
            </a:fld>
            <a:endParaRPr/>
          </a:p>
        </p:txBody>
      </p:sp>
      <p:cxnSp>
        <p:nvCxnSpPr>
          <p:cNvPr id="49" name="Google Shape;49;p82"/>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50"/>
        <p:cNvGrpSpPr/>
        <p:nvPr/>
      </p:nvGrpSpPr>
      <p:grpSpPr>
        <a:xfrm>
          <a:off x="0" y="0"/>
          <a:ext cx="0" cy="0"/>
          <a:chOff x="0" y="0"/>
          <a:chExt cx="0" cy="0"/>
        </a:xfrm>
      </p:grpSpPr>
      <p:sp>
        <p:nvSpPr>
          <p:cNvPr id="51" name="Google Shape;51;p83"/>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3"/>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3"/>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3"/>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55" name="Google Shape;55;p8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000"/>
              <a:buNone/>
              <a:defRPr/>
            </a:lvl1pPr>
            <a:lvl2pPr marL="0" lvl="1" indent="0" algn="l">
              <a:lnSpc>
                <a:spcPct val="100000"/>
              </a:lnSpc>
              <a:spcBef>
                <a:spcPts val="0"/>
              </a:spcBef>
              <a:spcAft>
                <a:spcPts val="0"/>
              </a:spcAft>
              <a:buSzPts val="1000"/>
              <a:buNone/>
              <a:defRPr/>
            </a:lvl2pPr>
            <a:lvl3pPr marL="0" lvl="2" indent="0" algn="l">
              <a:lnSpc>
                <a:spcPct val="100000"/>
              </a:lnSpc>
              <a:spcBef>
                <a:spcPts val="0"/>
              </a:spcBef>
              <a:spcAft>
                <a:spcPts val="0"/>
              </a:spcAft>
              <a:buSzPts val="1000"/>
              <a:buNone/>
              <a:defRPr/>
            </a:lvl3pPr>
            <a:lvl4pPr marL="0" lvl="3" indent="0" algn="l">
              <a:lnSpc>
                <a:spcPct val="100000"/>
              </a:lnSpc>
              <a:spcBef>
                <a:spcPts val="0"/>
              </a:spcBef>
              <a:spcAft>
                <a:spcPts val="0"/>
              </a:spcAft>
              <a:buSzPts val="1000"/>
              <a:buNone/>
              <a:defRPr/>
            </a:lvl4pPr>
            <a:lvl5pPr marL="0" lvl="4" indent="0" algn="l">
              <a:lnSpc>
                <a:spcPct val="100000"/>
              </a:lnSpc>
              <a:spcBef>
                <a:spcPts val="0"/>
              </a:spcBef>
              <a:spcAft>
                <a:spcPts val="0"/>
              </a:spcAft>
              <a:buSzPts val="1000"/>
              <a:buNone/>
              <a:defRPr/>
            </a:lvl5pPr>
            <a:lvl6pPr marL="0" lvl="5" indent="0" algn="l">
              <a:lnSpc>
                <a:spcPct val="100000"/>
              </a:lnSpc>
              <a:spcBef>
                <a:spcPts val="0"/>
              </a:spcBef>
              <a:spcAft>
                <a:spcPts val="0"/>
              </a:spcAft>
              <a:buSzPts val="1000"/>
              <a:buNone/>
              <a:defRPr/>
            </a:lvl6pPr>
            <a:lvl7pPr marL="0" lvl="6" indent="0" algn="l">
              <a:lnSpc>
                <a:spcPct val="100000"/>
              </a:lnSpc>
              <a:spcBef>
                <a:spcPts val="0"/>
              </a:spcBef>
              <a:spcAft>
                <a:spcPts val="0"/>
              </a:spcAft>
              <a:buSzPts val="1000"/>
              <a:buNone/>
              <a:defRPr/>
            </a:lvl7pPr>
            <a:lvl8pPr marL="0" lvl="7" indent="0" algn="l">
              <a:lnSpc>
                <a:spcPct val="100000"/>
              </a:lnSpc>
              <a:spcBef>
                <a:spcPts val="0"/>
              </a:spcBef>
              <a:spcAft>
                <a:spcPts val="0"/>
              </a:spcAft>
              <a:buSzPts val="1000"/>
              <a:buNone/>
              <a:defRPr/>
            </a:lvl8pPr>
            <a:lvl9pPr marL="0" lvl="8" indent="0" algn="l">
              <a:lnSpc>
                <a:spcPct val="100000"/>
              </a:lnSpc>
              <a:spcBef>
                <a:spcPts val="0"/>
              </a:spcBef>
              <a:spcAft>
                <a:spcPts val="0"/>
              </a:spcAft>
              <a:buSzPts val="1000"/>
              <a:buNone/>
              <a:defRPr/>
            </a:lvl9pPr>
          </a:lstStyle>
          <a:p>
            <a:pPr marL="0" lvl="0" indent="0" algn="l" rtl="0">
              <a:spcBef>
                <a:spcPts val="0"/>
              </a:spcBef>
              <a:spcAft>
                <a:spcPts val="0"/>
              </a:spcAft>
              <a:buNone/>
            </a:pPr>
            <a:fld id="{00000000-1234-1234-1234-123412341234}" type="slidenum">
              <a:rPr lang="en-US"/>
              <a:t>‹#›</a:t>
            </a:fld>
            <a:endParaRPr/>
          </a:p>
        </p:txBody>
      </p:sp>
      <p:cxnSp>
        <p:nvCxnSpPr>
          <p:cNvPr id="58" name="Google Shape;58;p83"/>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8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84"/>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2" name="Google Shape;62;p84"/>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 name="Google Shape;63;p8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000"/>
              <a:buNone/>
              <a:defRPr/>
            </a:lvl1pPr>
            <a:lvl2pPr marL="0" lvl="1" indent="0" algn="l">
              <a:lnSpc>
                <a:spcPct val="100000"/>
              </a:lnSpc>
              <a:spcBef>
                <a:spcPts val="0"/>
              </a:spcBef>
              <a:spcAft>
                <a:spcPts val="0"/>
              </a:spcAft>
              <a:buSzPts val="1000"/>
              <a:buNone/>
              <a:defRPr/>
            </a:lvl2pPr>
            <a:lvl3pPr marL="0" lvl="2" indent="0" algn="l">
              <a:lnSpc>
                <a:spcPct val="100000"/>
              </a:lnSpc>
              <a:spcBef>
                <a:spcPts val="0"/>
              </a:spcBef>
              <a:spcAft>
                <a:spcPts val="0"/>
              </a:spcAft>
              <a:buSzPts val="1000"/>
              <a:buNone/>
              <a:defRPr/>
            </a:lvl3pPr>
            <a:lvl4pPr marL="0" lvl="3" indent="0" algn="l">
              <a:lnSpc>
                <a:spcPct val="100000"/>
              </a:lnSpc>
              <a:spcBef>
                <a:spcPts val="0"/>
              </a:spcBef>
              <a:spcAft>
                <a:spcPts val="0"/>
              </a:spcAft>
              <a:buSzPts val="1000"/>
              <a:buNone/>
              <a:defRPr/>
            </a:lvl4pPr>
            <a:lvl5pPr marL="0" lvl="4" indent="0" algn="l">
              <a:lnSpc>
                <a:spcPct val="100000"/>
              </a:lnSpc>
              <a:spcBef>
                <a:spcPts val="0"/>
              </a:spcBef>
              <a:spcAft>
                <a:spcPts val="0"/>
              </a:spcAft>
              <a:buSzPts val="1000"/>
              <a:buNone/>
              <a:defRPr/>
            </a:lvl5pPr>
            <a:lvl6pPr marL="0" lvl="5" indent="0" algn="l">
              <a:lnSpc>
                <a:spcPct val="100000"/>
              </a:lnSpc>
              <a:spcBef>
                <a:spcPts val="0"/>
              </a:spcBef>
              <a:spcAft>
                <a:spcPts val="0"/>
              </a:spcAft>
              <a:buSzPts val="1000"/>
              <a:buNone/>
              <a:defRPr/>
            </a:lvl6pPr>
            <a:lvl7pPr marL="0" lvl="6" indent="0" algn="l">
              <a:lnSpc>
                <a:spcPct val="100000"/>
              </a:lnSpc>
              <a:spcBef>
                <a:spcPts val="0"/>
              </a:spcBef>
              <a:spcAft>
                <a:spcPts val="0"/>
              </a:spcAft>
              <a:buSzPts val="1000"/>
              <a:buNone/>
              <a:defRPr/>
            </a:lvl7pPr>
            <a:lvl8pPr marL="0" lvl="7" indent="0" algn="l">
              <a:lnSpc>
                <a:spcPct val="100000"/>
              </a:lnSpc>
              <a:spcBef>
                <a:spcPts val="0"/>
              </a:spcBef>
              <a:spcAft>
                <a:spcPts val="0"/>
              </a:spcAft>
              <a:buSzPts val="1000"/>
              <a:buNone/>
              <a:defRPr/>
            </a:lvl8pPr>
            <a:lvl9pPr marL="0" lvl="8" indent="0" algn="l">
              <a:lnSpc>
                <a:spcPct val="100000"/>
              </a:lnSpc>
              <a:spcBef>
                <a:spcPts val="0"/>
              </a:spcBef>
              <a:spcAft>
                <a:spcPts val="0"/>
              </a:spcAft>
              <a:buSzPts val="10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8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85"/>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9" name="Google Shape;69;p85"/>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85"/>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1" name="Google Shape;71;p85"/>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2" name="Google Shape;72;p8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8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000"/>
              <a:buNone/>
              <a:defRPr/>
            </a:lvl1pPr>
            <a:lvl2pPr marL="0" lvl="1" indent="0" algn="l">
              <a:lnSpc>
                <a:spcPct val="100000"/>
              </a:lnSpc>
              <a:spcBef>
                <a:spcPts val="0"/>
              </a:spcBef>
              <a:spcAft>
                <a:spcPts val="0"/>
              </a:spcAft>
              <a:buSzPts val="1000"/>
              <a:buNone/>
              <a:defRPr/>
            </a:lvl2pPr>
            <a:lvl3pPr marL="0" lvl="2" indent="0" algn="l">
              <a:lnSpc>
                <a:spcPct val="100000"/>
              </a:lnSpc>
              <a:spcBef>
                <a:spcPts val="0"/>
              </a:spcBef>
              <a:spcAft>
                <a:spcPts val="0"/>
              </a:spcAft>
              <a:buSzPts val="1000"/>
              <a:buNone/>
              <a:defRPr/>
            </a:lvl3pPr>
            <a:lvl4pPr marL="0" lvl="3" indent="0" algn="l">
              <a:lnSpc>
                <a:spcPct val="100000"/>
              </a:lnSpc>
              <a:spcBef>
                <a:spcPts val="0"/>
              </a:spcBef>
              <a:spcAft>
                <a:spcPts val="0"/>
              </a:spcAft>
              <a:buSzPts val="1000"/>
              <a:buNone/>
              <a:defRPr/>
            </a:lvl4pPr>
            <a:lvl5pPr marL="0" lvl="4" indent="0" algn="l">
              <a:lnSpc>
                <a:spcPct val="100000"/>
              </a:lnSpc>
              <a:spcBef>
                <a:spcPts val="0"/>
              </a:spcBef>
              <a:spcAft>
                <a:spcPts val="0"/>
              </a:spcAft>
              <a:buSzPts val="1000"/>
              <a:buNone/>
              <a:defRPr/>
            </a:lvl5pPr>
            <a:lvl6pPr marL="0" lvl="5" indent="0" algn="l">
              <a:lnSpc>
                <a:spcPct val="100000"/>
              </a:lnSpc>
              <a:spcBef>
                <a:spcPts val="0"/>
              </a:spcBef>
              <a:spcAft>
                <a:spcPts val="0"/>
              </a:spcAft>
              <a:buSzPts val="1000"/>
              <a:buNone/>
              <a:defRPr/>
            </a:lvl6pPr>
            <a:lvl7pPr marL="0" lvl="6" indent="0" algn="l">
              <a:lnSpc>
                <a:spcPct val="100000"/>
              </a:lnSpc>
              <a:spcBef>
                <a:spcPts val="0"/>
              </a:spcBef>
              <a:spcAft>
                <a:spcPts val="0"/>
              </a:spcAft>
              <a:buSzPts val="1000"/>
              <a:buNone/>
              <a:defRPr/>
            </a:lvl7pPr>
            <a:lvl8pPr marL="0" lvl="7" indent="0" algn="l">
              <a:lnSpc>
                <a:spcPct val="100000"/>
              </a:lnSpc>
              <a:spcBef>
                <a:spcPts val="0"/>
              </a:spcBef>
              <a:spcAft>
                <a:spcPts val="0"/>
              </a:spcAft>
              <a:buSzPts val="1000"/>
              <a:buNone/>
              <a:defRPr/>
            </a:lvl8pPr>
            <a:lvl9pPr marL="0" lvl="8" indent="0" algn="l">
              <a:lnSpc>
                <a:spcPct val="100000"/>
              </a:lnSpc>
              <a:spcBef>
                <a:spcPts val="0"/>
              </a:spcBef>
              <a:spcAft>
                <a:spcPts val="0"/>
              </a:spcAft>
              <a:buSzPts val="10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8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8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8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000"/>
              <a:buNone/>
              <a:defRPr/>
            </a:lvl1pPr>
            <a:lvl2pPr marL="0" lvl="1" indent="0" algn="l">
              <a:lnSpc>
                <a:spcPct val="100000"/>
              </a:lnSpc>
              <a:spcBef>
                <a:spcPts val="0"/>
              </a:spcBef>
              <a:spcAft>
                <a:spcPts val="0"/>
              </a:spcAft>
              <a:buSzPts val="1000"/>
              <a:buNone/>
              <a:defRPr/>
            </a:lvl2pPr>
            <a:lvl3pPr marL="0" lvl="2" indent="0" algn="l">
              <a:lnSpc>
                <a:spcPct val="100000"/>
              </a:lnSpc>
              <a:spcBef>
                <a:spcPts val="0"/>
              </a:spcBef>
              <a:spcAft>
                <a:spcPts val="0"/>
              </a:spcAft>
              <a:buSzPts val="1000"/>
              <a:buNone/>
              <a:defRPr/>
            </a:lvl3pPr>
            <a:lvl4pPr marL="0" lvl="3" indent="0" algn="l">
              <a:lnSpc>
                <a:spcPct val="100000"/>
              </a:lnSpc>
              <a:spcBef>
                <a:spcPts val="0"/>
              </a:spcBef>
              <a:spcAft>
                <a:spcPts val="0"/>
              </a:spcAft>
              <a:buSzPts val="1000"/>
              <a:buNone/>
              <a:defRPr/>
            </a:lvl4pPr>
            <a:lvl5pPr marL="0" lvl="4" indent="0" algn="l">
              <a:lnSpc>
                <a:spcPct val="100000"/>
              </a:lnSpc>
              <a:spcBef>
                <a:spcPts val="0"/>
              </a:spcBef>
              <a:spcAft>
                <a:spcPts val="0"/>
              </a:spcAft>
              <a:buSzPts val="1000"/>
              <a:buNone/>
              <a:defRPr/>
            </a:lvl5pPr>
            <a:lvl6pPr marL="0" lvl="5" indent="0" algn="l">
              <a:lnSpc>
                <a:spcPct val="100000"/>
              </a:lnSpc>
              <a:spcBef>
                <a:spcPts val="0"/>
              </a:spcBef>
              <a:spcAft>
                <a:spcPts val="0"/>
              </a:spcAft>
              <a:buSzPts val="1000"/>
              <a:buNone/>
              <a:defRPr/>
            </a:lvl6pPr>
            <a:lvl7pPr marL="0" lvl="6" indent="0" algn="l">
              <a:lnSpc>
                <a:spcPct val="100000"/>
              </a:lnSpc>
              <a:spcBef>
                <a:spcPts val="0"/>
              </a:spcBef>
              <a:spcAft>
                <a:spcPts val="0"/>
              </a:spcAft>
              <a:buSzPts val="1000"/>
              <a:buNone/>
              <a:defRPr/>
            </a:lvl7pPr>
            <a:lvl8pPr marL="0" lvl="7" indent="0" algn="l">
              <a:lnSpc>
                <a:spcPct val="100000"/>
              </a:lnSpc>
              <a:spcBef>
                <a:spcPts val="0"/>
              </a:spcBef>
              <a:spcAft>
                <a:spcPts val="0"/>
              </a:spcAft>
              <a:buSzPts val="1000"/>
              <a:buNone/>
              <a:defRPr/>
            </a:lvl8pPr>
            <a:lvl9pPr marL="0" lvl="8" indent="0" algn="l">
              <a:lnSpc>
                <a:spcPct val="100000"/>
              </a:lnSpc>
              <a:spcBef>
                <a:spcPts val="0"/>
              </a:spcBef>
              <a:spcAft>
                <a:spcPts val="0"/>
              </a:spcAft>
              <a:buSzPts val="10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0"/>
        <p:cNvGrpSpPr/>
        <p:nvPr/>
      </p:nvGrpSpPr>
      <p:grpSpPr>
        <a:xfrm>
          <a:off x="0" y="0"/>
          <a:ext cx="0" cy="0"/>
          <a:chOff x="0" y="0"/>
          <a:chExt cx="0" cy="0"/>
        </a:xfrm>
      </p:grpSpPr>
      <p:sp>
        <p:nvSpPr>
          <p:cNvPr id="81" name="Google Shape;81;p87"/>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7"/>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7"/>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4" name="Google Shape;84;p87"/>
          <p:cNvPicPr preferRelativeResize="0">
            <a:picLocks noGrp="1"/>
          </p:cNvPicPr>
          <p:nvPr>
            <p:ph type="pic" idx="2"/>
          </p:nvPr>
        </p:nvPicPr>
        <p:blipFill/>
        <p:spPr>
          <a:xfrm>
            <a:off x="12" y="0"/>
            <a:ext cx="9143989" cy="4915076"/>
          </a:xfrm>
          <a:prstGeom prst="rect">
            <a:avLst/>
          </a:prstGeom>
          <a:blipFill rotWithShape="1">
            <a:blip r:embed="rId2">
              <a:alphaModFix/>
            </a:blip>
            <a:stretch>
              <a:fillRect/>
            </a:stretch>
          </a:blipFill>
          <a:ln>
            <a:noFill/>
          </a:ln>
        </p:spPr>
      </p:pic>
      <p:sp>
        <p:nvSpPr>
          <p:cNvPr id="85" name="Google Shape;85;p87"/>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6" name="Google Shape;86;p8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8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8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7"/>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77"/>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7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77"/>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7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7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6" name="Google Shape;16;p7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05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None/>
              <a:defRPr sz="105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None/>
              <a:defRPr sz="105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None/>
              <a:defRPr sz="105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None/>
              <a:defRPr sz="105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None/>
              <a:defRPr sz="105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None/>
              <a:defRPr sz="105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None/>
              <a:defRPr sz="105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77"/>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3/10/2022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5313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p:nvPr/>
        </p:nvSpPr>
        <p:spPr>
          <a:xfrm>
            <a:off x="791547" y="1792952"/>
            <a:ext cx="5460300" cy="37680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3000" b="1" i="0" u="none" strike="noStrike" cap="none" dirty="0">
                <a:solidFill>
                  <a:schemeClr val="dk1"/>
                </a:solidFill>
                <a:latin typeface="Arial"/>
                <a:ea typeface="Arial"/>
                <a:cs typeface="Arial"/>
                <a:sym typeface="Arial"/>
              </a:rPr>
              <a:t> </a:t>
            </a:r>
            <a:r>
              <a:rPr lang="en-US" sz="2400" b="1" i="0" u="none" strike="noStrike" cap="none" dirty="0">
                <a:solidFill>
                  <a:srgbClr val="002776"/>
                </a:solidFill>
                <a:latin typeface="Verdana"/>
                <a:ea typeface="Verdana"/>
                <a:cs typeface="Verdana"/>
                <a:sym typeface="Verdana"/>
              </a:rPr>
              <a:t>Group-2</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Mentor Name: </a:t>
            </a:r>
            <a:r>
              <a:rPr lang="en-US" sz="2400" b="1" i="0" u="none" strike="noStrike" cap="none" dirty="0" err="1">
                <a:solidFill>
                  <a:srgbClr val="002776"/>
                </a:solidFill>
                <a:latin typeface="Verdana"/>
                <a:ea typeface="Verdana"/>
                <a:cs typeface="Verdana"/>
                <a:sym typeface="Verdana"/>
              </a:rPr>
              <a:t>Parth</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Project start Date:11/02/2022</a:t>
            </a:r>
          </a:p>
          <a:p>
            <a:pPr marL="0" marR="0" lvl="0" indent="0" algn="just" rtl="0">
              <a:lnSpc>
                <a:spcPct val="100000"/>
              </a:lnSpc>
              <a:spcBef>
                <a:spcPts val="0"/>
              </a:spcBef>
              <a:spcAft>
                <a:spcPts val="0"/>
              </a:spcAft>
              <a:buClr>
                <a:srgbClr val="002776"/>
              </a:buClr>
              <a:buSzPts val="2400"/>
              <a:buFont typeface="Verdana"/>
              <a:buNone/>
            </a:pPr>
            <a:endParaRPr lang="en-US" sz="2400" b="1" dirty="0">
              <a:solidFill>
                <a:srgbClr val="002776"/>
              </a:solidFill>
              <a:latin typeface="Verdana"/>
              <a:ea typeface="Verdana"/>
              <a:sym typeface="Verdana"/>
            </a:endParaRPr>
          </a:p>
          <a:p>
            <a:pPr marL="0" marR="0" lvl="0" indent="0" algn="just"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Arial"/>
                <a:sym typeface="Verdana"/>
              </a:rPr>
              <a:t>Team members :</a:t>
            </a:r>
          </a:p>
          <a:p>
            <a:pPr marL="0" marR="0" lvl="0" indent="0" algn="just" rtl="0">
              <a:lnSpc>
                <a:spcPct val="100000"/>
              </a:lnSpc>
              <a:spcBef>
                <a:spcPts val="0"/>
              </a:spcBef>
              <a:spcAft>
                <a:spcPts val="0"/>
              </a:spcAft>
              <a:buClr>
                <a:srgbClr val="002776"/>
              </a:buClr>
              <a:buSzPts val="2400"/>
              <a:buFont typeface="Verdana"/>
              <a:buNone/>
            </a:pPr>
            <a:r>
              <a:rPr lang="en-US" sz="2400" b="1" dirty="0">
                <a:solidFill>
                  <a:srgbClr val="002776"/>
                </a:solidFill>
                <a:latin typeface="Verdana"/>
                <a:ea typeface="Verdana"/>
                <a:sym typeface="Verdana"/>
              </a:rPr>
              <a:t>1. </a:t>
            </a:r>
            <a:r>
              <a:rPr lang="en-US" sz="2000" b="1" dirty="0">
                <a:solidFill>
                  <a:srgbClr val="002776"/>
                </a:solidFill>
                <a:latin typeface="Verdana"/>
                <a:ea typeface="Verdana"/>
                <a:sym typeface="Verdana"/>
              </a:rPr>
              <a:t>M.SUNDAR BALAJI</a:t>
            </a:r>
          </a:p>
          <a:p>
            <a:pPr marL="0" marR="0" lvl="0" indent="0" algn="just" rtl="0">
              <a:lnSpc>
                <a:spcPct val="100000"/>
              </a:lnSpc>
              <a:spcBef>
                <a:spcPts val="0"/>
              </a:spcBef>
              <a:spcAft>
                <a:spcPts val="0"/>
              </a:spcAft>
              <a:buClr>
                <a:srgbClr val="002776"/>
              </a:buClr>
              <a:buSzPts val="2400"/>
              <a:buFont typeface="Verdana"/>
              <a:buNone/>
            </a:pPr>
            <a:r>
              <a:rPr lang="en-US" sz="2000" b="1" dirty="0">
                <a:solidFill>
                  <a:srgbClr val="002776"/>
                </a:solidFill>
                <a:latin typeface="Verdana"/>
                <a:ea typeface="Verdana"/>
                <a:sym typeface="Verdana"/>
              </a:rPr>
              <a:t>2. Basil Paulose</a:t>
            </a:r>
          </a:p>
          <a:p>
            <a:pPr marL="0" marR="0" lvl="0" indent="0" algn="just" rtl="0">
              <a:lnSpc>
                <a:spcPct val="100000"/>
              </a:lnSpc>
              <a:spcBef>
                <a:spcPts val="0"/>
              </a:spcBef>
              <a:spcAft>
                <a:spcPts val="0"/>
              </a:spcAft>
              <a:buClr>
                <a:srgbClr val="002776"/>
              </a:buClr>
              <a:buSzPts val="2400"/>
              <a:buFont typeface="Verdana"/>
              <a:buNone/>
            </a:pPr>
            <a:r>
              <a:rPr lang="en-US" sz="2000" b="1" dirty="0">
                <a:solidFill>
                  <a:srgbClr val="002776"/>
                </a:solidFill>
                <a:latin typeface="Verdana"/>
                <a:ea typeface="Verdana"/>
                <a:sym typeface="Verdana"/>
              </a:rPr>
              <a:t>3. </a:t>
            </a:r>
            <a:r>
              <a:rPr lang="en-US" sz="2000" b="1" dirty="0" err="1">
                <a:solidFill>
                  <a:srgbClr val="002776"/>
                </a:solidFill>
                <a:latin typeface="Verdana"/>
                <a:ea typeface="Verdana"/>
                <a:sym typeface="Verdana"/>
              </a:rPr>
              <a:t>RamaKrishna</a:t>
            </a:r>
            <a:r>
              <a:rPr lang="en-US" sz="2000" b="1" dirty="0">
                <a:solidFill>
                  <a:srgbClr val="002776"/>
                </a:solidFill>
                <a:latin typeface="Verdana"/>
                <a:ea typeface="Verdana"/>
                <a:sym typeface="Verdana"/>
              </a:rPr>
              <a:t> Rao </a:t>
            </a:r>
            <a:r>
              <a:rPr lang="en-US" sz="2000" b="1" dirty="0" err="1">
                <a:solidFill>
                  <a:srgbClr val="002776"/>
                </a:solidFill>
                <a:latin typeface="Verdana"/>
                <a:ea typeface="Verdana"/>
                <a:sym typeface="Verdana"/>
              </a:rPr>
              <a:t>Chalasani</a:t>
            </a:r>
            <a:endParaRPr lang="en-US" sz="2000" b="1" dirty="0">
              <a:solidFill>
                <a:srgbClr val="002776"/>
              </a:solidFill>
              <a:latin typeface="Verdana"/>
              <a:ea typeface="Verdana"/>
              <a:sym typeface="Verdana"/>
            </a:endParaRPr>
          </a:p>
          <a:p>
            <a:pPr marL="0" marR="0" lvl="0" indent="0" algn="just" rtl="0">
              <a:lnSpc>
                <a:spcPct val="100000"/>
              </a:lnSpc>
              <a:spcBef>
                <a:spcPts val="0"/>
              </a:spcBef>
              <a:spcAft>
                <a:spcPts val="0"/>
              </a:spcAft>
              <a:buClr>
                <a:srgbClr val="002776"/>
              </a:buClr>
              <a:buSzPts val="2400"/>
              <a:buFont typeface="Verdana"/>
              <a:buNone/>
            </a:pPr>
            <a:r>
              <a:rPr lang="en-US" sz="2000" b="1" dirty="0">
                <a:solidFill>
                  <a:srgbClr val="002776"/>
                </a:solidFill>
                <a:latin typeface="Verdana"/>
                <a:ea typeface="Verdana"/>
                <a:sym typeface="Verdana"/>
              </a:rPr>
              <a:t>4. Sri </a:t>
            </a:r>
            <a:r>
              <a:rPr lang="en-US" sz="2000" b="1" dirty="0" err="1">
                <a:solidFill>
                  <a:srgbClr val="002776"/>
                </a:solidFill>
                <a:latin typeface="Verdana"/>
                <a:ea typeface="Verdana"/>
                <a:sym typeface="Verdana"/>
              </a:rPr>
              <a:t>Charan</a:t>
            </a:r>
            <a:r>
              <a:rPr lang="en-US" sz="2000" b="1" dirty="0">
                <a:solidFill>
                  <a:srgbClr val="002776"/>
                </a:solidFill>
                <a:latin typeface="Verdana"/>
                <a:ea typeface="Verdana"/>
                <a:sym typeface="Verdana"/>
              </a:rPr>
              <a:t> Sudarshan S</a:t>
            </a:r>
          </a:p>
          <a:p>
            <a:pPr marL="0" marR="0" lvl="0" indent="0" algn="just" rtl="0">
              <a:lnSpc>
                <a:spcPct val="100000"/>
              </a:lnSpc>
              <a:spcBef>
                <a:spcPts val="0"/>
              </a:spcBef>
              <a:spcAft>
                <a:spcPts val="0"/>
              </a:spcAft>
              <a:buClr>
                <a:srgbClr val="002776"/>
              </a:buClr>
              <a:buSzPts val="2400"/>
              <a:buFont typeface="Verdana"/>
              <a:buNone/>
            </a:pPr>
            <a:r>
              <a:rPr lang="en-US" sz="2000" b="1" dirty="0">
                <a:solidFill>
                  <a:srgbClr val="002776"/>
                </a:solidFill>
                <a:latin typeface="Verdana"/>
                <a:ea typeface="Verdana"/>
                <a:sym typeface="Verdana"/>
              </a:rPr>
              <a:t>5. </a:t>
            </a:r>
            <a:r>
              <a:rPr lang="en-US" sz="2000" b="1" dirty="0" err="1">
                <a:solidFill>
                  <a:srgbClr val="002776"/>
                </a:solidFill>
                <a:latin typeface="Verdana"/>
                <a:ea typeface="Verdana"/>
                <a:sym typeface="Verdana"/>
              </a:rPr>
              <a:t>Khyati</a:t>
            </a:r>
            <a:r>
              <a:rPr lang="en-US" sz="2000" b="1" dirty="0">
                <a:solidFill>
                  <a:srgbClr val="002776"/>
                </a:solidFill>
                <a:latin typeface="Verdana"/>
                <a:ea typeface="Verdana"/>
                <a:sym typeface="Verdana"/>
              </a:rPr>
              <a:t> Naik</a:t>
            </a:r>
          </a:p>
          <a:p>
            <a:pPr marL="0" marR="0" lvl="0" indent="0" algn="just" rtl="0">
              <a:lnSpc>
                <a:spcPct val="100000"/>
              </a:lnSpc>
              <a:spcBef>
                <a:spcPts val="0"/>
              </a:spcBef>
              <a:spcAft>
                <a:spcPts val="0"/>
              </a:spcAft>
              <a:buClr>
                <a:srgbClr val="002776"/>
              </a:buClr>
              <a:buSzPts val="2400"/>
              <a:buFont typeface="Verdana"/>
              <a:buNone/>
            </a:pPr>
            <a:r>
              <a:rPr lang="en-US" sz="2000" b="1" dirty="0">
                <a:solidFill>
                  <a:srgbClr val="002776"/>
                </a:solidFill>
                <a:latin typeface="Verdana"/>
                <a:ea typeface="Verdana"/>
                <a:sym typeface="Verdana"/>
              </a:rPr>
              <a:t>6. Ismahil M</a:t>
            </a:r>
            <a:endParaRPr sz="2000" b="0" i="0" u="none" strike="noStrike" cap="none" dirty="0">
              <a:solidFill>
                <a:srgbClr val="000000"/>
              </a:solidFill>
              <a:latin typeface="Arial"/>
              <a:ea typeface="Arial"/>
              <a:cs typeface="Arial"/>
              <a:sym typeface="Arial"/>
            </a:endParaRPr>
          </a:p>
        </p:txBody>
      </p:sp>
      <p:pic>
        <p:nvPicPr>
          <p:cNvPr id="108" name="Google Shape;108;p1"/>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6" name="TextBox 5">
            <a:extLst>
              <a:ext uri="{FF2B5EF4-FFF2-40B4-BE49-F238E27FC236}">
                <a16:creationId xmlns:a16="http://schemas.microsoft.com/office/drawing/2014/main" id="{780333AD-8CB4-493C-B143-83E4E5DC6028}"/>
              </a:ext>
            </a:extLst>
          </p:cNvPr>
          <p:cNvSpPr txBox="1"/>
          <p:nvPr/>
        </p:nvSpPr>
        <p:spPr>
          <a:xfrm>
            <a:off x="791546" y="592623"/>
            <a:ext cx="6430347" cy="646331"/>
          </a:xfrm>
          <a:prstGeom prst="rect">
            <a:avLst/>
          </a:prstGeom>
          <a:noFill/>
        </p:spPr>
        <p:txBody>
          <a:bodyPr wrap="square">
            <a:spAutoFit/>
          </a:bodyPr>
          <a:lstStyle/>
          <a:p>
            <a:r>
              <a:rPr lang="en-US" sz="3600" b="1" i="0" u="none" strike="noStrike" cap="none" dirty="0">
                <a:solidFill>
                  <a:schemeClr val="dk1"/>
                </a:solidFill>
                <a:latin typeface="Arial"/>
                <a:ea typeface="Arial"/>
                <a:cs typeface="Arial"/>
                <a:sym typeface="Arial"/>
              </a:rPr>
              <a:t>Incident Impact Prediction</a:t>
            </a: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1EFA75E-3B7B-4829-96C0-65D1A60779C2}"/>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179109" y="1529237"/>
            <a:ext cx="3703638" cy="2435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CB814D-030B-47DF-A0D2-018A793AE4EB}"/>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5074305" y="1574014"/>
            <a:ext cx="3702050" cy="24336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DCF7627-CFE9-4E5E-8EF0-D61D2424D9AC}"/>
              </a:ext>
            </a:extLst>
          </p:cNvPr>
          <p:cNvSpPr txBox="1"/>
          <p:nvPr/>
        </p:nvSpPr>
        <p:spPr>
          <a:xfrm>
            <a:off x="408038" y="4845607"/>
            <a:ext cx="4572000" cy="307777"/>
          </a:xfrm>
          <a:prstGeom prst="rect">
            <a:avLst/>
          </a:prstGeom>
          <a:noFill/>
        </p:spPr>
        <p:txBody>
          <a:bodyPr wrap="square">
            <a:spAutoFit/>
          </a:bodyPr>
          <a:lstStyle/>
          <a:p>
            <a:r>
              <a:rPr lang="en-IN" dirty="0"/>
              <a:t>Crosstab between priority and impact</a:t>
            </a:r>
          </a:p>
        </p:txBody>
      </p:sp>
      <p:sp>
        <p:nvSpPr>
          <p:cNvPr id="12" name="TextBox 11">
            <a:extLst>
              <a:ext uri="{FF2B5EF4-FFF2-40B4-BE49-F238E27FC236}">
                <a16:creationId xmlns:a16="http://schemas.microsoft.com/office/drawing/2014/main" id="{98FB589A-55BF-44FB-A2F9-F3858AD82FEF}"/>
              </a:ext>
            </a:extLst>
          </p:cNvPr>
          <p:cNvSpPr txBox="1"/>
          <p:nvPr/>
        </p:nvSpPr>
        <p:spPr>
          <a:xfrm>
            <a:off x="5274297" y="4691718"/>
            <a:ext cx="4572000" cy="307777"/>
          </a:xfrm>
          <a:prstGeom prst="rect">
            <a:avLst/>
          </a:prstGeom>
          <a:noFill/>
        </p:spPr>
        <p:txBody>
          <a:bodyPr wrap="square">
            <a:spAutoFit/>
          </a:bodyPr>
          <a:lstStyle/>
          <a:p>
            <a:r>
              <a:rPr lang="en-IN" dirty="0"/>
              <a:t>Crosstab between urgency and impact</a:t>
            </a:r>
          </a:p>
        </p:txBody>
      </p:sp>
      <p:pic>
        <p:nvPicPr>
          <p:cNvPr id="6" name="Google Shape;116;p2"/>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1549411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F4B56B3-14C6-40E8-BC3B-7A3E8E832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424" y="2171700"/>
            <a:ext cx="6325384" cy="38991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500B843-8455-4DCE-8E25-EFE4E62007DD}"/>
              </a:ext>
            </a:extLst>
          </p:cNvPr>
          <p:cNvSpPr txBox="1"/>
          <p:nvPr/>
        </p:nvSpPr>
        <p:spPr>
          <a:xfrm>
            <a:off x="1008668" y="794208"/>
            <a:ext cx="6608189" cy="646331"/>
          </a:xfrm>
          <a:prstGeom prst="rect">
            <a:avLst/>
          </a:prstGeom>
          <a:noFill/>
        </p:spPr>
        <p:txBody>
          <a:bodyPr wrap="square">
            <a:spAutoFit/>
          </a:bodyPr>
          <a:lstStyle/>
          <a:p>
            <a:r>
              <a:rPr lang="en-IN" sz="1800" b="1" dirty="0">
                <a:solidFill>
                  <a:schemeClr val="bg2">
                    <a:lumMod val="25000"/>
                  </a:schemeClr>
                </a:solidFill>
              </a:rPr>
              <a:t>Distribution of reassignment_count, reopen_count, sys_mod_count</a:t>
            </a:r>
          </a:p>
        </p:txBody>
      </p:sp>
      <p:pic>
        <p:nvPicPr>
          <p:cNvPr id="4" name="Google Shape;116;p2"/>
          <p:cNvPicPr preferRelativeResize="0"/>
          <p:nvPr/>
        </p:nvPicPr>
        <p:blipFill rotWithShape="1">
          <a:blip r:embed="rId3">
            <a:alphaModFix/>
          </a:blip>
          <a:srcRect/>
          <a:stretch/>
        </p:blipFill>
        <p:spPr>
          <a:xfrm>
            <a:off x="7771754" y="125297"/>
            <a:ext cx="1187051" cy="411359"/>
          </a:xfrm>
          <a:prstGeom prst="rect">
            <a:avLst/>
          </a:prstGeom>
          <a:noFill/>
          <a:ln>
            <a:noFill/>
          </a:ln>
        </p:spPr>
      </p:pic>
    </p:spTree>
    <p:extLst>
      <p:ext uri="{BB962C8B-B14F-4D97-AF65-F5344CB8AC3E}">
        <p14:creationId xmlns:p14="http://schemas.microsoft.com/office/powerpoint/2010/main" val="2598111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83;p8">
            <a:extLst>
              <a:ext uri="{FF2B5EF4-FFF2-40B4-BE49-F238E27FC236}">
                <a16:creationId xmlns:a16="http://schemas.microsoft.com/office/drawing/2014/main" id="{A01F7373-3B78-491F-9C62-5C1D09CE0722}"/>
              </a:ext>
            </a:extLst>
          </p:cNvPr>
          <p:cNvSpPr txBox="1"/>
          <p:nvPr/>
        </p:nvSpPr>
        <p:spPr>
          <a:xfrm>
            <a:off x="28194" y="75415"/>
            <a:ext cx="8503149" cy="612686"/>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2776"/>
              </a:buClr>
              <a:buSzPts val="2800"/>
              <a:buFont typeface="Arial"/>
              <a:buNone/>
              <a:tabLst/>
              <a:defRPr/>
            </a:pPr>
            <a:r>
              <a:rPr kumimoji="0" lang="en-US" sz="2800" b="1" i="0" u="none" strike="noStrike" kern="0" cap="none" spc="0" normalizeH="0" baseline="0" noProof="0" dirty="0">
                <a:ln>
                  <a:noFill/>
                </a:ln>
                <a:solidFill>
                  <a:srgbClr val="002776"/>
                </a:solidFill>
                <a:effectLst/>
                <a:uLnTx/>
                <a:uFillTx/>
                <a:latin typeface="Arial"/>
                <a:ea typeface="Arial"/>
                <a:cs typeface="Arial"/>
                <a:sym typeface="Arial"/>
              </a:rPr>
              <a:t>Unique Value Count</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a:extLst>
              <a:ext uri="{FF2B5EF4-FFF2-40B4-BE49-F238E27FC236}">
                <a16:creationId xmlns:a16="http://schemas.microsoft.com/office/drawing/2014/main" id="{99B46EAE-AAB8-46D3-81D1-49893056D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472" y="1676400"/>
            <a:ext cx="5976594" cy="3885414"/>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16;p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250236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13" name="Google Shape;213;p9"/>
          <p:cNvSpPr txBox="1">
            <a:spLocks noGrp="1"/>
          </p:cNvSpPr>
          <p:nvPr>
            <p:ph type="title" idx="4294967295"/>
          </p:nvPr>
        </p:nvSpPr>
        <p:spPr>
          <a:xfrm>
            <a:off x="2840854" y="56905"/>
            <a:ext cx="4146115" cy="4546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Arial"/>
                <a:ea typeface="Arial"/>
                <a:cs typeface="Arial"/>
                <a:sym typeface="Arial"/>
              </a:rPr>
              <a:t>Missing Value Analysis</a:t>
            </a:r>
            <a:endParaRPr sz="1400" b="0" i="0" u="none" strike="noStrike" cap="none" dirty="0">
              <a:solidFill>
                <a:srgbClr val="000000"/>
              </a:solidFill>
              <a:latin typeface="Arial"/>
              <a:ea typeface="Arial"/>
              <a:cs typeface="Arial"/>
              <a:sym typeface="Arial"/>
            </a:endParaRPr>
          </a:p>
        </p:txBody>
      </p:sp>
      <p:sp>
        <p:nvSpPr>
          <p:cNvPr id="214" name="Google Shape;214;p9"/>
          <p:cNvSpPr txBox="1">
            <a:spLocks noGrp="1"/>
          </p:cNvSpPr>
          <p:nvPr>
            <p:ph type="body" idx="4294967295"/>
          </p:nvPr>
        </p:nvSpPr>
        <p:spPr>
          <a:xfrm>
            <a:off x="5327460" y="4279830"/>
            <a:ext cx="3494762" cy="2388732"/>
          </a:xfrm>
          <a:prstGeom prst="rect">
            <a:avLst/>
          </a:prstGeom>
          <a:noFill/>
          <a:ln>
            <a:noFill/>
          </a:ln>
        </p:spPr>
        <p:txBody>
          <a:bodyPr spcFirstLastPara="1" wrap="square" lIns="0" tIns="45700" rIns="0" bIns="45700" anchor="t" anchorCtr="0">
            <a:noAutofit/>
          </a:bodyPr>
          <a:lstStyle/>
          <a:p>
            <a:pPr marL="91440" indent="-127000">
              <a:spcBef>
                <a:spcPts val="0"/>
              </a:spcBef>
            </a:pPr>
            <a:endParaRPr lang="en-US" sz="1600" dirty="0">
              <a:solidFill>
                <a:srgbClr val="000000"/>
              </a:solidFill>
              <a:latin typeface="Helvetica Neue"/>
              <a:sym typeface="Arial"/>
            </a:endParaRPr>
          </a:p>
          <a:p>
            <a:pPr marL="91440" indent="-127000">
              <a:spcBef>
                <a:spcPts val="0"/>
              </a:spcBef>
            </a:pPr>
            <a:r>
              <a:rPr lang="en-US" sz="1600" dirty="0">
                <a:solidFill>
                  <a:srgbClr val="000000"/>
                </a:solidFill>
                <a:latin typeface="Helvetica Neue"/>
                <a:sym typeface="Arial"/>
              </a:rPr>
              <a:t>* Imputing missing value with mode() fun for features who have less than 1% missing data</a:t>
            </a:r>
            <a:endParaRPr sz="1600" dirty="0">
              <a:solidFill>
                <a:srgbClr val="000000"/>
              </a:solidFill>
              <a:latin typeface="Helvetica Neue"/>
              <a:sym typeface="Arial"/>
            </a:endParaRPr>
          </a:p>
          <a:p>
            <a:pPr marL="91440" indent="-127000">
              <a:spcBef>
                <a:spcPts val="0"/>
              </a:spcBef>
            </a:pPr>
            <a:r>
              <a:rPr lang="en-US" sz="1600" dirty="0">
                <a:solidFill>
                  <a:srgbClr val="000000"/>
                </a:solidFill>
                <a:latin typeface="Helvetica Neue"/>
                <a:sym typeface="Arial"/>
              </a:rPr>
              <a:t>* For missing data between 1-25%         K- Neighbor Classification Technique is used.</a:t>
            </a:r>
            <a:endParaRPr sz="1600" dirty="0">
              <a:solidFill>
                <a:srgbClr val="000000"/>
              </a:solidFill>
              <a:latin typeface="Helvetica Neue"/>
              <a:sym typeface="Arial"/>
            </a:endParaRPr>
          </a:p>
        </p:txBody>
      </p:sp>
      <p:pic>
        <p:nvPicPr>
          <p:cNvPr id="215" name="Google Shape;215;p9"/>
          <p:cNvPicPr preferRelativeResize="0"/>
          <p:nvPr/>
        </p:nvPicPr>
        <p:blipFill rotWithShape="1">
          <a:blip r:embed="rId4">
            <a:alphaModFix/>
          </a:blip>
          <a:srcRect/>
          <a:stretch/>
        </p:blipFill>
        <p:spPr>
          <a:xfrm>
            <a:off x="5464043" y="667640"/>
            <a:ext cx="3494762" cy="3568457"/>
          </a:xfrm>
          <a:prstGeom prst="rect">
            <a:avLst/>
          </a:prstGeom>
          <a:noFill/>
          <a:ln>
            <a:noFill/>
          </a:ln>
        </p:spPr>
      </p:pic>
      <p:pic>
        <p:nvPicPr>
          <p:cNvPr id="2050" name="Picture 2">
            <a:extLst>
              <a:ext uri="{FF2B5EF4-FFF2-40B4-BE49-F238E27FC236}">
                <a16:creationId xmlns:a16="http://schemas.microsoft.com/office/drawing/2014/main" id="{9EC4F202-2196-4C00-8232-E3FC82724A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679053" y="312237"/>
            <a:ext cx="3826711" cy="513484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14;p9">
            <a:extLst>
              <a:ext uri="{FF2B5EF4-FFF2-40B4-BE49-F238E27FC236}">
                <a16:creationId xmlns:a16="http://schemas.microsoft.com/office/drawing/2014/main" id="{53708FF8-9826-4EC6-8B2E-072CB668EA37}"/>
              </a:ext>
            </a:extLst>
          </p:cNvPr>
          <p:cNvSpPr txBox="1">
            <a:spLocks/>
          </p:cNvSpPr>
          <p:nvPr/>
        </p:nvSpPr>
        <p:spPr>
          <a:xfrm>
            <a:off x="374440" y="4832241"/>
            <a:ext cx="4197560" cy="1777996"/>
          </a:xfrm>
          <a:prstGeom prst="rect">
            <a:avLst/>
          </a:prstGeom>
          <a:noFill/>
          <a:ln>
            <a:noFill/>
          </a:ln>
        </p:spPr>
        <p:txBody>
          <a:bodyPr spcFirstLastPara="1" wrap="square" lIns="0" tIns="45700" rIns="0"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pPr marL="0" indent="0">
              <a:spcBef>
                <a:spcPts val="0"/>
              </a:spcBef>
              <a:buNone/>
            </a:pPr>
            <a:r>
              <a:rPr lang="en-US" sz="1600" b="0" i="0" dirty="0">
                <a:solidFill>
                  <a:srgbClr val="000000"/>
                </a:solidFill>
                <a:effectLst/>
                <a:latin typeface="Helvetica Neue"/>
              </a:rPr>
              <a:t>* </a:t>
            </a:r>
            <a:r>
              <a:rPr lang="en-US" sz="1600" b="0" i="0" dirty="0" err="1">
                <a:solidFill>
                  <a:srgbClr val="000000"/>
                </a:solidFill>
                <a:effectLst/>
                <a:latin typeface="Helvetica Neue"/>
              </a:rPr>
              <a:t>Problem_id</a:t>
            </a:r>
            <a:r>
              <a:rPr lang="en-US" sz="1600" b="0" i="0" dirty="0">
                <a:solidFill>
                  <a:srgbClr val="000000"/>
                </a:solidFill>
                <a:effectLst/>
                <a:latin typeface="Helvetica Neue"/>
              </a:rPr>
              <a:t>, </a:t>
            </a:r>
            <a:r>
              <a:rPr lang="en-US" sz="1600" b="0" i="0" dirty="0" err="1">
                <a:solidFill>
                  <a:srgbClr val="000000"/>
                </a:solidFill>
                <a:effectLst/>
                <a:latin typeface="Helvetica Neue"/>
              </a:rPr>
              <a:t>rfc</a:t>
            </a:r>
            <a:r>
              <a:rPr lang="en-US" sz="1600" b="0" i="0" dirty="0">
                <a:solidFill>
                  <a:srgbClr val="000000"/>
                </a:solidFill>
                <a:effectLst/>
                <a:latin typeface="Helvetica Neue"/>
              </a:rPr>
              <a:t> has nearly 98% of values missing</a:t>
            </a:r>
          </a:p>
          <a:p>
            <a:pPr marL="0" indent="0">
              <a:spcBef>
                <a:spcPts val="0"/>
              </a:spcBef>
              <a:buNone/>
            </a:pPr>
            <a:r>
              <a:rPr lang="en-US" sz="1600" b="0" i="0" dirty="0">
                <a:solidFill>
                  <a:srgbClr val="000000"/>
                </a:solidFill>
                <a:effectLst/>
                <a:latin typeface="Helvetica Neue"/>
              </a:rPr>
              <a:t>* </a:t>
            </a:r>
            <a:r>
              <a:rPr lang="en-US" sz="1600" b="0" i="0" dirty="0" err="1">
                <a:solidFill>
                  <a:srgbClr val="000000"/>
                </a:solidFill>
                <a:effectLst/>
                <a:latin typeface="Helvetica Neue"/>
              </a:rPr>
              <a:t>sys_created</a:t>
            </a:r>
            <a:r>
              <a:rPr lang="en-US" sz="1600" dirty="0" err="1">
                <a:solidFill>
                  <a:srgbClr val="000000"/>
                </a:solidFill>
                <a:latin typeface="Helvetica Neue"/>
              </a:rPr>
              <a:t>_by</a:t>
            </a:r>
            <a:r>
              <a:rPr lang="en-US" sz="1600" dirty="0">
                <a:solidFill>
                  <a:srgbClr val="000000"/>
                </a:solidFill>
                <a:latin typeface="Helvetica Neue"/>
              </a:rPr>
              <a:t> and </a:t>
            </a:r>
            <a:r>
              <a:rPr lang="en-US" sz="1600" dirty="0" err="1">
                <a:solidFill>
                  <a:srgbClr val="000000"/>
                </a:solidFill>
                <a:latin typeface="Helvetica Neue"/>
              </a:rPr>
              <a:t>sys_created_at</a:t>
            </a:r>
            <a:r>
              <a:rPr lang="en-US" sz="1600" dirty="0">
                <a:solidFill>
                  <a:srgbClr val="000000"/>
                </a:solidFill>
                <a:latin typeface="Helvetica Neue"/>
              </a:rPr>
              <a:t> has closely 50% of values missing </a:t>
            </a:r>
            <a:br>
              <a:rPr lang="en-US" sz="1600" dirty="0">
                <a:solidFill>
                  <a:srgbClr val="000000"/>
                </a:solidFill>
                <a:latin typeface="Helvetica Neue"/>
              </a:rPr>
            </a:br>
            <a:r>
              <a:rPr lang="en-US" sz="1600" dirty="0">
                <a:solidFill>
                  <a:srgbClr val="000000"/>
                </a:solidFill>
                <a:latin typeface="Helvetica Neue"/>
              </a:rPr>
              <a:t>* </a:t>
            </a:r>
            <a:r>
              <a:rPr lang="en-US" sz="1600" dirty="0" err="1">
                <a:solidFill>
                  <a:srgbClr val="000000"/>
                </a:solidFill>
                <a:latin typeface="Helvetica Neue"/>
              </a:rPr>
              <a:t>u_symptom,assignment_group,assigned_to</a:t>
            </a:r>
            <a:r>
              <a:rPr lang="en-US" sz="1600" dirty="0">
                <a:solidFill>
                  <a:srgbClr val="000000"/>
                </a:solidFill>
                <a:latin typeface="Helvetica Neue"/>
              </a:rPr>
              <a:t> has like 5% to 30% of value missing</a:t>
            </a:r>
            <a:endParaRPr lang="en-US" sz="1600" dirty="0"/>
          </a:p>
        </p:txBody>
      </p:sp>
      <p:sp>
        <p:nvSpPr>
          <p:cNvPr id="12" name="TextBox 11">
            <a:extLst>
              <a:ext uri="{FF2B5EF4-FFF2-40B4-BE49-F238E27FC236}">
                <a16:creationId xmlns:a16="http://schemas.microsoft.com/office/drawing/2014/main" id="{3994B79C-1D0A-4128-BEE7-2DB615EC7714}"/>
              </a:ext>
            </a:extLst>
          </p:cNvPr>
          <p:cNvSpPr txBox="1"/>
          <p:nvPr/>
        </p:nvSpPr>
        <p:spPr>
          <a:xfrm>
            <a:off x="578339" y="619302"/>
            <a:ext cx="3573783" cy="338554"/>
          </a:xfrm>
          <a:prstGeom prst="rect">
            <a:avLst/>
          </a:prstGeom>
          <a:noFill/>
        </p:spPr>
        <p:txBody>
          <a:bodyPr wrap="square">
            <a:spAutoFit/>
          </a:bodyPr>
          <a:lstStyle/>
          <a:p>
            <a:r>
              <a:rPr lang="en-IN" b="1" dirty="0"/>
              <a:t> </a:t>
            </a:r>
            <a:r>
              <a:rPr lang="en-IN" sz="1600" b="1" dirty="0">
                <a:solidFill>
                  <a:srgbClr val="002776"/>
                </a:solidFill>
                <a:sym typeface="Calibri"/>
              </a:rPr>
              <a:t>Visualisation with heatmap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74"/>
          <p:cNvSpPr txBox="1">
            <a:spLocks noGrp="1"/>
          </p:cNvSpPr>
          <p:nvPr>
            <p:ph type="title"/>
          </p:nvPr>
        </p:nvSpPr>
        <p:spPr>
          <a:xfrm>
            <a:off x="0" y="399338"/>
            <a:ext cx="7465512" cy="86579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002060"/>
              </a:buClr>
              <a:buSzPct val="100000"/>
              <a:buFont typeface="Arial"/>
              <a:buNone/>
            </a:pPr>
            <a:r>
              <a:rPr lang="en-US" sz="3100" b="1" dirty="0">
                <a:solidFill>
                  <a:srgbClr val="002060"/>
                </a:solidFill>
                <a:latin typeface="Arial"/>
                <a:ea typeface="Arial"/>
                <a:cs typeface="Arial"/>
                <a:sym typeface="Arial"/>
              </a:rPr>
              <a:t>Label Encoding</a:t>
            </a:r>
            <a:br>
              <a:rPr lang="en-US" b="1" dirty="0">
                <a:solidFill>
                  <a:srgbClr val="002060"/>
                </a:solidFill>
              </a:rPr>
            </a:br>
            <a:endParaRPr dirty="0"/>
          </a:p>
        </p:txBody>
      </p:sp>
      <p:sp>
        <p:nvSpPr>
          <p:cNvPr id="202" name="Google Shape;202;p74"/>
          <p:cNvSpPr txBox="1">
            <a:spLocks noGrp="1"/>
          </p:cNvSpPr>
          <p:nvPr>
            <p:ph type="body" idx="1"/>
          </p:nvPr>
        </p:nvSpPr>
        <p:spPr>
          <a:xfrm>
            <a:off x="87682" y="801665"/>
            <a:ext cx="9056318" cy="5436297"/>
          </a:xfrm>
          <a:prstGeom prst="rect">
            <a:avLst/>
          </a:prstGeom>
          <a:noFill/>
          <a:ln>
            <a:noFill/>
          </a:ln>
        </p:spPr>
        <p:txBody>
          <a:bodyPr spcFirstLastPara="1" wrap="square" lIns="0" tIns="45700" rIns="0" bIns="45700" anchor="t" anchorCtr="0">
            <a:normAutofit/>
          </a:bodyPr>
          <a:lstStyle/>
          <a:p>
            <a:pPr marL="91440" lvl="0" indent="-114300" algn="l" rtl="0">
              <a:lnSpc>
                <a:spcPct val="90000"/>
              </a:lnSpc>
              <a:spcBef>
                <a:spcPts val="0"/>
              </a:spcBef>
              <a:spcAft>
                <a:spcPts val="0"/>
              </a:spcAft>
              <a:buSzPts val="1800"/>
              <a:buChar char=" "/>
            </a:pPr>
            <a:r>
              <a:rPr lang="en-US" sz="1800" dirty="0">
                <a:latin typeface="Arial"/>
                <a:ea typeface="Arial"/>
                <a:cs typeface="Arial"/>
                <a:sym typeface="Arial"/>
              </a:rPr>
              <a:t>Since there are more categorical and Boolean data type. Label encoding has been done to convert them from categorical / Boolean to Integer data types.</a:t>
            </a:r>
            <a:endParaRPr lang="en-US" dirty="0"/>
          </a:p>
        </p:txBody>
      </p:sp>
      <p:pic>
        <p:nvPicPr>
          <p:cNvPr id="203" name="Google Shape;203;p74" descr="C:\Users\shashank\Pictures\Screenshots\Screenshot (2).png"/>
          <p:cNvPicPr preferRelativeResize="0"/>
          <p:nvPr/>
        </p:nvPicPr>
        <p:blipFill rotWithShape="1">
          <a:blip r:embed="rId3">
            <a:alphaModFix/>
          </a:blip>
          <a:srcRect t="28800" b="-4245"/>
          <a:stretch/>
        </p:blipFill>
        <p:spPr>
          <a:xfrm>
            <a:off x="174517" y="1687032"/>
            <a:ext cx="4010025" cy="3370350"/>
          </a:xfrm>
          <a:prstGeom prst="rect">
            <a:avLst/>
          </a:prstGeom>
          <a:noFill/>
          <a:ln>
            <a:noFill/>
          </a:ln>
        </p:spPr>
      </p:pic>
      <p:pic>
        <p:nvPicPr>
          <p:cNvPr id="204" name="Google Shape;204;p74" descr="C:\Users\shashank\Pictures\Screenshots\Screenshot (1).png"/>
          <p:cNvPicPr preferRelativeResize="0"/>
          <p:nvPr/>
        </p:nvPicPr>
        <p:blipFill rotWithShape="1">
          <a:blip r:embed="rId4">
            <a:alphaModFix/>
          </a:blip>
          <a:srcRect t="22735"/>
          <a:stretch/>
        </p:blipFill>
        <p:spPr>
          <a:xfrm>
            <a:off x="4732431" y="1712933"/>
            <a:ext cx="4307447" cy="3344449"/>
          </a:xfrm>
          <a:prstGeom prst="rect">
            <a:avLst/>
          </a:prstGeom>
          <a:noFill/>
          <a:ln>
            <a:noFill/>
          </a:ln>
        </p:spPr>
      </p:pic>
      <p:sp>
        <p:nvSpPr>
          <p:cNvPr id="205" name="Google Shape;205;p74"/>
          <p:cNvSpPr/>
          <p:nvPr/>
        </p:nvSpPr>
        <p:spPr>
          <a:xfrm>
            <a:off x="4184541" y="3369501"/>
            <a:ext cx="547889" cy="240701"/>
          </a:xfrm>
          <a:prstGeom prst="rightArrow">
            <a:avLst>
              <a:gd name="adj1" fmla="val 50000"/>
              <a:gd name="adj2" fmla="val 50000"/>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6" name="Google Shape;206;p74"/>
          <p:cNvSpPr/>
          <p:nvPr/>
        </p:nvSpPr>
        <p:spPr>
          <a:xfrm>
            <a:off x="3356975" y="1916482"/>
            <a:ext cx="513567" cy="3018773"/>
          </a:xfrm>
          <a:prstGeom prst="rect">
            <a:avLst/>
          </a:prstGeom>
          <a:no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74"/>
          <p:cNvSpPr/>
          <p:nvPr/>
        </p:nvSpPr>
        <p:spPr>
          <a:xfrm>
            <a:off x="8256739" y="1860114"/>
            <a:ext cx="513567" cy="3075141"/>
          </a:xfrm>
          <a:prstGeom prst="rect">
            <a:avLst/>
          </a:prstGeom>
          <a:no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9" name="Google Shape;116;p2"/>
          <p:cNvPicPr preferRelativeResize="0"/>
          <p:nvPr/>
        </p:nvPicPr>
        <p:blipFill rotWithShape="1">
          <a:blip r:embed="rId5">
            <a:alphaModFix/>
          </a:blip>
          <a:srcRect/>
          <a:stretch/>
        </p:blipFill>
        <p:spPr>
          <a:xfrm>
            <a:off x="7771754" y="125297"/>
            <a:ext cx="1187051" cy="4113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76"/>
          <p:cNvSpPr txBox="1">
            <a:spLocks noGrp="1"/>
          </p:cNvSpPr>
          <p:nvPr>
            <p:ph type="title" idx="4294967295"/>
          </p:nvPr>
        </p:nvSpPr>
        <p:spPr>
          <a:xfrm>
            <a:off x="141402" y="169683"/>
            <a:ext cx="9002598" cy="53732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1F394D"/>
              </a:buClr>
              <a:buSzPts val="2800"/>
              <a:buFont typeface="Arial"/>
              <a:buNone/>
            </a:pPr>
            <a:r>
              <a:rPr lang="en-US" sz="2800" b="1">
                <a:solidFill>
                  <a:srgbClr val="1F394D"/>
                </a:solidFill>
                <a:latin typeface="Arial"/>
                <a:ea typeface="Arial"/>
                <a:cs typeface="Arial"/>
                <a:sym typeface="Arial"/>
              </a:rPr>
              <a:t>Correlation Matrix</a:t>
            </a:r>
            <a:endParaRPr/>
          </a:p>
        </p:txBody>
      </p:sp>
      <p:pic>
        <p:nvPicPr>
          <p:cNvPr id="228" name="Google Shape;228;p76"/>
          <p:cNvPicPr preferRelativeResize="0"/>
          <p:nvPr/>
        </p:nvPicPr>
        <p:blipFill rotWithShape="1">
          <a:blip r:embed="rId3">
            <a:alphaModFix/>
          </a:blip>
          <a:srcRect/>
          <a:stretch/>
        </p:blipFill>
        <p:spPr>
          <a:xfrm>
            <a:off x="471341" y="707011"/>
            <a:ext cx="7851565" cy="5124622"/>
          </a:xfrm>
          <a:prstGeom prst="rect">
            <a:avLst/>
          </a:prstGeom>
          <a:noFill/>
          <a:ln>
            <a:noFill/>
          </a:ln>
        </p:spPr>
      </p:pic>
      <p:pic>
        <p:nvPicPr>
          <p:cNvPr id="4" name="Google Shape;116;p2"/>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A849-8260-4F7D-A47F-35E55329F056}"/>
              </a:ext>
            </a:extLst>
          </p:cNvPr>
          <p:cNvSpPr>
            <a:spLocks noGrp="1"/>
          </p:cNvSpPr>
          <p:nvPr>
            <p:ph type="title" idx="4294967295"/>
          </p:nvPr>
        </p:nvSpPr>
        <p:spPr>
          <a:xfrm>
            <a:off x="-245097" y="287339"/>
            <a:ext cx="9389098" cy="843878"/>
          </a:xfrm>
        </p:spPr>
        <p:txBody>
          <a:bodyPr>
            <a:normAutofit/>
          </a:bodyPr>
          <a:lstStyle/>
          <a:p>
            <a:pPr algn="ctr"/>
            <a:r>
              <a:rPr lang="en-IN" sz="2800" b="1" dirty="0">
                <a:solidFill>
                  <a:schemeClr val="tx2">
                    <a:lumMod val="25000"/>
                  </a:schemeClr>
                </a:solidFill>
                <a:latin typeface="+mn-lt"/>
              </a:rPr>
              <a:t>Feature Selection Technique </a:t>
            </a:r>
          </a:p>
        </p:txBody>
      </p:sp>
      <p:sp>
        <p:nvSpPr>
          <p:cNvPr id="5" name="Rectangle 4">
            <a:extLst>
              <a:ext uri="{FF2B5EF4-FFF2-40B4-BE49-F238E27FC236}">
                <a16:creationId xmlns:a16="http://schemas.microsoft.com/office/drawing/2014/main" id="{71A1D180-83C9-4845-8CA9-52822974E1F5}"/>
              </a:ext>
            </a:extLst>
          </p:cNvPr>
          <p:cNvSpPr/>
          <p:nvPr/>
        </p:nvSpPr>
        <p:spPr>
          <a:xfrm>
            <a:off x="716437" y="2328421"/>
            <a:ext cx="2158739" cy="1244338"/>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i="0" dirty="0">
                <a:solidFill>
                  <a:srgbClr val="000000"/>
                </a:solidFill>
                <a:effectLst/>
                <a:latin typeface="Helvetica Neue"/>
              </a:rPr>
              <a:t>Select </a:t>
            </a:r>
            <a:r>
              <a:rPr lang="en-IN" b="1" i="0" dirty="0" err="1">
                <a:solidFill>
                  <a:srgbClr val="000000"/>
                </a:solidFill>
                <a:effectLst/>
                <a:latin typeface="Helvetica Neue"/>
              </a:rPr>
              <a:t>KBest</a:t>
            </a:r>
            <a:r>
              <a:rPr lang="en-IN" b="1" i="0" dirty="0">
                <a:solidFill>
                  <a:srgbClr val="000000"/>
                </a:solidFill>
                <a:effectLst/>
                <a:latin typeface="Helvetica Neue"/>
              </a:rPr>
              <a:t> Method</a:t>
            </a:r>
          </a:p>
        </p:txBody>
      </p:sp>
      <p:sp>
        <p:nvSpPr>
          <p:cNvPr id="6" name="Rectangle 5">
            <a:extLst>
              <a:ext uri="{FF2B5EF4-FFF2-40B4-BE49-F238E27FC236}">
                <a16:creationId xmlns:a16="http://schemas.microsoft.com/office/drawing/2014/main" id="{4ECDED6A-9E87-45EE-86DC-5E96CFD42974}"/>
              </a:ext>
            </a:extLst>
          </p:cNvPr>
          <p:cNvSpPr/>
          <p:nvPr/>
        </p:nvSpPr>
        <p:spPr>
          <a:xfrm>
            <a:off x="3492630" y="2328421"/>
            <a:ext cx="2158739" cy="1244338"/>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i="0" dirty="0">
                <a:solidFill>
                  <a:srgbClr val="000000"/>
                </a:solidFill>
                <a:effectLst/>
                <a:latin typeface="Helvetica Neue"/>
              </a:rPr>
              <a:t>Extra tree classifier Technique</a:t>
            </a:r>
          </a:p>
        </p:txBody>
      </p:sp>
      <p:sp>
        <p:nvSpPr>
          <p:cNvPr id="7" name="Rectangle 6">
            <a:extLst>
              <a:ext uri="{FF2B5EF4-FFF2-40B4-BE49-F238E27FC236}">
                <a16:creationId xmlns:a16="http://schemas.microsoft.com/office/drawing/2014/main" id="{35AD5DB0-14D8-42A8-B70F-95611E6F78DD}"/>
              </a:ext>
            </a:extLst>
          </p:cNvPr>
          <p:cNvSpPr/>
          <p:nvPr/>
        </p:nvSpPr>
        <p:spPr>
          <a:xfrm>
            <a:off x="6268823" y="2253006"/>
            <a:ext cx="2158739" cy="1244338"/>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i="0" dirty="0">
                <a:solidFill>
                  <a:srgbClr val="000000"/>
                </a:solidFill>
                <a:effectLst/>
                <a:latin typeface="Helvetica Neue"/>
              </a:rPr>
              <a:t>Information Gain</a:t>
            </a:r>
          </a:p>
        </p:txBody>
      </p:sp>
      <p:cxnSp>
        <p:nvCxnSpPr>
          <p:cNvPr id="19" name="Straight Arrow Connector 18">
            <a:extLst>
              <a:ext uri="{FF2B5EF4-FFF2-40B4-BE49-F238E27FC236}">
                <a16:creationId xmlns:a16="http://schemas.microsoft.com/office/drawing/2014/main" id="{E274E2B9-574D-45D6-B6A6-CFBAA217AC46}"/>
              </a:ext>
            </a:extLst>
          </p:cNvPr>
          <p:cNvCxnSpPr>
            <a:stCxn id="2" idx="2"/>
            <a:endCxn id="5" idx="0"/>
          </p:cNvCxnSpPr>
          <p:nvPr/>
        </p:nvCxnSpPr>
        <p:spPr>
          <a:xfrm flipH="1">
            <a:off x="1795807" y="1131217"/>
            <a:ext cx="2653645" cy="119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128E23-B736-40FB-93B6-A77B8A9B6F10}"/>
              </a:ext>
            </a:extLst>
          </p:cNvPr>
          <p:cNvCxnSpPr>
            <a:stCxn id="2" idx="2"/>
            <a:endCxn id="7" idx="0"/>
          </p:cNvCxnSpPr>
          <p:nvPr/>
        </p:nvCxnSpPr>
        <p:spPr>
          <a:xfrm>
            <a:off x="4449452" y="1131217"/>
            <a:ext cx="2898741" cy="1121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493BBC0-6824-4E09-8D16-BC383C6E1DA3}"/>
              </a:ext>
            </a:extLst>
          </p:cNvPr>
          <p:cNvCxnSpPr>
            <a:stCxn id="2" idx="2"/>
          </p:cNvCxnSpPr>
          <p:nvPr/>
        </p:nvCxnSpPr>
        <p:spPr>
          <a:xfrm>
            <a:off x="4449452" y="1131217"/>
            <a:ext cx="0" cy="1121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oogle Shape;116;p2"/>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747485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C5ACA1-1F07-4C58-8F1F-72AF95CDBF78}"/>
              </a:ext>
            </a:extLst>
          </p:cNvPr>
          <p:cNvSpPr txBox="1"/>
          <p:nvPr/>
        </p:nvSpPr>
        <p:spPr>
          <a:xfrm>
            <a:off x="2196445" y="575036"/>
            <a:ext cx="4661555" cy="523220"/>
          </a:xfrm>
          <a:prstGeom prst="rect">
            <a:avLst/>
          </a:prstGeom>
          <a:noFill/>
        </p:spPr>
        <p:txBody>
          <a:bodyPr wrap="square">
            <a:spAutoFit/>
          </a:bodyPr>
          <a:lstStyle/>
          <a:p>
            <a:pPr algn="l"/>
            <a:r>
              <a:rPr lang="en-IN" sz="2800" b="1" i="0" dirty="0">
                <a:solidFill>
                  <a:schemeClr val="tx2">
                    <a:lumMod val="25000"/>
                  </a:schemeClr>
                </a:solidFill>
                <a:effectLst/>
                <a:latin typeface="+mn-lt"/>
              </a:rPr>
              <a:t>Select </a:t>
            </a:r>
            <a:r>
              <a:rPr lang="en-IN" sz="2800" b="1" i="0" dirty="0" err="1">
                <a:solidFill>
                  <a:schemeClr val="tx2">
                    <a:lumMod val="25000"/>
                  </a:schemeClr>
                </a:solidFill>
                <a:effectLst/>
                <a:latin typeface="+mn-lt"/>
              </a:rPr>
              <a:t>KBest</a:t>
            </a:r>
            <a:r>
              <a:rPr lang="en-IN" sz="2800" b="1" i="0" dirty="0">
                <a:solidFill>
                  <a:schemeClr val="tx2">
                    <a:lumMod val="25000"/>
                  </a:schemeClr>
                </a:solidFill>
                <a:effectLst/>
                <a:latin typeface="+mn-lt"/>
              </a:rPr>
              <a:t> Method</a:t>
            </a:r>
          </a:p>
        </p:txBody>
      </p:sp>
      <p:pic>
        <p:nvPicPr>
          <p:cNvPr id="5" name="Picture 4">
            <a:extLst>
              <a:ext uri="{FF2B5EF4-FFF2-40B4-BE49-F238E27FC236}">
                <a16:creationId xmlns:a16="http://schemas.microsoft.com/office/drawing/2014/main" id="{48B9D674-1D21-4D0C-B2B0-633D52DED235}"/>
              </a:ext>
            </a:extLst>
          </p:cNvPr>
          <p:cNvPicPr>
            <a:picLocks noChangeAspect="1"/>
          </p:cNvPicPr>
          <p:nvPr/>
        </p:nvPicPr>
        <p:blipFill>
          <a:blip r:embed="rId2"/>
          <a:stretch>
            <a:fillRect/>
          </a:stretch>
        </p:blipFill>
        <p:spPr>
          <a:xfrm>
            <a:off x="5829005" y="1098256"/>
            <a:ext cx="3028950" cy="4352925"/>
          </a:xfrm>
          <a:prstGeom prst="rect">
            <a:avLst/>
          </a:prstGeom>
        </p:spPr>
      </p:pic>
      <p:sp>
        <p:nvSpPr>
          <p:cNvPr id="7" name="Text Placeholder 6">
            <a:extLst>
              <a:ext uri="{FF2B5EF4-FFF2-40B4-BE49-F238E27FC236}">
                <a16:creationId xmlns:a16="http://schemas.microsoft.com/office/drawing/2014/main" id="{94381149-8C99-4BB2-B225-F57E43567B1E}"/>
              </a:ext>
            </a:extLst>
          </p:cNvPr>
          <p:cNvSpPr>
            <a:spLocks noGrp="1"/>
          </p:cNvSpPr>
          <p:nvPr>
            <p:ph type="body" idx="4294967295"/>
          </p:nvPr>
        </p:nvSpPr>
        <p:spPr>
          <a:xfrm>
            <a:off x="0" y="4176074"/>
            <a:ext cx="3703638" cy="1692914"/>
          </a:xfrm>
        </p:spPr>
        <p:txBody>
          <a:bodyPr/>
          <a:lstStyle/>
          <a:p>
            <a:endParaRPr lang="en-IN" dirty="0"/>
          </a:p>
          <a:p>
            <a:endParaRPr lang="en-IN" dirty="0"/>
          </a:p>
          <a:p>
            <a:r>
              <a:rPr lang="en-IN" sz="1800" dirty="0"/>
              <a:t>Top 15 features are sorted according to feature scores</a:t>
            </a:r>
          </a:p>
        </p:txBody>
      </p:sp>
      <p:pic>
        <p:nvPicPr>
          <p:cNvPr id="2050" name="Picture 2">
            <a:extLst>
              <a:ext uri="{FF2B5EF4-FFF2-40B4-BE49-F238E27FC236}">
                <a16:creationId xmlns:a16="http://schemas.microsoft.com/office/drawing/2014/main" id="{4AAD0769-636D-4C81-A170-6BF2FA6F0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922" y="2181225"/>
            <a:ext cx="35433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116;p2"/>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2632712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C5ACA1-1F07-4C58-8F1F-72AF95CDBF78}"/>
              </a:ext>
            </a:extLst>
          </p:cNvPr>
          <p:cNvSpPr txBox="1"/>
          <p:nvPr/>
        </p:nvSpPr>
        <p:spPr>
          <a:xfrm>
            <a:off x="2064470" y="575036"/>
            <a:ext cx="466155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chemeClr val="tx2">
                    <a:lumMod val="25000"/>
                  </a:schemeClr>
                </a:solidFill>
                <a:effectLst/>
                <a:uLnTx/>
                <a:uFillTx/>
                <a:latin typeface="Arial"/>
                <a:cs typeface="Arial"/>
                <a:sym typeface="Arial"/>
              </a:rPr>
              <a:t>Extra Tree Classifier</a:t>
            </a:r>
          </a:p>
        </p:txBody>
      </p:sp>
      <p:sp>
        <p:nvSpPr>
          <p:cNvPr id="7" name="Text Placeholder 6">
            <a:extLst>
              <a:ext uri="{FF2B5EF4-FFF2-40B4-BE49-F238E27FC236}">
                <a16:creationId xmlns:a16="http://schemas.microsoft.com/office/drawing/2014/main" id="{94381149-8C99-4BB2-B225-F57E43567B1E}"/>
              </a:ext>
            </a:extLst>
          </p:cNvPr>
          <p:cNvSpPr>
            <a:spLocks noGrp="1"/>
          </p:cNvSpPr>
          <p:nvPr>
            <p:ph type="body" idx="4294967295"/>
          </p:nvPr>
        </p:nvSpPr>
        <p:spPr>
          <a:xfrm>
            <a:off x="0" y="4430598"/>
            <a:ext cx="3703638" cy="1438390"/>
          </a:xfrm>
        </p:spPr>
        <p:txBody>
          <a:bodyPr>
            <a:normAutofit/>
          </a:bodyPr>
          <a:lstStyle/>
          <a:p>
            <a:endParaRPr lang="en-IN" dirty="0"/>
          </a:p>
          <a:p>
            <a:endParaRPr lang="en-IN" dirty="0"/>
          </a:p>
        </p:txBody>
      </p:sp>
      <p:pic>
        <p:nvPicPr>
          <p:cNvPr id="1028" name="Picture 4">
            <a:extLst>
              <a:ext uri="{FF2B5EF4-FFF2-40B4-BE49-F238E27FC236}">
                <a16:creationId xmlns:a16="http://schemas.microsoft.com/office/drawing/2014/main" id="{F4F422AC-0E54-440D-8936-2FD291EC2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185" y="1762371"/>
            <a:ext cx="4031922" cy="30358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2D0C56F-F7C0-469F-9327-8F0C8C373F7C}"/>
              </a:ext>
            </a:extLst>
          </p:cNvPr>
          <p:cNvPicPr>
            <a:picLocks noChangeAspect="1"/>
          </p:cNvPicPr>
          <p:nvPr/>
        </p:nvPicPr>
        <p:blipFill>
          <a:blip r:embed="rId3"/>
          <a:stretch>
            <a:fillRect/>
          </a:stretch>
        </p:blipFill>
        <p:spPr>
          <a:xfrm>
            <a:off x="5794833" y="1632482"/>
            <a:ext cx="2343150" cy="3295650"/>
          </a:xfrm>
          <a:prstGeom prst="rect">
            <a:avLst/>
          </a:prstGeom>
        </p:spPr>
      </p:pic>
      <p:pic>
        <p:nvPicPr>
          <p:cNvPr id="8" name="Google Shape;116;p2"/>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185532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C5ACA1-1F07-4C58-8F1F-72AF95CDBF78}"/>
              </a:ext>
            </a:extLst>
          </p:cNvPr>
          <p:cNvSpPr txBox="1"/>
          <p:nvPr/>
        </p:nvSpPr>
        <p:spPr>
          <a:xfrm>
            <a:off x="2196445" y="575036"/>
            <a:ext cx="466155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CCDDEA">
                    <a:lumMod val="25000"/>
                  </a:srgbClr>
                </a:solidFill>
                <a:effectLst/>
                <a:uLnTx/>
                <a:uFillTx/>
                <a:latin typeface="Arial"/>
                <a:cs typeface="Arial"/>
                <a:sym typeface="Arial"/>
              </a:rPr>
              <a:t>Information Gain</a:t>
            </a:r>
          </a:p>
        </p:txBody>
      </p:sp>
      <p:sp>
        <p:nvSpPr>
          <p:cNvPr id="7" name="Text Placeholder 6">
            <a:extLst>
              <a:ext uri="{FF2B5EF4-FFF2-40B4-BE49-F238E27FC236}">
                <a16:creationId xmlns:a16="http://schemas.microsoft.com/office/drawing/2014/main" id="{94381149-8C99-4BB2-B225-F57E43567B1E}"/>
              </a:ext>
            </a:extLst>
          </p:cNvPr>
          <p:cNvSpPr>
            <a:spLocks noGrp="1"/>
          </p:cNvSpPr>
          <p:nvPr>
            <p:ph type="body" idx="4294967295"/>
          </p:nvPr>
        </p:nvSpPr>
        <p:spPr>
          <a:xfrm>
            <a:off x="0" y="4524866"/>
            <a:ext cx="3703638" cy="1344122"/>
          </a:xfrm>
        </p:spPr>
        <p:txBody>
          <a:bodyPr>
            <a:normAutofit fontScale="85000" lnSpcReduction="20000"/>
          </a:bodyPr>
          <a:lstStyle/>
          <a:p>
            <a:endParaRPr lang="en-IN" dirty="0"/>
          </a:p>
          <a:p>
            <a:endParaRPr lang="en-IN" dirty="0"/>
          </a:p>
          <a:p>
            <a:r>
              <a:rPr lang="en-IN" dirty="0"/>
              <a:t>Top 15 features are sorted according to feature scores</a:t>
            </a:r>
          </a:p>
        </p:txBody>
      </p:sp>
      <p:pic>
        <p:nvPicPr>
          <p:cNvPr id="4" name="Picture 3">
            <a:extLst>
              <a:ext uri="{FF2B5EF4-FFF2-40B4-BE49-F238E27FC236}">
                <a16:creationId xmlns:a16="http://schemas.microsoft.com/office/drawing/2014/main" id="{A47AD746-319C-4B88-986A-459F2E3AECB7}"/>
              </a:ext>
            </a:extLst>
          </p:cNvPr>
          <p:cNvPicPr>
            <a:picLocks noChangeAspect="1"/>
          </p:cNvPicPr>
          <p:nvPr/>
        </p:nvPicPr>
        <p:blipFill>
          <a:blip r:embed="rId2"/>
          <a:stretch>
            <a:fillRect/>
          </a:stretch>
        </p:blipFill>
        <p:spPr>
          <a:xfrm>
            <a:off x="5649111" y="1656613"/>
            <a:ext cx="3181350" cy="2771775"/>
          </a:xfrm>
          <a:prstGeom prst="rect">
            <a:avLst/>
          </a:prstGeom>
        </p:spPr>
      </p:pic>
      <p:pic>
        <p:nvPicPr>
          <p:cNvPr id="3074" name="Picture 2">
            <a:extLst>
              <a:ext uri="{FF2B5EF4-FFF2-40B4-BE49-F238E27FC236}">
                <a16:creationId xmlns:a16="http://schemas.microsoft.com/office/drawing/2014/main" id="{CF0C4683-DDDD-47CD-81D3-58731124C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052" y="1656613"/>
            <a:ext cx="360045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116;p2"/>
          <p:cNvPicPr preferRelativeResize="0"/>
          <p:nvPr/>
        </p:nvPicPr>
        <p:blipFill rotWithShape="1">
          <a:blip r:embed="rId4">
            <a:alphaModFix/>
          </a:blip>
          <a:srcRect/>
          <a:stretch/>
        </p:blipFill>
        <p:spPr>
          <a:xfrm>
            <a:off x="7771754" y="112771"/>
            <a:ext cx="1187051" cy="411359"/>
          </a:xfrm>
          <a:prstGeom prst="rect">
            <a:avLst/>
          </a:prstGeom>
          <a:noFill/>
          <a:ln>
            <a:noFill/>
          </a:ln>
        </p:spPr>
      </p:pic>
    </p:spTree>
    <p:extLst>
      <p:ext uri="{BB962C8B-B14F-4D97-AF65-F5344CB8AC3E}">
        <p14:creationId xmlns:p14="http://schemas.microsoft.com/office/powerpoint/2010/main" val="239252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Business Problem:</a:t>
            </a:r>
            <a:endParaRPr sz="1400" b="0" i="0" u="none" strike="noStrike" cap="none">
              <a:solidFill>
                <a:srgbClr val="000000"/>
              </a:solidFill>
              <a:latin typeface="Arial"/>
              <a:ea typeface="Arial"/>
              <a:cs typeface="Arial"/>
              <a:sym typeface="Arial"/>
            </a:endParaRPr>
          </a:p>
        </p:txBody>
      </p:sp>
      <p:sp>
        <p:nvSpPr>
          <p:cNvPr id="114" name="Google Shape;114;p2"/>
          <p:cNvSpPr txBox="1"/>
          <p:nvPr/>
        </p:nvSpPr>
        <p:spPr>
          <a:xfrm>
            <a:off x="-20236" y="3632940"/>
            <a:ext cx="8979000" cy="109256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Verdana"/>
                <a:ea typeface="Verdana"/>
                <a:cs typeface="Verdana"/>
                <a:sym typeface="Verdana"/>
              </a:rPr>
              <a:t>The objective of the analysis is to predict the impact of incident raised by the customer based on the data provided. And classify whether the impact is High, Medium or Low. </a:t>
            </a:r>
            <a:endParaRPr sz="1300" b="0" i="0" u="none" strike="noStrike" cap="none">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Verdana"/>
              <a:ea typeface="Verdana"/>
              <a:cs typeface="Verdana"/>
              <a:sym typeface="Verdana"/>
            </a:endParaRPr>
          </a:p>
        </p:txBody>
      </p:sp>
      <p:sp>
        <p:nvSpPr>
          <p:cNvPr id="115" name="Google Shape;115;p2"/>
          <p:cNvSpPr txBox="1"/>
          <p:nvPr/>
        </p:nvSpPr>
        <p:spPr>
          <a:xfrm>
            <a:off x="0" y="2903091"/>
            <a:ext cx="2569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entury Gothic"/>
                <a:ea typeface="Century Gothic"/>
                <a:cs typeface="Century Gothic"/>
                <a:sym typeface="Century Gothic"/>
              </a:rPr>
              <a:t>Objective:</a:t>
            </a:r>
            <a:endParaRPr sz="2000" b="0" i="0" u="none" strike="noStrike" cap="none">
              <a:solidFill>
                <a:srgbClr val="000000"/>
              </a:solidFill>
              <a:latin typeface="Arial"/>
              <a:ea typeface="Arial"/>
              <a:cs typeface="Arial"/>
              <a:sym typeface="Arial"/>
            </a:endParaRPr>
          </a:p>
        </p:txBody>
      </p:sp>
      <p:pic>
        <p:nvPicPr>
          <p:cNvPr id="116" name="Google Shape;116;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17" name="Google Shape;117;p2"/>
          <p:cNvSpPr txBox="1"/>
          <p:nvPr/>
        </p:nvSpPr>
        <p:spPr>
          <a:xfrm>
            <a:off x="14529" y="786073"/>
            <a:ext cx="6985200" cy="11127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To predict the impact of the incident raised by the customer.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63FD9F-99A3-410C-B3E2-AD6A34F2550B}"/>
              </a:ext>
            </a:extLst>
          </p:cNvPr>
          <p:cNvSpPr txBox="1"/>
          <p:nvPr/>
        </p:nvSpPr>
        <p:spPr>
          <a:xfrm>
            <a:off x="527901" y="311085"/>
            <a:ext cx="7041823" cy="646331"/>
          </a:xfrm>
          <a:prstGeom prst="rect">
            <a:avLst/>
          </a:prstGeom>
          <a:noFill/>
        </p:spPr>
        <p:txBody>
          <a:bodyPr wrap="square">
            <a:spAutoFit/>
          </a:bodyPr>
          <a:lstStyle/>
          <a:p>
            <a:r>
              <a:rPr lang="en-IN" sz="3600" b="1" dirty="0">
                <a:solidFill>
                  <a:schemeClr val="tx2">
                    <a:lumMod val="25000"/>
                  </a:schemeClr>
                </a:solidFill>
              </a:rPr>
              <a:t>Features for consideration </a:t>
            </a:r>
          </a:p>
        </p:txBody>
      </p:sp>
      <p:pic>
        <p:nvPicPr>
          <p:cNvPr id="5" name="Picture 4">
            <a:extLst>
              <a:ext uri="{FF2B5EF4-FFF2-40B4-BE49-F238E27FC236}">
                <a16:creationId xmlns:a16="http://schemas.microsoft.com/office/drawing/2014/main" id="{80B67EFC-FA9F-4F01-9F5A-9E808A35C3E2}"/>
              </a:ext>
            </a:extLst>
          </p:cNvPr>
          <p:cNvPicPr>
            <a:picLocks noChangeAspect="1"/>
          </p:cNvPicPr>
          <p:nvPr/>
        </p:nvPicPr>
        <p:blipFill>
          <a:blip r:embed="rId2"/>
          <a:stretch>
            <a:fillRect/>
          </a:stretch>
        </p:blipFill>
        <p:spPr>
          <a:xfrm>
            <a:off x="5108836" y="1560136"/>
            <a:ext cx="3752850" cy="3907410"/>
          </a:xfrm>
          <a:prstGeom prst="rect">
            <a:avLst/>
          </a:prstGeom>
        </p:spPr>
      </p:pic>
      <p:sp>
        <p:nvSpPr>
          <p:cNvPr id="7" name="TextBox 6">
            <a:extLst>
              <a:ext uri="{FF2B5EF4-FFF2-40B4-BE49-F238E27FC236}">
                <a16:creationId xmlns:a16="http://schemas.microsoft.com/office/drawing/2014/main" id="{DE2C51A9-55CD-4F45-8C4C-C3722FE6E879}"/>
              </a:ext>
            </a:extLst>
          </p:cNvPr>
          <p:cNvSpPr txBox="1"/>
          <p:nvPr/>
        </p:nvSpPr>
        <p:spPr>
          <a:xfrm>
            <a:off x="655163" y="1130811"/>
            <a:ext cx="4572000" cy="369332"/>
          </a:xfrm>
          <a:prstGeom prst="rect">
            <a:avLst/>
          </a:prstGeom>
          <a:noFill/>
        </p:spPr>
        <p:txBody>
          <a:bodyPr wrap="square">
            <a:spAutoFit/>
          </a:bodyPr>
          <a:lstStyle/>
          <a:p>
            <a:r>
              <a:rPr lang="en-IN" sz="1800" dirty="0">
                <a:solidFill>
                  <a:schemeClr val="tx1"/>
                </a:solidFill>
              </a:rPr>
              <a:t>Algorithm Used: </a:t>
            </a:r>
            <a:r>
              <a:rPr lang="en-IN" sz="1800" dirty="0" err="1">
                <a:solidFill>
                  <a:srgbClr val="0070C0"/>
                </a:solidFill>
              </a:rPr>
              <a:t>ExtraTreeClassifier</a:t>
            </a:r>
            <a:endParaRPr lang="en-IN" sz="1800" dirty="0">
              <a:solidFill>
                <a:srgbClr val="0070C0"/>
              </a:solidFill>
            </a:endParaRPr>
          </a:p>
        </p:txBody>
      </p:sp>
      <p:pic>
        <p:nvPicPr>
          <p:cNvPr id="8" name="Picture 4">
            <a:extLst>
              <a:ext uri="{FF2B5EF4-FFF2-40B4-BE49-F238E27FC236}">
                <a16:creationId xmlns:a16="http://schemas.microsoft.com/office/drawing/2014/main" id="{5A36C533-42E7-4C8F-A8EB-C47FC35CB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78" y="1911064"/>
            <a:ext cx="4031922" cy="3035872"/>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116;p2"/>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2288693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C1D5F8-D578-47BA-8B2B-3F383E99B877}"/>
              </a:ext>
            </a:extLst>
          </p:cNvPr>
          <p:cNvSpPr txBox="1"/>
          <p:nvPr/>
        </p:nvSpPr>
        <p:spPr>
          <a:xfrm>
            <a:off x="919114" y="496560"/>
            <a:ext cx="4572000" cy="400110"/>
          </a:xfrm>
          <a:prstGeom prst="rect">
            <a:avLst/>
          </a:prstGeom>
          <a:noFill/>
        </p:spPr>
        <p:txBody>
          <a:bodyPr wrap="square">
            <a:spAutoFit/>
          </a:bodyPr>
          <a:lstStyle/>
          <a:p>
            <a:r>
              <a:rPr lang="en-IN" sz="2000" b="1" dirty="0">
                <a:solidFill>
                  <a:schemeClr val="tx2">
                    <a:lumMod val="25000"/>
                  </a:schemeClr>
                </a:solidFill>
              </a:rPr>
              <a:t>Class Balancing</a:t>
            </a:r>
          </a:p>
        </p:txBody>
      </p:sp>
      <p:pic>
        <p:nvPicPr>
          <p:cNvPr id="2050" name="Picture 2">
            <a:extLst>
              <a:ext uri="{FF2B5EF4-FFF2-40B4-BE49-F238E27FC236}">
                <a16:creationId xmlns:a16="http://schemas.microsoft.com/office/drawing/2014/main" id="{379C12CF-C48E-4770-BD99-EC31EA05B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35" y="2323315"/>
            <a:ext cx="372427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768B88D-A50B-4010-8777-02920C70F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723" y="2330385"/>
            <a:ext cx="3724275"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9AB9E2E-EAA2-410D-A8BB-86DED5DB11CB}"/>
              </a:ext>
            </a:extLst>
          </p:cNvPr>
          <p:cNvSpPr txBox="1"/>
          <p:nvPr/>
        </p:nvSpPr>
        <p:spPr>
          <a:xfrm>
            <a:off x="919114" y="1198996"/>
            <a:ext cx="4572000" cy="307777"/>
          </a:xfrm>
          <a:prstGeom prst="rect">
            <a:avLst/>
          </a:prstGeom>
          <a:noFill/>
        </p:spPr>
        <p:txBody>
          <a:bodyPr wrap="square">
            <a:spAutoFit/>
          </a:bodyPr>
          <a:lstStyle/>
          <a:p>
            <a:r>
              <a:rPr lang="en-IN" sz="1400" b="1" dirty="0">
                <a:solidFill>
                  <a:schemeClr val="tx2">
                    <a:lumMod val="25000"/>
                  </a:schemeClr>
                </a:solidFill>
              </a:rPr>
              <a:t>Algorithm Used: </a:t>
            </a:r>
            <a:r>
              <a:rPr lang="en-IN" sz="1400" b="1" dirty="0">
                <a:solidFill>
                  <a:srgbClr val="FF0000"/>
                </a:solidFill>
              </a:rPr>
              <a:t>Smote Tomek </a:t>
            </a:r>
          </a:p>
        </p:txBody>
      </p:sp>
      <p:sp>
        <p:nvSpPr>
          <p:cNvPr id="9" name="TextBox 8">
            <a:extLst>
              <a:ext uri="{FF2B5EF4-FFF2-40B4-BE49-F238E27FC236}">
                <a16:creationId xmlns:a16="http://schemas.microsoft.com/office/drawing/2014/main" id="{45853A9D-BBF7-4DDB-B105-6535723E204C}"/>
              </a:ext>
            </a:extLst>
          </p:cNvPr>
          <p:cNvSpPr txBox="1"/>
          <p:nvPr/>
        </p:nvSpPr>
        <p:spPr>
          <a:xfrm>
            <a:off x="1183064" y="4823464"/>
            <a:ext cx="4572000" cy="307777"/>
          </a:xfrm>
          <a:prstGeom prst="rect">
            <a:avLst/>
          </a:prstGeom>
          <a:noFill/>
        </p:spPr>
        <p:txBody>
          <a:bodyPr wrap="square">
            <a:spAutoFit/>
          </a:bodyPr>
          <a:lstStyle/>
          <a:p>
            <a:r>
              <a:rPr lang="en-IN" sz="1400" b="1" dirty="0">
                <a:solidFill>
                  <a:schemeClr val="tx2">
                    <a:lumMod val="25000"/>
                  </a:schemeClr>
                </a:solidFill>
              </a:rPr>
              <a:t>Class imbalance</a:t>
            </a:r>
          </a:p>
        </p:txBody>
      </p:sp>
      <p:sp>
        <p:nvSpPr>
          <p:cNvPr id="11" name="TextBox 10">
            <a:extLst>
              <a:ext uri="{FF2B5EF4-FFF2-40B4-BE49-F238E27FC236}">
                <a16:creationId xmlns:a16="http://schemas.microsoft.com/office/drawing/2014/main" id="{13E79DEC-6922-413C-82C7-4CE3EFC34E9F}"/>
              </a:ext>
            </a:extLst>
          </p:cNvPr>
          <p:cNvSpPr txBox="1"/>
          <p:nvPr/>
        </p:nvSpPr>
        <p:spPr>
          <a:xfrm>
            <a:off x="5491114" y="4776329"/>
            <a:ext cx="4572000" cy="307777"/>
          </a:xfrm>
          <a:prstGeom prst="rect">
            <a:avLst/>
          </a:prstGeom>
          <a:noFill/>
        </p:spPr>
        <p:txBody>
          <a:bodyPr wrap="square">
            <a:spAutoFit/>
          </a:bodyPr>
          <a:lstStyle/>
          <a:p>
            <a:r>
              <a:rPr lang="en-IN" sz="1400" b="1" dirty="0">
                <a:solidFill>
                  <a:schemeClr val="tx2">
                    <a:lumMod val="25000"/>
                  </a:schemeClr>
                </a:solidFill>
              </a:rPr>
              <a:t>Class Balance after algorithm used</a:t>
            </a:r>
          </a:p>
        </p:txBody>
      </p:sp>
      <p:pic>
        <p:nvPicPr>
          <p:cNvPr id="8" name="Google Shape;116;p2"/>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3599091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8F2C0-C47C-46BF-BD45-EA4E9097BFED}"/>
              </a:ext>
            </a:extLst>
          </p:cNvPr>
          <p:cNvSpPr txBox="1"/>
          <p:nvPr/>
        </p:nvSpPr>
        <p:spPr>
          <a:xfrm>
            <a:off x="796565" y="421146"/>
            <a:ext cx="4572000" cy="584775"/>
          </a:xfrm>
          <a:prstGeom prst="rect">
            <a:avLst/>
          </a:prstGeom>
          <a:noFill/>
        </p:spPr>
        <p:txBody>
          <a:bodyPr wrap="square">
            <a:spAutoFit/>
          </a:bodyPr>
          <a:lstStyle/>
          <a:p>
            <a:r>
              <a:rPr lang="en-IN" sz="3200" b="1" dirty="0">
                <a:solidFill>
                  <a:schemeClr val="tx2">
                    <a:lumMod val="25000"/>
                  </a:schemeClr>
                </a:solidFill>
              </a:rPr>
              <a:t>Model Building</a:t>
            </a:r>
          </a:p>
        </p:txBody>
      </p:sp>
      <p:sp>
        <p:nvSpPr>
          <p:cNvPr id="5" name="TextBox 4">
            <a:extLst>
              <a:ext uri="{FF2B5EF4-FFF2-40B4-BE49-F238E27FC236}">
                <a16:creationId xmlns:a16="http://schemas.microsoft.com/office/drawing/2014/main" id="{C7C6EC61-C5D1-4C38-8966-04D3850D652E}"/>
              </a:ext>
            </a:extLst>
          </p:cNvPr>
          <p:cNvSpPr txBox="1"/>
          <p:nvPr/>
        </p:nvSpPr>
        <p:spPr>
          <a:xfrm>
            <a:off x="796565" y="1156437"/>
            <a:ext cx="4572000" cy="400110"/>
          </a:xfrm>
          <a:prstGeom prst="rect">
            <a:avLst/>
          </a:prstGeom>
          <a:noFill/>
        </p:spPr>
        <p:txBody>
          <a:bodyPr wrap="square">
            <a:spAutoFit/>
          </a:bodyPr>
          <a:lstStyle/>
          <a:p>
            <a:pPr algn="l"/>
            <a:r>
              <a:rPr lang="en-IN" sz="2000" b="1" i="0" dirty="0">
                <a:solidFill>
                  <a:srgbClr val="FF0000"/>
                </a:solidFill>
                <a:effectLst/>
                <a:latin typeface="+mn-lt"/>
              </a:rPr>
              <a:t>1. Decision Tree</a:t>
            </a:r>
          </a:p>
        </p:txBody>
      </p:sp>
      <p:sp>
        <p:nvSpPr>
          <p:cNvPr id="7" name="TextBox 6">
            <a:extLst>
              <a:ext uri="{FF2B5EF4-FFF2-40B4-BE49-F238E27FC236}">
                <a16:creationId xmlns:a16="http://schemas.microsoft.com/office/drawing/2014/main" id="{0411F6E9-99F9-4D98-9805-988198022151}"/>
              </a:ext>
            </a:extLst>
          </p:cNvPr>
          <p:cNvSpPr txBox="1"/>
          <p:nvPr/>
        </p:nvSpPr>
        <p:spPr>
          <a:xfrm>
            <a:off x="527901" y="1707063"/>
            <a:ext cx="8173039" cy="2308324"/>
          </a:xfrm>
          <a:prstGeom prst="rect">
            <a:avLst/>
          </a:prstGeom>
          <a:noFill/>
        </p:spPr>
        <p:txBody>
          <a:bodyPr wrap="square">
            <a:spAutoFit/>
          </a:bodyPr>
          <a:lstStyle/>
          <a:p>
            <a:r>
              <a:rPr lang="en-US" sz="1600" b="1" dirty="0"/>
              <a:t>Key Points:</a:t>
            </a:r>
          </a:p>
          <a:p>
            <a:pPr marL="285750" indent="-285750">
              <a:buFont typeface="Wingdings" panose="05000000000000000000" pitchFamily="2" charset="2"/>
              <a:buChar char="Ø"/>
            </a:pPr>
            <a:r>
              <a:rPr lang="en-IN" sz="1600" dirty="0"/>
              <a:t>Accuracy: 96.18%</a:t>
            </a:r>
          </a:p>
          <a:p>
            <a:pPr marL="285750" indent="-285750">
              <a:buFont typeface="Wingdings" panose="05000000000000000000" pitchFamily="2" charset="2"/>
              <a:buChar char="Ø"/>
            </a:pPr>
            <a:r>
              <a:rPr lang="en-IN" sz="1600" dirty="0"/>
              <a:t>51% of the times low and medium incidents were classified as High(Precision).</a:t>
            </a:r>
          </a:p>
          <a:p>
            <a:pPr marL="285750" indent="-285750">
              <a:buFont typeface="Wingdings" panose="05000000000000000000" pitchFamily="2" charset="2"/>
              <a:buChar char="Ø"/>
            </a:pPr>
            <a:r>
              <a:rPr lang="en-IN" sz="1600" dirty="0"/>
              <a:t>Only 70% of the times low impact incident was classified as low otherwise </a:t>
            </a:r>
            <a:r>
              <a:rPr lang="en-IN" sz="1600" dirty="0">
                <a:solidFill>
                  <a:schemeClr val="accent1"/>
                </a:solidFill>
              </a:rPr>
              <a:t>30% of time high or medium incident were predicted a low.</a:t>
            </a:r>
          </a:p>
          <a:p>
            <a:pPr marL="285750" indent="-285750">
              <a:buFont typeface="Wingdings" panose="05000000000000000000" pitchFamily="2" charset="2"/>
              <a:buChar char="Ø"/>
            </a:pPr>
            <a:r>
              <a:rPr lang="en-IN" sz="1600" dirty="0"/>
              <a:t>30% of </a:t>
            </a:r>
            <a:r>
              <a:rPr lang="en-IN" sz="1600" dirty="0">
                <a:solidFill>
                  <a:schemeClr val="accent1"/>
                </a:solidFill>
              </a:rPr>
              <a:t>high impact incident cases were wrongly predicted as low or medium impact incidents</a:t>
            </a:r>
            <a:r>
              <a:rPr lang="en-IN" sz="1600" dirty="0"/>
              <a:t>.</a:t>
            </a:r>
          </a:p>
          <a:p>
            <a:pPr marL="285750" indent="-285750">
              <a:buFont typeface="Wingdings" panose="05000000000000000000" pitchFamily="2" charset="2"/>
              <a:buChar char="Ø"/>
            </a:pPr>
            <a:r>
              <a:rPr lang="en-IN" sz="1600" dirty="0"/>
              <a:t>22% of the times low is wrongly predicted as high or medium impact incident. </a:t>
            </a:r>
          </a:p>
          <a:p>
            <a:r>
              <a:rPr lang="en-IN" sz="1600" dirty="0"/>
              <a:t> </a:t>
            </a:r>
          </a:p>
        </p:txBody>
      </p:sp>
      <p:graphicFrame>
        <p:nvGraphicFramePr>
          <p:cNvPr id="11" name="Table 11">
            <a:extLst>
              <a:ext uri="{FF2B5EF4-FFF2-40B4-BE49-F238E27FC236}">
                <a16:creationId xmlns:a16="http://schemas.microsoft.com/office/drawing/2014/main" id="{2AA1EB56-FEA2-468C-A7D1-87D0F1A77CC9}"/>
              </a:ext>
            </a:extLst>
          </p:cNvPr>
          <p:cNvGraphicFramePr>
            <a:graphicFrameLocks noGrp="1"/>
          </p:cNvGraphicFramePr>
          <p:nvPr>
            <p:extLst>
              <p:ext uri="{D42A27DB-BD31-4B8C-83A1-F6EECF244321}">
                <p14:modId xmlns:p14="http://schemas.microsoft.com/office/powerpoint/2010/main" val="2046446994"/>
              </p:ext>
            </p:extLst>
          </p:nvPr>
        </p:nvGraphicFramePr>
        <p:xfrm>
          <a:off x="930112" y="4409257"/>
          <a:ext cx="6096000" cy="1630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757103"/>
                    </a:ext>
                  </a:extLst>
                </a:gridCol>
                <a:gridCol w="1219200">
                  <a:extLst>
                    <a:ext uri="{9D8B030D-6E8A-4147-A177-3AD203B41FA5}">
                      <a16:colId xmlns:a16="http://schemas.microsoft.com/office/drawing/2014/main" val="3433380700"/>
                    </a:ext>
                  </a:extLst>
                </a:gridCol>
                <a:gridCol w="1219200">
                  <a:extLst>
                    <a:ext uri="{9D8B030D-6E8A-4147-A177-3AD203B41FA5}">
                      <a16:colId xmlns:a16="http://schemas.microsoft.com/office/drawing/2014/main" val="3482575971"/>
                    </a:ext>
                  </a:extLst>
                </a:gridCol>
                <a:gridCol w="1219200">
                  <a:extLst>
                    <a:ext uri="{9D8B030D-6E8A-4147-A177-3AD203B41FA5}">
                      <a16:colId xmlns:a16="http://schemas.microsoft.com/office/drawing/2014/main" val="1563869928"/>
                    </a:ext>
                  </a:extLst>
                </a:gridCol>
                <a:gridCol w="1219200">
                  <a:extLst>
                    <a:ext uri="{9D8B030D-6E8A-4147-A177-3AD203B41FA5}">
                      <a16:colId xmlns:a16="http://schemas.microsoft.com/office/drawing/2014/main" val="4185252363"/>
                    </a:ext>
                  </a:extLst>
                </a:gridCol>
              </a:tblGrid>
              <a:tr h="37084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Precision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Recall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F1 Score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Support</a:t>
                      </a:r>
                    </a:p>
                    <a:p>
                      <a:endParaRPr lang="en-IN" dirty="0"/>
                    </a:p>
                  </a:txBody>
                  <a:tcPr/>
                </a:tc>
                <a:extLst>
                  <a:ext uri="{0D108BD9-81ED-4DB2-BD59-A6C34878D82A}">
                    <a16:rowId xmlns:a16="http://schemas.microsoft.com/office/drawing/2014/main" val="887055000"/>
                  </a:ext>
                </a:extLst>
              </a:tr>
              <a:tr h="370840">
                <a:tc>
                  <a:txBody>
                    <a:bodyPr/>
                    <a:lstStyle/>
                    <a:p>
                      <a:r>
                        <a:rPr lang="en-IN" dirty="0">
                          <a:latin typeface="+mj-lt"/>
                        </a:rPr>
                        <a:t>HIGH</a:t>
                      </a:r>
                    </a:p>
                  </a:txBody>
                  <a:tcPr/>
                </a:tc>
                <a:tc>
                  <a:txBody>
                    <a:bodyPr/>
                    <a:lstStyle/>
                    <a:p>
                      <a:r>
                        <a:rPr lang="en-IN" dirty="0"/>
                        <a:t>0.49</a:t>
                      </a:r>
                    </a:p>
                  </a:txBody>
                  <a:tcPr/>
                </a:tc>
                <a:tc>
                  <a:txBody>
                    <a:bodyPr/>
                    <a:lstStyle/>
                    <a:p>
                      <a:r>
                        <a:rPr lang="en-IN" dirty="0"/>
                        <a:t>0.70</a:t>
                      </a:r>
                    </a:p>
                  </a:txBody>
                  <a:tcPr/>
                </a:tc>
                <a:tc>
                  <a:txBody>
                    <a:bodyPr/>
                    <a:lstStyle/>
                    <a:p>
                      <a:r>
                        <a:rPr lang="en-IN" dirty="0"/>
                        <a:t>0.58</a:t>
                      </a:r>
                    </a:p>
                  </a:txBody>
                  <a:tcPr/>
                </a:tc>
                <a:tc>
                  <a:txBody>
                    <a:bodyPr/>
                    <a:lstStyle/>
                    <a:p>
                      <a:r>
                        <a:rPr lang="en-IN" dirty="0"/>
                        <a:t>568</a:t>
                      </a:r>
                    </a:p>
                  </a:txBody>
                  <a:tcPr/>
                </a:tc>
                <a:extLst>
                  <a:ext uri="{0D108BD9-81ED-4DB2-BD59-A6C34878D82A}">
                    <a16:rowId xmlns:a16="http://schemas.microsoft.com/office/drawing/2014/main" val="2711770406"/>
                  </a:ext>
                </a:extLst>
              </a:tr>
              <a:tr h="370840">
                <a:tc>
                  <a:txBody>
                    <a:bodyPr/>
                    <a:lstStyle/>
                    <a:p>
                      <a:r>
                        <a:rPr lang="en-IN" dirty="0">
                          <a:latin typeface="+mj-lt"/>
                        </a:rPr>
                        <a:t>MEDIUM</a:t>
                      </a:r>
                    </a:p>
                  </a:txBody>
                  <a:tcPr/>
                </a:tc>
                <a:tc>
                  <a:txBody>
                    <a:bodyPr/>
                    <a:lstStyle/>
                    <a:p>
                      <a:r>
                        <a:rPr lang="en-IN" dirty="0"/>
                        <a:t>0.99</a:t>
                      </a:r>
                    </a:p>
                  </a:txBody>
                  <a:tcPr/>
                </a:tc>
                <a:tc>
                  <a:txBody>
                    <a:bodyPr/>
                    <a:lstStyle/>
                    <a:p>
                      <a:r>
                        <a:rPr lang="en-IN" dirty="0"/>
                        <a:t>0.97</a:t>
                      </a:r>
                    </a:p>
                  </a:txBody>
                  <a:tcPr/>
                </a:tc>
                <a:tc>
                  <a:txBody>
                    <a:bodyPr/>
                    <a:lstStyle/>
                    <a:p>
                      <a:r>
                        <a:rPr lang="en-IN" dirty="0"/>
                        <a:t>0.98</a:t>
                      </a:r>
                    </a:p>
                  </a:txBody>
                  <a:tcPr/>
                </a:tc>
                <a:tc>
                  <a:txBody>
                    <a:bodyPr/>
                    <a:lstStyle/>
                    <a:p>
                      <a:r>
                        <a:rPr lang="en-IN" dirty="0"/>
                        <a:t>21491</a:t>
                      </a:r>
                    </a:p>
                  </a:txBody>
                  <a:tcPr/>
                </a:tc>
                <a:extLst>
                  <a:ext uri="{0D108BD9-81ED-4DB2-BD59-A6C34878D82A}">
                    <a16:rowId xmlns:a16="http://schemas.microsoft.com/office/drawing/2014/main" val="1943157241"/>
                  </a:ext>
                </a:extLst>
              </a:tr>
              <a:tr h="370840">
                <a:tc>
                  <a:txBody>
                    <a:bodyPr/>
                    <a:lstStyle/>
                    <a:p>
                      <a:r>
                        <a:rPr lang="en-IN" dirty="0">
                          <a:latin typeface="+mj-lt"/>
                        </a:rPr>
                        <a:t>LOW</a:t>
                      </a:r>
                    </a:p>
                  </a:txBody>
                  <a:tcPr/>
                </a:tc>
                <a:tc>
                  <a:txBody>
                    <a:bodyPr/>
                    <a:lstStyle/>
                    <a:p>
                      <a:r>
                        <a:rPr lang="en-IN" dirty="0"/>
                        <a:t>0.70</a:t>
                      </a:r>
                    </a:p>
                  </a:txBody>
                  <a:tcPr/>
                </a:tc>
                <a:tc>
                  <a:txBody>
                    <a:bodyPr/>
                    <a:lstStyle/>
                    <a:p>
                      <a:r>
                        <a:rPr lang="en-IN" dirty="0"/>
                        <a:t>0.88</a:t>
                      </a:r>
                    </a:p>
                  </a:txBody>
                  <a:tcPr/>
                </a:tc>
                <a:tc>
                  <a:txBody>
                    <a:bodyPr/>
                    <a:lstStyle/>
                    <a:p>
                      <a:r>
                        <a:rPr lang="en-IN" dirty="0"/>
                        <a:t>0.78</a:t>
                      </a:r>
                    </a:p>
                  </a:txBody>
                  <a:tcPr/>
                </a:tc>
                <a:tc>
                  <a:txBody>
                    <a:bodyPr/>
                    <a:lstStyle/>
                    <a:p>
                      <a:r>
                        <a:rPr lang="en-IN" dirty="0"/>
                        <a:t>615</a:t>
                      </a:r>
                    </a:p>
                  </a:txBody>
                  <a:tcPr/>
                </a:tc>
                <a:extLst>
                  <a:ext uri="{0D108BD9-81ED-4DB2-BD59-A6C34878D82A}">
                    <a16:rowId xmlns:a16="http://schemas.microsoft.com/office/drawing/2014/main" val="1050483846"/>
                  </a:ext>
                </a:extLst>
              </a:tr>
            </a:tbl>
          </a:graphicData>
        </a:graphic>
      </p:graphicFrame>
      <p:pic>
        <p:nvPicPr>
          <p:cNvPr id="6" name="Google Shape;116;p2"/>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3073942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8F2C0-C47C-46BF-BD45-EA4E9097BFED}"/>
              </a:ext>
            </a:extLst>
          </p:cNvPr>
          <p:cNvSpPr txBox="1"/>
          <p:nvPr/>
        </p:nvSpPr>
        <p:spPr>
          <a:xfrm>
            <a:off x="796565" y="421146"/>
            <a:ext cx="4572000" cy="584775"/>
          </a:xfrm>
          <a:prstGeom prst="rect">
            <a:avLst/>
          </a:prstGeom>
          <a:noFill/>
        </p:spPr>
        <p:txBody>
          <a:bodyPr wrap="square">
            <a:spAutoFit/>
          </a:bodyPr>
          <a:lstStyle/>
          <a:p>
            <a:r>
              <a:rPr lang="en-IN" sz="3200" b="1" dirty="0">
                <a:solidFill>
                  <a:schemeClr val="tx2">
                    <a:lumMod val="25000"/>
                  </a:schemeClr>
                </a:solidFill>
              </a:rPr>
              <a:t>Model Building</a:t>
            </a:r>
          </a:p>
        </p:txBody>
      </p:sp>
      <p:sp>
        <p:nvSpPr>
          <p:cNvPr id="5" name="TextBox 4">
            <a:extLst>
              <a:ext uri="{FF2B5EF4-FFF2-40B4-BE49-F238E27FC236}">
                <a16:creationId xmlns:a16="http://schemas.microsoft.com/office/drawing/2014/main" id="{C7C6EC61-C5D1-4C38-8966-04D3850D652E}"/>
              </a:ext>
            </a:extLst>
          </p:cNvPr>
          <p:cNvSpPr txBox="1"/>
          <p:nvPr/>
        </p:nvSpPr>
        <p:spPr>
          <a:xfrm>
            <a:off x="796565" y="1156437"/>
            <a:ext cx="4572000" cy="400110"/>
          </a:xfrm>
          <a:prstGeom prst="rect">
            <a:avLst/>
          </a:prstGeom>
          <a:noFill/>
        </p:spPr>
        <p:txBody>
          <a:bodyPr wrap="square">
            <a:spAutoFit/>
          </a:bodyPr>
          <a:lstStyle/>
          <a:p>
            <a:pPr algn="l"/>
            <a:r>
              <a:rPr lang="en-IN" sz="2000" b="1" dirty="0">
                <a:solidFill>
                  <a:srgbClr val="FF0000"/>
                </a:solidFill>
                <a:latin typeface="+mn-lt"/>
              </a:rPr>
              <a:t>2</a:t>
            </a:r>
            <a:r>
              <a:rPr lang="en-IN" sz="2000" b="1" i="0" dirty="0">
                <a:solidFill>
                  <a:srgbClr val="FF0000"/>
                </a:solidFill>
                <a:effectLst/>
                <a:latin typeface="+mn-lt"/>
              </a:rPr>
              <a:t>. Random Forest Classifier</a:t>
            </a:r>
          </a:p>
        </p:txBody>
      </p:sp>
      <p:sp>
        <p:nvSpPr>
          <p:cNvPr id="7" name="TextBox 6">
            <a:extLst>
              <a:ext uri="{FF2B5EF4-FFF2-40B4-BE49-F238E27FC236}">
                <a16:creationId xmlns:a16="http://schemas.microsoft.com/office/drawing/2014/main" id="{0411F6E9-99F9-4D98-9805-988198022151}"/>
              </a:ext>
            </a:extLst>
          </p:cNvPr>
          <p:cNvSpPr txBox="1"/>
          <p:nvPr/>
        </p:nvSpPr>
        <p:spPr>
          <a:xfrm>
            <a:off x="527901" y="1707063"/>
            <a:ext cx="8173039" cy="2308324"/>
          </a:xfrm>
          <a:prstGeom prst="rect">
            <a:avLst/>
          </a:prstGeom>
          <a:noFill/>
        </p:spPr>
        <p:txBody>
          <a:bodyPr wrap="square">
            <a:spAutoFit/>
          </a:bodyPr>
          <a:lstStyle/>
          <a:p>
            <a:pPr marL="285750" indent="-285750">
              <a:buFont typeface="Wingdings" panose="05000000000000000000" pitchFamily="2" charset="2"/>
              <a:buChar char="Ø"/>
            </a:pPr>
            <a:r>
              <a:rPr lang="en-US" sz="1600" dirty="0"/>
              <a:t>Key Points:</a:t>
            </a:r>
          </a:p>
          <a:p>
            <a:pPr marL="285750" indent="-285750">
              <a:buFont typeface="Wingdings" panose="05000000000000000000" pitchFamily="2" charset="2"/>
              <a:buChar char="Ø"/>
            </a:pPr>
            <a:r>
              <a:rPr lang="en-IN" sz="1600" dirty="0"/>
              <a:t>Accuracy:98.13%</a:t>
            </a:r>
          </a:p>
          <a:p>
            <a:pPr marL="285750" indent="-285750">
              <a:buFont typeface="Wingdings" panose="05000000000000000000" pitchFamily="2" charset="2"/>
              <a:buChar char="Ø"/>
            </a:pPr>
            <a:r>
              <a:rPr lang="en-IN" sz="1600" dirty="0"/>
              <a:t>7% of the times low and medium incidents were classified as High(Precision).</a:t>
            </a:r>
          </a:p>
          <a:p>
            <a:pPr marL="285750" indent="-285750">
              <a:buFont typeface="Wingdings" panose="05000000000000000000" pitchFamily="2" charset="2"/>
              <a:buChar char="Ø"/>
            </a:pPr>
            <a:r>
              <a:rPr lang="en-IN" sz="1600" dirty="0"/>
              <a:t>Only 86% of the times low impact incident is classified as low otherwise </a:t>
            </a:r>
            <a:r>
              <a:rPr lang="en-IN" sz="1600" dirty="0">
                <a:solidFill>
                  <a:schemeClr val="accent1"/>
                </a:solidFill>
              </a:rPr>
              <a:t>14% of time high or medium incident are predicted a low.</a:t>
            </a:r>
          </a:p>
          <a:p>
            <a:pPr marL="285750" indent="-285750">
              <a:buFont typeface="Wingdings" panose="05000000000000000000" pitchFamily="2" charset="2"/>
              <a:buChar char="Ø"/>
            </a:pPr>
            <a:r>
              <a:rPr lang="en-IN" sz="1600" dirty="0"/>
              <a:t>33% of </a:t>
            </a:r>
            <a:r>
              <a:rPr lang="en-IN" sz="1600" dirty="0">
                <a:solidFill>
                  <a:schemeClr val="accent1"/>
                </a:solidFill>
              </a:rPr>
              <a:t>high impact incident cases were wrongly predicted as low or medium impact incidents</a:t>
            </a:r>
            <a:r>
              <a:rPr lang="en-IN" sz="1600" dirty="0"/>
              <a:t>.</a:t>
            </a:r>
          </a:p>
          <a:p>
            <a:pPr marL="285750" indent="-285750">
              <a:buFont typeface="Wingdings" panose="05000000000000000000" pitchFamily="2" charset="2"/>
              <a:buChar char="Ø"/>
            </a:pPr>
            <a:r>
              <a:rPr lang="en-IN" sz="1600" dirty="0"/>
              <a:t>14% of the times low is wrongly predicted as high or medium impact incident. </a:t>
            </a:r>
          </a:p>
          <a:p>
            <a:r>
              <a:rPr lang="en-IN" sz="1600" dirty="0"/>
              <a:t> </a:t>
            </a:r>
          </a:p>
        </p:txBody>
      </p:sp>
      <p:graphicFrame>
        <p:nvGraphicFramePr>
          <p:cNvPr id="11" name="Table 11">
            <a:extLst>
              <a:ext uri="{FF2B5EF4-FFF2-40B4-BE49-F238E27FC236}">
                <a16:creationId xmlns:a16="http://schemas.microsoft.com/office/drawing/2014/main" id="{2AA1EB56-FEA2-468C-A7D1-87D0F1A77CC9}"/>
              </a:ext>
            </a:extLst>
          </p:cNvPr>
          <p:cNvGraphicFramePr>
            <a:graphicFrameLocks noGrp="1"/>
          </p:cNvGraphicFramePr>
          <p:nvPr>
            <p:extLst>
              <p:ext uri="{D42A27DB-BD31-4B8C-83A1-F6EECF244321}">
                <p14:modId xmlns:p14="http://schemas.microsoft.com/office/powerpoint/2010/main" val="2913511998"/>
              </p:ext>
            </p:extLst>
          </p:nvPr>
        </p:nvGraphicFramePr>
        <p:xfrm>
          <a:off x="930112" y="4409257"/>
          <a:ext cx="6096000" cy="1630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757103"/>
                    </a:ext>
                  </a:extLst>
                </a:gridCol>
                <a:gridCol w="1219200">
                  <a:extLst>
                    <a:ext uri="{9D8B030D-6E8A-4147-A177-3AD203B41FA5}">
                      <a16:colId xmlns:a16="http://schemas.microsoft.com/office/drawing/2014/main" val="3433380700"/>
                    </a:ext>
                  </a:extLst>
                </a:gridCol>
                <a:gridCol w="1219200">
                  <a:extLst>
                    <a:ext uri="{9D8B030D-6E8A-4147-A177-3AD203B41FA5}">
                      <a16:colId xmlns:a16="http://schemas.microsoft.com/office/drawing/2014/main" val="3482575971"/>
                    </a:ext>
                  </a:extLst>
                </a:gridCol>
                <a:gridCol w="1219200">
                  <a:extLst>
                    <a:ext uri="{9D8B030D-6E8A-4147-A177-3AD203B41FA5}">
                      <a16:colId xmlns:a16="http://schemas.microsoft.com/office/drawing/2014/main" val="1563869928"/>
                    </a:ext>
                  </a:extLst>
                </a:gridCol>
                <a:gridCol w="1219200">
                  <a:extLst>
                    <a:ext uri="{9D8B030D-6E8A-4147-A177-3AD203B41FA5}">
                      <a16:colId xmlns:a16="http://schemas.microsoft.com/office/drawing/2014/main" val="4185252363"/>
                    </a:ext>
                  </a:extLst>
                </a:gridCol>
              </a:tblGrid>
              <a:tr h="37084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Precision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Recall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F1 Score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Support</a:t>
                      </a:r>
                    </a:p>
                    <a:p>
                      <a:endParaRPr lang="en-IN" dirty="0"/>
                    </a:p>
                  </a:txBody>
                  <a:tcPr/>
                </a:tc>
                <a:extLst>
                  <a:ext uri="{0D108BD9-81ED-4DB2-BD59-A6C34878D82A}">
                    <a16:rowId xmlns:a16="http://schemas.microsoft.com/office/drawing/2014/main" val="887055000"/>
                  </a:ext>
                </a:extLst>
              </a:tr>
              <a:tr h="370840">
                <a:tc>
                  <a:txBody>
                    <a:bodyPr/>
                    <a:lstStyle/>
                    <a:p>
                      <a:r>
                        <a:rPr lang="en-IN" dirty="0">
                          <a:latin typeface="+mj-lt"/>
                        </a:rPr>
                        <a:t>HIGH</a:t>
                      </a:r>
                    </a:p>
                  </a:txBody>
                  <a:tcPr/>
                </a:tc>
                <a:tc>
                  <a:txBody>
                    <a:bodyPr/>
                    <a:lstStyle/>
                    <a:p>
                      <a:r>
                        <a:rPr lang="en-IN" dirty="0"/>
                        <a:t>0.83</a:t>
                      </a:r>
                    </a:p>
                  </a:txBody>
                  <a:tcPr/>
                </a:tc>
                <a:tc>
                  <a:txBody>
                    <a:bodyPr/>
                    <a:lstStyle/>
                    <a:p>
                      <a:r>
                        <a:rPr lang="en-IN" dirty="0"/>
                        <a:t>0.67</a:t>
                      </a:r>
                    </a:p>
                  </a:txBody>
                  <a:tcPr/>
                </a:tc>
                <a:tc>
                  <a:txBody>
                    <a:bodyPr/>
                    <a:lstStyle/>
                    <a:p>
                      <a:r>
                        <a:rPr lang="en-IN" dirty="0"/>
                        <a:t>0.74</a:t>
                      </a:r>
                    </a:p>
                  </a:txBody>
                  <a:tcPr/>
                </a:tc>
                <a:tc>
                  <a:txBody>
                    <a:bodyPr/>
                    <a:lstStyle/>
                    <a:p>
                      <a:r>
                        <a:rPr lang="en-IN" dirty="0"/>
                        <a:t>568</a:t>
                      </a:r>
                    </a:p>
                  </a:txBody>
                  <a:tcPr/>
                </a:tc>
                <a:extLst>
                  <a:ext uri="{0D108BD9-81ED-4DB2-BD59-A6C34878D82A}">
                    <a16:rowId xmlns:a16="http://schemas.microsoft.com/office/drawing/2014/main" val="2711770406"/>
                  </a:ext>
                </a:extLst>
              </a:tr>
              <a:tr h="370840">
                <a:tc>
                  <a:txBody>
                    <a:bodyPr/>
                    <a:lstStyle/>
                    <a:p>
                      <a:r>
                        <a:rPr lang="en-IN" dirty="0">
                          <a:latin typeface="+mj-lt"/>
                        </a:rPr>
                        <a:t>MEDIUM</a:t>
                      </a:r>
                    </a:p>
                  </a:txBody>
                  <a:tcPr/>
                </a:tc>
                <a:tc>
                  <a:txBody>
                    <a:bodyPr/>
                    <a:lstStyle/>
                    <a:p>
                      <a:r>
                        <a:rPr lang="en-IN" dirty="0"/>
                        <a:t>0.99</a:t>
                      </a:r>
                    </a:p>
                  </a:txBody>
                  <a:tcPr/>
                </a:tc>
                <a:tc>
                  <a:txBody>
                    <a:bodyPr/>
                    <a:lstStyle/>
                    <a:p>
                      <a:r>
                        <a:rPr lang="en-IN" dirty="0"/>
                        <a:t>0.99</a:t>
                      </a:r>
                    </a:p>
                  </a:txBody>
                  <a:tcPr/>
                </a:tc>
                <a:tc>
                  <a:txBody>
                    <a:bodyPr/>
                    <a:lstStyle/>
                    <a:p>
                      <a:r>
                        <a:rPr lang="en-IN" dirty="0"/>
                        <a:t>0.99</a:t>
                      </a:r>
                    </a:p>
                  </a:txBody>
                  <a:tcPr/>
                </a:tc>
                <a:tc>
                  <a:txBody>
                    <a:bodyPr/>
                    <a:lstStyle/>
                    <a:p>
                      <a:r>
                        <a:rPr lang="en-IN" dirty="0"/>
                        <a:t>21491</a:t>
                      </a:r>
                    </a:p>
                  </a:txBody>
                  <a:tcPr/>
                </a:tc>
                <a:extLst>
                  <a:ext uri="{0D108BD9-81ED-4DB2-BD59-A6C34878D82A}">
                    <a16:rowId xmlns:a16="http://schemas.microsoft.com/office/drawing/2014/main" val="1943157241"/>
                  </a:ext>
                </a:extLst>
              </a:tr>
              <a:tr h="370840">
                <a:tc>
                  <a:txBody>
                    <a:bodyPr/>
                    <a:lstStyle/>
                    <a:p>
                      <a:r>
                        <a:rPr lang="en-IN" dirty="0">
                          <a:latin typeface="+mj-lt"/>
                        </a:rPr>
                        <a:t>LOW</a:t>
                      </a:r>
                    </a:p>
                  </a:txBody>
                  <a:tcPr/>
                </a:tc>
                <a:tc>
                  <a:txBody>
                    <a:bodyPr/>
                    <a:lstStyle/>
                    <a:p>
                      <a:r>
                        <a:rPr lang="en-IN" dirty="0"/>
                        <a:t>0.86</a:t>
                      </a:r>
                    </a:p>
                  </a:txBody>
                  <a:tcPr/>
                </a:tc>
                <a:tc>
                  <a:txBody>
                    <a:bodyPr/>
                    <a:lstStyle/>
                    <a:p>
                      <a:r>
                        <a:rPr lang="en-IN" dirty="0"/>
                        <a:t>0.86</a:t>
                      </a:r>
                    </a:p>
                  </a:txBody>
                  <a:tcPr/>
                </a:tc>
                <a:tc>
                  <a:txBody>
                    <a:bodyPr/>
                    <a:lstStyle/>
                    <a:p>
                      <a:r>
                        <a:rPr lang="en-IN" dirty="0"/>
                        <a:t>0.86</a:t>
                      </a:r>
                    </a:p>
                  </a:txBody>
                  <a:tcPr/>
                </a:tc>
                <a:tc>
                  <a:txBody>
                    <a:bodyPr/>
                    <a:lstStyle/>
                    <a:p>
                      <a:r>
                        <a:rPr lang="en-IN" dirty="0"/>
                        <a:t>615</a:t>
                      </a:r>
                    </a:p>
                  </a:txBody>
                  <a:tcPr/>
                </a:tc>
                <a:extLst>
                  <a:ext uri="{0D108BD9-81ED-4DB2-BD59-A6C34878D82A}">
                    <a16:rowId xmlns:a16="http://schemas.microsoft.com/office/drawing/2014/main" val="1050483846"/>
                  </a:ext>
                </a:extLst>
              </a:tr>
            </a:tbl>
          </a:graphicData>
        </a:graphic>
      </p:graphicFrame>
      <p:pic>
        <p:nvPicPr>
          <p:cNvPr id="6" name="Google Shape;116;p2"/>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1968848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8F2C0-C47C-46BF-BD45-EA4E9097BFED}"/>
              </a:ext>
            </a:extLst>
          </p:cNvPr>
          <p:cNvSpPr txBox="1"/>
          <p:nvPr/>
        </p:nvSpPr>
        <p:spPr>
          <a:xfrm>
            <a:off x="796565" y="421146"/>
            <a:ext cx="4572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rgbClr val="CCDDEA">
                    <a:lumMod val="25000"/>
                  </a:srgbClr>
                </a:solidFill>
                <a:effectLst/>
                <a:uLnTx/>
                <a:uFillTx/>
                <a:latin typeface="Arial"/>
                <a:cs typeface="Arial"/>
                <a:sym typeface="Arial"/>
              </a:rPr>
              <a:t>Model Building</a:t>
            </a:r>
          </a:p>
        </p:txBody>
      </p:sp>
      <p:sp>
        <p:nvSpPr>
          <p:cNvPr id="5" name="TextBox 4">
            <a:extLst>
              <a:ext uri="{FF2B5EF4-FFF2-40B4-BE49-F238E27FC236}">
                <a16:creationId xmlns:a16="http://schemas.microsoft.com/office/drawing/2014/main" id="{C7C6EC61-C5D1-4C38-8966-04D3850D652E}"/>
              </a:ext>
            </a:extLst>
          </p:cNvPr>
          <p:cNvSpPr txBox="1"/>
          <p:nvPr/>
        </p:nvSpPr>
        <p:spPr>
          <a:xfrm>
            <a:off x="796565" y="1156437"/>
            <a:ext cx="5198882" cy="707886"/>
          </a:xfrm>
          <a:prstGeom prst="rect">
            <a:avLst/>
          </a:prstGeom>
          <a:noFill/>
        </p:spPr>
        <p:txBody>
          <a:bodyPr wrap="square">
            <a:spAutoFit/>
          </a:bodyPr>
          <a:lstStyle/>
          <a:p>
            <a:r>
              <a:rPr lang="en-IN" sz="2000" b="1" dirty="0">
                <a:solidFill>
                  <a:srgbClr val="FF0000"/>
                </a:solidFill>
                <a:latin typeface="+mn-lt"/>
              </a:rPr>
              <a:t>3</a:t>
            </a:r>
            <a:r>
              <a:rPr kumimoji="0" lang="en-IN" sz="2000" b="1" i="0" u="none" strike="noStrike" kern="0" cap="none" spc="0" normalizeH="0" baseline="0" noProof="0" dirty="0">
                <a:ln>
                  <a:noFill/>
                </a:ln>
                <a:solidFill>
                  <a:srgbClr val="FF0000"/>
                </a:solidFill>
                <a:effectLst/>
                <a:uLnTx/>
                <a:uFillTx/>
                <a:latin typeface="+mn-lt"/>
                <a:cs typeface="Arial"/>
                <a:sym typeface="Arial"/>
              </a:rPr>
              <a:t>. </a:t>
            </a:r>
            <a:r>
              <a:rPr lang="en-IN" sz="2000" b="1" i="0" dirty="0">
                <a:solidFill>
                  <a:srgbClr val="FF0000"/>
                </a:solidFill>
                <a:effectLst/>
                <a:latin typeface="+mn-lt"/>
              </a:rPr>
              <a:t>K Neighbour Classifier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2000" b="1" i="0" u="none" strike="noStrike" kern="0" cap="none" spc="0" normalizeH="0" baseline="0" noProof="0" dirty="0">
              <a:ln>
                <a:noFill/>
              </a:ln>
              <a:solidFill>
                <a:srgbClr val="FF0000"/>
              </a:solidFill>
              <a:effectLst/>
              <a:uLnTx/>
              <a:uFillTx/>
              <a:latin typeface="Arial"/>
              <a:cs typeface="Arial"/>
              <a:sym typeface="Arial"/>
            </a:endParaRPr>
          </a:p>
        </p:txBody>
      </p:sp>
      <p:sp>
        <p:nvSpPr>
          <p:cNvPr id="7" name="TextBox 6">
            <a:extLst>
              <a:ext uri="{FF2B5EF4-FFF2-40B4-BE49-F238E27FC236}">
                <a16:creationId xmlns:a16="http://schemas.microsoft.com/office/drawing/2014/main" id="{0411F6E9-99F9-4D98-9805-988198022151}"/>
              </a:ext>
            </a:extLst>
          </p:cNvPr>
          <p:cNvSpPr txBox="1"/>
          <p:nvPr/>
        </p:nvSpPr>
        <p:spPr>
          <a:xfrm>
            <a:off x="527901" y="1707063"/>
            <a:ext cx="8173039"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Key Points: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Accuracy:94.4%</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46</a:t>
            </a:r>
            <a:r>
              <a:rPr kumimoji="0" lang="en-IN" sz="1600" b="0" i="0" u="none" strike="noStrike" kern="0" cap="none" spc="0" normalizeH="0" baseline="0" noProof="0" dirty="0">
                <a:ln>
                  <a:noFill/>
                </a:ln>
                <a:solidFill>
                  <a:srgbClr val="000000"/>
                </a:solidFill>
                <a:effectLst/>
                <a:uLnTx/>
                <a:uFillTx/>
                <a:latin typeface="Arial"/>
                <a:cs typeface="Arial"/>
                <a:sym typeface="Arial"/>
              </a:rPr>
              <a:t>% of the times low and medium incidents were classified as High(Precision).</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Only </a:t>
            </a:r>
            <a:r>
              <a:rPr lang="en-IN" sz="1600" dirty="0"/>
              <a:t>67</a:t>
            </a:r>
            <a:r>
              <a:rPr kumimoji="0" lang="en-IN" sz="1600" b="0" i="0" u="none" strike="noStrike" kern="0" cap="none" spc="0" normalizeH="0" baseline="0" noProof="0" dirty="0">
                <a:ln>
                  <a:noFill/>
                </a:ln>
                <a:solidFill>
                  <a:srgbClr val="000000"/>
                </a:solidFill>
                <a:effectLst/>
                <a:uLnTx/>
                <a:uFillTx/>
                <a:latin typeface="Arial"/>
                <a:cs typeface="Arial"/>
                <a:sym typeface="Arial"/>
              </a:rPr>
              <a:t>% of the times low impact incident is classified as low otherwise </a:t>
            </a:r>
            <a:r>
              <a:rPr lang="en-IN" sz="1600" dirty="0">
                <a:solidFill>
                  <a:srgbClr val="E48312"/>
                </a:solidFill>
              </a:rPr>
              <a:t>33</a:t>
            </a:r>
            <a:r>
              <a:rPr kumimoji="0" lang="en-IN" sz="1600" b="0" i="0" u="none" strike="noStrike" kern="0" cap="none" spc="0" normalizeH="0" baseline="0" noProof="0" dirty="0">
                <a:ln>
                  <a:noFill/>
                </a:ln>
                <a:solidFill>
                  <a:srgbClr val="E48312"/>
                </a:solidFill>
                <a:effectLst/>
                <a:uLnTx/>
                <a:uFillTx/>
                <a:latin typeface="Arial"/>
                <a:cs typeface="Arial"/>
                <a:sym typeface="Arial"/>
              </a:rPr>
              <a:t>% of time high or medium incident are predicted a low.</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54</a:t>
            </a:r>
            <a:r>
              <a:rPr kumimoji="0" lang="en-IN" sz="1600" b="0" i="0" u="none" strike="noStrike" kern="0" cap="none" spc="0" normalizeH="0" baseline="0" noProof="0" dirty="0">
                <a:ln>
                  <a:noFill/>
                </a:ln>
                <a:solidFill>
                  <a:srgbClr val="000000"/>
                </a:solidFill>
                <a:effectLst/>
                <a:uLnTx/>
                <a:uFillTx/>
                <a:latin typeface="Arial"/>
                <a:cs typeface="Arial"/>
                <a:sym typeface="Arial"/>
              </a:rPr>
              <a:t>% of </a:t>
            </a:r>
            <a:r>
              <a:rPr kumimoji="0" lang="en-IN" sz="1600" b="0" i="0" u="none" strike="noStrike" kern="0" cap="none" spc="0" normalizeH="0" baseline="0" noProof="0" dirty="0">
                <a:ln>
                  <a:noFill/>
                </a:ln>
                <a:solidFill>
                  <a:srgbClr val="E48312"/>
                </a:solidFill>
                <a:effectLst/>
                <a:uLnTx/>
                <a:uFillTx/>
                <a:latin typeface="Arial"/>
                <a:cs typeface="Arial"/>
                <a:sym typeface="Arial"/>
              </a:rPr>
              <a:t>high impact incident cases were wrongly predicted as low or medium impact incidents</a:t>
            </a:r>
            <a:r>
              <a:rPr kumimoji="0" lang="en-IN" sz="1600" b="0" i="0" u="none" strike="noStrike" kern="0" cap="none" spc="0" normalizeH="0" baseline="0" noProof="0" dirty="0">
                <a:ln>
                  <a:noFill/>
                </a:ln>
                <a:solidFill>
                  <a:srgbClr val="000000"/>
                </a:solidFill>
                <a:effectLst/>
                <a:uLnTx/>
                <a:uFillTx/>
                <a:latin typeface="Arial"/>
                <a:cs typeface="Arial"/>
                <a:sym typeface="Arial"/>
              </a:rPr>
              <a: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25</a:t>
            </a:r>
            <a:r>
              <a:rPr kumimoji="0" lang="en-IN" sz="1600" b="0" i="0" u="none" strike="noStrike" kern="0" cap="none" spc="0" normalizeH="0" baseline="0" noProof="0" dirty="0">
                <a:ln>
                  <a:noFill/>
                </a:ln>
                <a:solidFill>
                  <a:srgbClr val="000000"/>
                </a:solidFill>
                <a:effectLst/>
                <a:uLnTx/>
                <a:uFillTx/>
                <a:latin typeface="Arial"/>
                <a:cs typeface="Arial"/>
                <a:sym typeface="Arial"/>
              </a:rPr>
              <a:t>% of the times low is wrongly predicted as high or medium impact incident.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 </a:t>
            </a:r>
          </a:p>
        </p:txBody>
      </p:sp>
      <p:graphicFrame>
        <p:nvGraphicFramePr>
          <p:cNvPr id="11" name="Table 11">
            <a:extLst>
              <a:ext uri="{FF2B5EF4-FFF2-40B4-BE49-F238E27FC236}">
                <a16:creationId xmlns:a16="http://schemas.microsoft.com/office/drawing/2014/main" id="{2AA1EB56-FEA2-468C-A7D1-87D0F1A77CC9}"/>
              </a:ext>
            </a:extLst>
          </p:cNvPr>
          <p:cNvGraphicFramePr>
            <a:graphicFrameLocks noGrp="1"/>
          </p:cNvGraphicFramePr>
          <p:nvPr>
            <p:extLst>
              <p:ext uri="{D42A27DB-BD31-4B8C-83A1-F6EECF244321}">
                <p14:modId xmlns:p14="http://schemas.microsoft.com/office/powerpoint/2010/main" val="3872890402"/>
              </p:ext>
            </p:extLst>
          </p:nvPr>
        </p:nvGraphicFramePr>
        <p:xfrm>
          <a:off x="930112" y="4409257"/>
          <a:ext cx="6096000" cy="1630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757103"/>
                    </a:ext>
                  </a:extLst>
                </a:gridCol>
                <a:gridCol w="1219200">
                  <a:extLst>
                    <a:ext uri="{9D8B030D-6E8A-4147-A177-3AD203B41FA5}">
                      <a16:colId xmlns:a16="http://schemas.microsoft.com/office/drawing/2014/main" val="3433380700"/>
                    </a:ext>
                  </a:extLst>
                </a:gridCol>
                <a:gridCol w="1219200">
                  <a:extLst>
                    <a:ext uri="{9D8B030D-6E8A-4147-A177-3AD203B41FA5}">
                      <a16:colId xmlns:a16="http://schemas.microsoft.com/office/drawing/2014/main" val="3482575971"/>
                    </a:ext>
                  </a:extLst>
                </a:gridCol>
                <a:gridCol w="1219200">
                  <a:extLst>
                    <a:ext uri="{9D8B030D-6E8A-4147-A177-3AD203B41FA5}">
                      <a16:colId xmlns:a16="http://schemas.microsoft.com/office/drawing/2014/main" val="1563869928"/>
                    </a:ext>
                  </a:extLst>
                </a:gridCol>
                <a:gridCol w="1219200">
                  <a:extLst>
                    <a:ext uri="{9D8B030D-6E8A-4147-A177-3AD203B41FA5}">
                      <a16:colId xmlns:a16="http://schemas.microsoft.com/office/drawing/2014/main" val="4185252363"/>
                    </a:ext>
                  </a:extLst>
                </a:gridCol>
              </a:tblGrid>
              <a:tr h="37084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Precision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Recall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F1 Score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Support</a:t>
                      </a:r>
                    </a:p>
                    <a:p>
                      <a:endParaRPr lang="en-IN" dirty="0"/>
                    </a:p>
                  </a:txBody>
                  <a:tcPr/>
                </a:tc>
                <a:extLst>
                  <a:ext uri="{0D108BD9-81ED-4DB2-BD59-A6C34878D82A}">
                    <a16:rowId xmlns:a16="http://schemas.microsoft.com/office/drawing/2014/main" val="887055000"/>
                  </a:ext>
                </a:extLst>
              </a:tr>
              <a:tr h="370840">
                <a:tc>
                  <a:txBody>
                    <a:bodyPr/>
                    <a:lstStyle/>
                    <a:p>
                      <a:r>
                        <a:rPr lang="en-IN" dirty="0">
                          <a:latin typeface="+mj-lt"/>
                        </a:rPr>
                        <a:t>HIGH</a:t>
                      </a:r>
                    </a:p>
                  </a:txBody>
                  <a:tcPr/>
                </a:tc>
                <a:tc>
                  <a:txBody>
                    <a:bodyPr/>
                    <a:lstStyle/>
                    <a:p>
                      <a:r>
                        <a:rPr lang="en-IN" dirty="0"/>
                        <a:t>0.54</a:t>
                      </a:r>
                    </a:p>
                  </a:txBody>
                  <a:tcPr/>
                </a:tc>
                <a:tc>
                  <a:txBody>
                    <a:bodyPr/>
                    <a:lstStyle/>
                    <a:p>
                      <a:r>
                        <a:rPr lang="en-IN" dirty="0"/>
                        <a:t>0.46</a:t>
                      </a:r>
                    </a:p>
                  </a:txBody>
                  <a:tcPr/>
                </a:tc>
                <a:tc>
                  <a:txBody>
                    <a:bodyPr/>
                    <a:lstStyle/>
                    <a:p>
                      <a:r>
                        <a:rPr lang="en-IN" dirty="0"/>
                        <a:t>0.51</a:t>
                      </a:r>
                    </a:p>
                  </a:txBody>
                  <a:tcPr/>
                </a:tc>
                <a:tc>
                  <a:txBody>
                    <a:bodyPr/>
                    <a:lstStyle/>
                    <a:p>
                      <a:r>
                        <a:rPr lang="en-IN" dirty="0"/>
                        <a:t>568</a:t>
                      </a:r>
                    </a:p>
                  </a:txBody>
                  <a:tcPr/>
                </a:tc>
                <a:extLst>
                  <a:ext uri="{0D108BD9-81ED-4DB2-BD59-A6C34878D82A}">
                    <a16:rowId xmlns:a16="http://schemas.microsoft.com/office/drawing/2014/main" val="2711770406"/>
                  </a:ext>
                </a:extLst>
              </a:tr>
              <a:tr h="370840">
                <a:tc>
                  <a:txBody>
                    <a:bodyPr/>
                    <a:lstStyle/>
                    <a:p>
                      <a:r>
                        <a:rPr lang="en-IN" dirty="0">
                          <a:latin typeface="+mj-lt"/>
                        </a:rPr>
                        <a:t>MEDIUM</a:t>
                      </a:r>
                    </a:p>
                  </a:txBody>
                  <a:tcPr/>
                </a:tc>
                <a:tc>
                  <a:txBody>
                    <a:bodyPr/>
                    <a:lstStyle/>
                    <a:p>
                      <a:r>
                        <a:rPr lang="en-IN" dirty="0"/>
                        <a:t>0.96</a:t>
                      </a:r>
                    </a:p>
                  </a:txBody>
                  <a:tcPr/>
                </a:tc>
                <a:tc>
                  <a:txBody>
                    <a:bodyPr/>
                    <a:lstStyle/>
                    <a:p>
                      <a:r>
                        <a:rPr lang="en-IN" dirty="0"/>
                        <a:t>0.97</a:t>
                      </a:r>
                    </a:p>
                  </a:txBody>
                  <a:tcPr/>
                </a:tc>
                <a:tc>
                  <a:txBody>
                    <a:bodyPr/>
                    <a:lstStyle/>
                    <a:p>
                      <a:r>
                        <a:rPr lang="en-IN" dirty="0"/>
                        <a:t>0.98</a:t>
                      </a:r>
                    </a:p>
                  </a:txBody>
                  <a:tcPr/>
                </a:tc>
                <a:tc>
                  <a:txBody>
                    <a:bodyPr/>
                    <a:lstStyle/>
                    <a:p>
                      <a:r>
                        <a:rPr lang="en-IN" dirty="0"/>
                        <a:t>21491</a:t>
                      </a:r>
                    </a:p>
                  </a:txBody>
                  <a:tcPr/>
                </a:tc>
                <a:extLst>
                  <a:ext uri="{0D108BD9-81ED-4DB2-BD59-A6C34878D82A}">
                    <a16:rowId xmlns:a16="http://schemas.microsoft.com/office/drawing/2014/main" val="1943157241"/>
                  </a:ext>
                </a:extLst>
              </a:tr>
              <a:tr h="370840">
                <a:tc>
                  <a:txBody>
                    <a:bodyPr/>
                    <a:lstStyle/>
                    <a:p>
                      <a:r>
                        <a:rPr lang="en-IN" dirty="0">
                          <a:latin typeface="+mj-lt"/>
                        </a:rPr>
                        <a:t>LOW</a:t>
                      </a:r>
                    </a:p>
                  </a:txBody>
                  <a:tcPr/>
                </a:tc>
                <a:tc>
                  <a:txBody>
                    <a:bodyPr/>
                    <a:lstStyle/>
                    <a:p>
                      <a:r>
                        <a:rPr lang="en-IN" dirty="0"/>
                        <a:t>0.67</a:t>
                      </a:r>
                    </a:p>
                  </a:txBody>
                  <a:tcPr/>
                </a:tc>
                <a:tc>
                  <a:txBody>
                    <a:bodyPr/>
                    <a:lstStyle/>
                    <a:p>
                      <a:r>
                        <a:rPr lang="en-IN" dirty="0"/>
                        <a:t>0.75</a:t>
                      </a:r>
                    </a:p>
                  </a:txBody>
                  <a:tcPr/>
                </a:tc>
                <a:tc>
                  <a:txBody>
                    <a:bodyPr/>
                    <a:lstStyle/>
                    <a:p>
                      <a:r>
                        <a:rPr lang="en-IN" dirty="0"/>
                        <a:t>0.33</a:t>
                      </a:r>
                    </a:p>
                  </a:txBody>
                  <a:tcPr/>
                </a:tc>
                <a:tc>
                  <a:txBody>
                    <a:bodyPr/>
                    <a:lstStyle/>
                    <a:p>
                      <a:r>
                        <a:rPr lang="en-IN" dirty="0"/>
                        <a:t>615</a:t>
                      </a:r>
                    </a:p>
                  </a:txBody>
                  <a:tcPr/>
                </a:tc>
                <a:extLst>
                  <a:ext uri="{0D108BD9-81ED-4DB2-BD59-A6C34878D82A}">
                    <a16:rowId xmlns:a16="http://schemas.microsoft.com/office/drawing/2014/main" val="1050483846"/>
                  </a:ext>
                </a:extLst>
              </a:tr>
            </a:tbl>
          </a:graphicData>
        </a:graphic>
      </p:graphicFrame>
      <p:pic>
        <p:nvPicPr>
          <p:cNvPr id="6" name="Google Shape;116;p2"/>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4215404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8F2C0-C47C-46BF-BD45-EA4E9097BFED}"/>
              </a:ext>
            </a:extLst>
          </p:cNvPr>
          <p:cNvSpPr txBox="1"/>
          <p:nvPr/>
        </p:nvSpPr>
        <p:spPr>
          <a:xfrm>
            <a:off x="796565" y="421146"/>
            <a:ext cx="4572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rgbClr val="CCDDEA">
                    <a:lumMod val="25000"/>
                  </a:srgbClr>
                </a:solidFill>
                <a:effectLst/>
                <a:uLnTx/>
                <a:uFillTx/>
                <a:latin typeface="Arial"/>
                <a:cs typeface="Arial"/>
                <a:sym typeface="Arial"/>
              </a:rPr>
              <a:t>Model Building</a:t>
            </a:r>
          </a:p>
        </p:txBody>
      </p:sp>
      <p:sp>
        <p:nvSpPr>
          <p:cNvPr id="5" name="TextBox 4">
            <a:extLst>
              <a:ext uri="{FF2B5EF4-FFF2-40B4-BE49-F238E27FC236}">
                <a16:creationId xmlns:a16="http://schemas.microsoft.com/office/drawing/2014/main" id="{C7C6EC61-C5D1-4C38-8966-04D3850D652E}"/>
              </a:ext>
            </a:extLst>
          </p:cNvPr>
          <p:cNvSpPr txBox="1"/>
          <p:nvPr/>
        </p:nvSpPr>
        <p:spPr>
          <a:xfrm>
            <a:off x="796565" y="1156437"/>
            <a:ext cx="5198882" cy="707886"/>
          </a:xfrm>
          <a:prstGeom prst="rect">
            <a:avLst/>
          </a:prstGeom>
          <a:noFill/>
        </p:spPr>
        <p:txBody>
          <a:bodyPr wrap="square">
            <a:spAutoFit/>
          </a:bodyPr>
          <a:lstStyle/>
          <a:p>
            <a:r>
              <a:rPr kumimoji="0" lang="en-IN" sz="2000" b="1" i="0" u="none" strike="noStrike" kern="0" cap="none" spc="0" normalizeH="0" baseline="0" noProof="0" dirty="0">
                <a:ln>
                  <a:noFill/>
                </a:ln>
                <a:solidFill>
                  <a:srgbClr val="FF0000"/>
                </a:solidFill>
                <a:effectLst/>
                <a:uLnTx/>
                <a:uFillTx/>
                <a:latin typeface="+mn-lt"/>
                <a:cs typeface="Arial"/>
                <a:sym typeface="Arial"/>
              </a:rPr>
              <a:t>4. </a:t>
            </a:r>
            <a:r>
              <a:rPr lang="en-IN" sz="2000" b="1" i="0" dirty="0">
                <a:solidFill>
                  <a:srgbClr val="FF0000"/>
                </a:solidFill>
                <a:effectLst/>
                <a:latin typeface="+mn-lt"/>
              </a:rPr>
              <a:t>Naïve Byes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2000" b="1" i="0" u="none" strike="noStrike" kern="0" cap="none" spc="0" normalizeH="0" baseline="0" noProof="0" dirty="0">
              <a:ln>
                <a:noFill/>
              </a:ln>
              <a:solidFill>
                <a:srgbClr val="FF0000"/>
              </a:solidFill>
              <a:effectLst/>
              <a:uLnTx/>
              <a:uFillTx/>
              <a:latin typeface="Arial"/>
              <a:cs typeface="Arial"/>
              <a:sym typeface="Arial"/>
            </a:endParaRPr>
          </a:p>
        </p:txBody>
      </p:sp>
      <p:sp>
        <p:nvSpPr>
          <p:cNvPr id="7" name="TextBox 6">
            <a:extLst>
              <a:ext uri="{FF2B5EF4-FFF2-40B4-BE49-F238E27FC236}">
                <a16:creationId xmlns:a16="http://schemas.microsoft.com/office/drawing/2014/main" id="{0411F6E9-99F9-4D98-9805-988198022151}"/>
              </a:ext>
            </a:extLst>
          </p:cNvPr>
          <p:cNvSpPr txBox="1"/>
          <p:nvPr/>
        </p:nvSpPr>
        <p:spPr>
          <a:xfrm>
            <a:off x="527901" y="1707063"/>
            <a:ext cx="8173039" cy="230832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Key Points: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Accuracy:</a:t>
            </a:r>
            <a:r>
              <a:rPr lang="en-IN" sz="1600" dirty="0"/>
              <a:t>36</a:t>
            </a:r>
            <a:r>
              <a:rPr kumimoji="0" lang="en-IN" sz="1600" b="0" i="0" u="none" strike="noStrike" kern="0" cap="none" spc="0" normalizeH="0" baseline="0" noProof="0" dirty="0">
                <a:ln>
                  <a:noFill/>
                </a:ln>
                <a:solidFill>
                  <a:srgbClr val="000000"/>
                </a:solidFill>
                <a:effectLst/>
                <a:uLnTx/>
                <a:uFillTx/>
                <a:latin typeface="Arial"/>
                <a:cs typeface="Arial"/>
                <a:sym typeface="Arial"/>
              </a:rPr>
              <a: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96% of the times low and medium incidents were classified</a:t>
            </a:r>
            <a:r>
              <a:rPr kumimoji="0" lang="en-IN" sz="1600" b="0" i="0" u="none" strike="noStrike" kern="0" cap="none" spc="0" normalizeH="0" noProof="0" dirty="0">
                <a:ln>
                  <a:noFill/>
                </a:ln>
                <a:solidFill>
                  <a:srgbClr val="000000"/>
                </a:solidFill>
                <a:effectLst/>
                <a:uLnTx/>
                <a:uFillTx/>
                <a:latin typeface="Arial"/>
                <a:cs typeface="Arial"/>
                <a:sym typeface="Arial"/>
              </a:rPr>
              <a:t> </a:t>
            </a:r>
            <a:r>
              <a:rPr kumimoji="0" lang="en-IN" sz="1600" b="0" i="0" u="none" strike="noStrike" kern="0" cap="none" spc="0" normalizeH="0" baseline="0" noProof="0" dirty="0">
                <a:ln>
                  <a:noFill/>
                </a:ln>
                <a:solidFill>
                  <a:srgbClr val="000000"/>
                </a:solidFill>
                <a:effectLst/>
                <a:uLnTx/>
                <a:uFillTx/>
                <a:latin typeface="Arial"/>
                <a:cs typeface="Arial"/>
                <a:sym typeface="Arial"/>
              </a:rPr>
              <a:t>as High(Precision).</a:t>
            </a:r>
          </a:p>
          <a:p>
            <a:pPr marL="285750" lvl="0" indent="-285750">
              <a:buFont typeface="Wingdings" panose="05000000000000000000" pitchFamily="2" charset="2"/>
              <a:buChar char="Ø"/>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Only 4% of the times low impact incident is </a:t>
            </a:r>
            <a:r>
              <a:rPr lang="en-IN" sz="1600" dirty="0"/>
              <a:t>classified </a:t>
            </a:r>
            <a:r>
              <a:rPr kumimoji="0" lang="en-IN" sz="1600" b="0" i="0" u="none" strike="noStrike" kern="0" cap="none" spc="0" normalizeH="0" baseline="0" noProof="0" dirty="0">
                <a:ln>
                  <a:noFill/>
                </a:ln>
                <a:solidFill>
                  <a:srgbClr val="000000"/>
                </a:solidFill>
                <a:effectLst/>
                <a:uLnTx/>
                <a:uFillTx/>
                <a:latin typeface="Arial"/>
                <a:cs typeface="Arial"/>
                <a:sym typeface="Arial"/>
              </a:rPr>
              <a:t>as low otherwise </a:t>
            </a:r>
            <a:r>
              <a:rPr kumimoji="0" lang="en-IN" sz="1600" b="0" i="0" u="none" strike="noStrike" kern="0" cap="none" spc="0" normalizeH="0" baseline="0" noProof="0" dirty="0">
                <a:ln>
                  <a:noFill/>
                </a:ln>
                <a:solidFill>
                  <a:srgbClr val="E48312"/>
                </a:solidFill>
                <a:effectLst/>
                <a:uLnTx/>
                <a:uFillTx/>
                <a:latin typeface="Arial"/>
                <a:cs typeface="Arial"/>
                <a:sym typeface="Arial"/>
              </a:rPr>
              <a:t>96% of time high or medium incident are predicted a low.</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53</a:t>
            </a:r>
            <a:r>
              <a:rPr kumimoji="0" lang="en-IN" sz="1600" b="0" i="0" u="none" strike="noStrike" kern="0" cap="none" spc="0" normalizeH="0" baseline="0" noProof="0" dirty="0">
                <a:ln>
                  <a:noFill/>
                </a:ln>
                <a:solidFill>
                  <a:srgbClr val="000000"/>
                </a:solidFill>
                <a:effectLst/>
                <a:uLnTx/>
                <a:uFillTx/>
                <a:latin typeface="Arial"/>
                <a:cs typeface="Arial"/>
                <a:sym typeface="Arial"/>
              </a:rPr>
              <a:t>% of </a:t>
            </a:r>
            <a:r>
              <a:rPr kumimoji="0" lang="en-IN" sz="1600" b="0" i="0" u="none" strike="noStrike" kern="0" cap="none" spc="0" normalizeH="0" baseline="0" noProof="0" dirty="0">
                <a:ln>
                  <a:noFill/>
                </a:ln>
                <a:solidFill>
                  <a:srgbClr val="E48312"/>
                </a:solidFill>
                <a:effectLst/>
                <a:uLnTx/>
                <a:uFillTx/>
                <a:latin typeface="Arial"/>
                <a:cs typeface="Arial"/>
                <a:sym typeface="Arial"/>
              </a:rPr>
              <a:t>high impact incident cases were wrongly predicted as low or medium impact incidents</a:t>
            </a:r>
            <a:r>
              <a:rPr kumimoji="0" lang="en-IN" sz="1600" b="0" i="0" u="none" strike="noStrike" kern="0" cap="none" spc="0" normalizeH="0" baseline="0" noProof="0" dirty="0">
                <a:ln>
                  <a:noFill/>
                </a:ln>
                <a:solidFill>
                  <a:srgbClr val="000000"/>
                </a:solidFill>
                <a:effectLst/>
                <a:uLnTx/>
                <a:uFillTx/>
                <a:latin typeface="Arial"/>
                <a:cs typeface="Arial"/>
                <a:sym typeface="Arial"/>
              </a:rPr>
              <a: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40% of the times low is wrongly predicted as high or medium impact incident.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 </a:t>
            </a:r>
          </a:p>
        </p:txBody>
      </p:sp>
      <p:graphicFrame>
        <p:nvGraphicFramePr>
          <p:cNvPr id="11" name="Table 11">
            <a:extLst>
              <a:ext uri="{FF2B5EF4-FFF2-40B4-BE49-F238E27FC236}">
                <a16:creationId xmlns:a16="http://schemas.microsoft.com/office/drawing/2014/main" id="{2AA1EB56-FEA2-468C-A7D1-87D0F1A77CC9}"/>
              </a:ext>
            </a:extLst>
          </p:cNvPr>
          <p:cNvGraphicFramePr>
            <a:graphicFrameLocks noGrp="1"/>
          </p:cNvGraphicFramePr>
          <p:nvPr>
            <p:extLst>
              <p:ext uri="{D42A27DB-BD31-4B8C-83A1-F6EECF244321}">
                <p14:modId xmlns:p14="http://schemas.microsoft.com/office/powerpoint/2010/main" val="2740658213"/>
              </p:ext>
            </p:extLst>
          </p:nvPr>
        </p:nvGraphicFramePr>
        <p:xfrm>
          <a:off x="930112" y="4409257"/>
          <a:ext cx="6096000" cy="1630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757103"/>
                    </a:ext>
                  </a:extLst>
                </a:gridCol>
                <a:gridCol w="1219200">
                  <a:extLst>
                    <a:ext uri="{9D8B030D-6E8A-4147-A177-3AD203B41FA5}">
                      <a16:colId xmlns:a16="http://schemas.microsoft.com/office/drawing/2014/main" val="3433380700"/>
                    </a:ext>
                  </a:extLst>
                </a:gridCol>
                <a:gridCol w="1219200">
                  <a:extLst>
                    <a:ext uri="{9D8B030D-6E8A-4147-A177-3AD203B41FA5}">
                      <a16:colId xmlns:a16="http://schemas.microsoft.com/office/drawing/2014/main" val="3482575971"/>
                    </a:ext>
                  </a:extLst>
                </a:gridCol>
                <a:gridCol w="1219200">
                  <a:extLst>
                    <a:ext uri="{9D8B030D-6E8A-4147-A177-3AD203B41FA5}">
                      <a16:colId xmlns:a16="http://schemas.microsoft.com/office/drawing/2014/main" val="1563869928"/>
                    </a:ext>
                  </a:extLst>
                </a:gridCol>
                <a:gridCol w="1219200">
                  <a:extLst>
                    <a:ext uri="{9D8B030D-6E8A-4147-A177-3AD203B41FA5}">
                      <a16:colId xmlns:a16="http://schemas.microsoft.com/office/drawing/2014/main" val="4185252363"/>
                    </a:ext>
                  </a:extLst>
                </a:gridCol>
              </a:tblGrid>
              <a:tr h="37084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Precision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Recall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F1 Score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Support</a:t>
                      </a:r>
                    </a:p>
                    <a:p>
                      <a:endParaRPr lang="en-IN" dirty="0"/>
                    </a:p>
                  </a:txBody>
                  <a:tcPr/>
                </a:tc>
                <a:extLst>
                  <a:ext uri="{0D108BD9-81ED-4DB2-BD59-A6C34878D82A}">
                    <a16:rowId xmlns:a16="http://schemas.microsoft.com/office/drawing/2014/main" val="887055000"/>
                  </a:ext>
                </a:extLst>
              </a:tr>
              <a:tr h="370840">
                <a:tc>
                  <a:txBody>
                    <a:bodyPr/>
                    <a:lstStyle/>
                    <a:p>
                      <a:r>
                        <a:rPr lang="en-IN" dirty="0">
                          <a:latin typeface="+mj-lt"/>
                        </a:rPr>
                        <a:t>HIGH</a:t>
                      </a:r>
                    </a:p>
                  </a:txBody>
                  <a:tcPr/>
                </a:tc>
                <a:tc>
                  <a:txBody>
                    <a:bodyPr/>
                    <a:lstStyle/>
                    <a:p>
                      <a:r>
                        <a:rPr lang="en-IN" dirty="0"/>
                        <a:t>0.04</a:t>
                      </a:r>
                    </a:p>
                  </a:txBody>
                  <a:tcPr/>
                </a:tc>
                <a:tc>
                  <a:txBody>
                    <a:bodyPr/>
                    <a:lstStyle/>
                    <a:p>
                      <a:r>
                        <a:rPr lang="en-IN" dirty="0"/>
                        <a:t>0.47</a:t>
                      </a:r>
                    </a:p>
                  </a:txBody>
                  <a:tcPr/>
                </a:tc>
                <a:tc>
                  <a:txBody>
                    <a:bodyPr/>
                    <a:lstStyle/>
                    <a:p>
                      <a:r>
                        <a:rPr lang="en-IN" dirty="0"/>
                        <a:t>0.08</a:t>
                      </a:r>
                    </a:p>
                  </a:txBody>
                  <a:tcPr/>
                </a:tc>
                <a:tc>
                  <a:txBody>
                    <a:bodyPr/>
                    <a:lstStyle/>
                    <a:p>
                      <a:r>
                        <a:rPr lang="en-IN" dirty="0"/>
                        <a:t>568</a:t>
                      </a:r>
                    </a:p>
                  </a:txBody>
                  <a:tcPr/>
                </a:tc>
                <a:extLst>
                  <a:ext uri="{0D108BD9-81ED-4DB2-BD59-A6C34878D82A}">
                    <a16:rowId xmlns:a16="http://schemas.microsoft.com/office/drawing/2014/main" val="2711770406"/>
                  </a:ext>
                </a:extLst>
              </a:tr>
              <a:tr h="370840">
                <a:tc>
                  <a:txBody>
                    <a:bodyPr/>
                    <a:lstStyle/>
                    <a:p>
                      <a:r>
                        <a:rPr lang="en-IN" dirty="0">
                          <a:latin typeface="+mj-lt"/>
                        </a:rPr>
                        <a:t>MEDIUM</a:t>
                      </a:r>
                    </a:p>
                  </a:txBody>
                  <a:tcPr/>
                </a:tc>
                <a:tc>
                  <a:txBody>
                    <a:bodyPr/>
                    <a:lstStyle/>
                    <a:p>
                      <a:r>
                        <a:rPr lang="en-IN" dirty="0"/>
                        <a:t>0.96</a:t>
                      </a:r>
                    </a:p>
                  </a:txBody>
                  <a:tcPr/>
                </a:tc>
                <a:tc>
                  <a:txBody>
                    <a:bodyPr/>
                    <a:lstStyle/>
                    <a:p>
                      <a:r>
                        <a:rPr lang="en-IN" dirty="0"/>
                        <a:t>0.35</a:t>
                      </a:r>
                    </a:p>
                  </a:txBody>
                  <a:tcPr/>
                </a:tc>
                <a:tc>
                  <a:txBody>
                    <a:bodyPr/>
                    <a:lstStyle/>
                    <a:p>
                      <a:r>
                        <a:rPr lang="en-IN" dirty="0"/>
                        <a:t>0.51</a:t>
                      </a:r>
                    </a:p>
                  </a:txBody>
                  <a:tcPr/>
                </a:tc>
                <a:tc>
                  <a:txBody>
                    <a:bodyPr/>
                    <a:lstStyle/>
                    <a:p>
                      <a:r>
                        <a:rPr lang="en-IN" dirty="0"/>
                        <a:t>21491</a:t>
                      </a:r>
                    </a:p>
                  </a:txBody>
                  <a:tcPr/>
                </a:tc>
                <a:extLst>
                  <a:ext uri="{0D108BD9-81ED-4DB2-BD59-A6C34878D82A}">
                    <a16:rowId xmlns:a16="http://schemas.microsoft.com/office/drawing/2014/main" val="1943157241"/>
                  </a:ext>
                </a:extLst>
              </a:tr>
              <a:tr h="370840">
                <a:tc>
                  <a:txBody>
                    <a:bodyPr/>
                    <a:lstStyle/>
                    <a:p>
                      <a:r>
                        <a:rPr lang="en-IN" dirty="0">
                          <a:latin typeface="+mj-lt"/>
                        </a:rPr>
                        <a:t>LOW</a:t>
                      </a:r>
                    </a:p>
                  </a:txBody>
                  <a:tcPr/>
                </a:tc>
                <a:tc>
                  <a:txBody>
                    <a:bodyPr/>
                    <a:lstStyle/>
                    <a:p>
                      <a:r>
                        <a:rPr lang="en-IN" dirty="0"/>
                        <a:t>0.04</a:t>
                      </a:r>
                    </a:p>
                  </a:txBody>
                  <a:tcPr/>
                </a:tc>
                <a:tc>
                  <a:txBody>
                    <a:bodyPr/>
                    <a:lstStyle/>
                    <a:p>
                      <a:r>
                        <a:rPr lang="en-IN" dirty="0"/>
                        <a:t>0.60</a:t>
                      </a:r>
                    </a:p>
                  </a:txBody>
                  <a:tcPr/>
                </a:tc>
                <a:tc>
                  <a:txBody>
                    <a:bodyPr/>
                    <a:lstStyle/>
                    <a:p>
                      <a:r>
                        <a:rPr lang="en-IN" dirty="0"/>
                        <a:t>0.08</a:t>
                      </a:r>
                    </a:p>
                  </a:txBody>
                  <a:tcPr/>
                </a:tc>
                <a:tc>
                  <a:txBody>
                    <a:bodyPr/>
                    <a:lstStyle/>
                    <a:p>
                      <a:r>
                        <a:rPr lang="en-IN" dirty="0"/>
                        <a:t>615</a:t>
                      </a:r>
                    </a:p>
                  </a:txBody>
                  <a:tcPr/>
                </a:tc>
                <a:extLst>
                  <a:ext uri="{0D108BD9-81ED-4DB2-BD59-A6C34878D82A}">
                    <a16:rowId xmlns:a16="http://schemas.microsoft.com/office/drawing/2014/main" val="1050483846"/>
                  </a:ext>
                </a:extLst>
              </a:tr>
            </a:tbl>
          </a:graphicData>
        </a:graphic>
      </p:graphicFrame>
      <p:pic>
        <p:nvPicPr>
          <p:cNvPr id="6" name="Google Shape;116;p2"/>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2293689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8F2C0-C47C-46BF-BD45-EA4E9097BFED}"/>
              </a:ext>
            </a:extLst>
          </p:cNvPr>
          <p:cNvSpPr txBox="1"/>
          <p:nvPr/>
        </p:nvSpPr>
        <p:spPr>
          <a:xfrm>
            <a:off x="796565" y="421146"/>
            <a:ext cx="4572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rgbClr val="CCDDEA">
                    <a:lumMod val="25000"/>
                  </a:srgbClr>
                </a:solidFill>
                <a:effectLst/>
                <a:uLnTx/>
                <a:uFillTx/>
                <a:latin typeface="Arial"/>
                <a:cs typeface="Arial"/>
                <a:sym typeface="Arial"/>
              </a:rPr>
              <a:t>Model Building</a:t>
            </a:r>
          </a:p>
        </p:txBody>
      </p:sp>
      <p:sp>
        <p:nvSpPr>
          <p:cNvPr id="5" name="TextBox 4">
            <a:extLst>
              <a:ext uri="{FF2B5EF4-FFF2-40B4-BE49-F238E27FC236}">
                <a16:creationId xmlns:a16="http://schemas.microsoft.com/office/drawing/2014/main" id="{C7C6EC61-C5D1-4C38-8966-04D3850D652E}"/>
              </a:ext>
            </a:extLst>
          </p:cNvPr>
          <p:cNvSpPr txBox="1"/>
          <p:nvPr/>
        </p:nvSpPr>
        <p:spPr>
          <a:xfrm>
            <a:off x="796565" y="1156437"/>
            <a:ext cx="5198882" cy="707886"/>
          </a:xfrm>
          <a:prstGeom prst="rect">
            <a:avLst/>
          </a:prstGeom>
          <a:noFill/>
        </p:spPr>
        <p:txBody>
          <a:bodyPr wrap="square">
            <a:spAutoFit/>
          </a:bodyPr>
          <a:lstStyle/>
          <a:p>
            <a:r>
              <a:rPr lang="en-IN" sz="2000" b="1" dirty="0">
                <a:solidFill>
                  <a:srgbClr val="FF0000"/>
                </a:solidFill>
                <a:latin typeface="+mn-lt"/>
              </a:rPr>
              <a:t>5</a:t>
            </a:r>
            <a:r>
              <a:rPr kumimoji="0" lang="en-IN" sz="2000" b="1" i="0" u="none" strike="noStrike" kern="0" cap="none" spc="0" normalizeH="0" baseline="0" noProof="0" dirty="0">
                <a:ln>
                  <a:noFill/>
                </a:ln>
                <a:solidFill>
                  <a:srgbClr val="FF0000"/>
                </a:solidFill>
                <a:effectLst/>
                <a:uLnTx/>
                <a:uFillTx/>
                <a:latin typeface="+mn-lt"/>
                <a:cs typeface="Arial"/>
                <a:sym typeface="Arial"/>
              </a:rPr>
              <a:t>. </a:t>
            </a:r>
            <a:r>
              <a:rPr lang="en-IN" sz="2000" b="1" i="0" dirty="0">
                <a:solidFill>
                  <a:srgbClr val="FF0000"/>
                </a:solidFill>
                <a:effectLst/>
                <a:latin typeface="+mn-lt"/>
              </a:rPr>
              <a:t>XGB Classifier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2000" b="1" i="0" u="none" strike="noStrike" kern="0" cap="none" spc="0" normalizeH="0" baseline="0" noProof="0" dirty="0">
              <a:ln>
                <a:noFill/>
              </a:ln>
              <a:solidFill>
                <a:srgbClr val="FF0000"/>
              </a:solidFill>
              <a:effectLst/>
              <a:uLnTx/>
              <a:uFillTx/>
              <a:latin typeface="Arial"/>
              <a:cs typeface="Arial"/>
              <a:sym typeface="Arial"/>
            </a:endParaRPr>
          </a:p>
        </p:txBody>
      </p:sp>
      <p:sp>
        <p:nvSpPr>
          <p:cNvPr id="7" name="TextBox 6">
            <a:extLst>
              <a:ext uri="{FF2B5EF4-FFF2-40B4-BE49-F238E27FC236}">
                <a16:creationId xmlns:a16="http://schemas.microsoft.com/office/drawing/2014/main" id="{0411F6E9-99F9-4D98-9805-988198022151}"/>
              </a:ext>
            </a:extLst>
          </p:cNvPr>
          <p:cNvSpPr txBox="1"/>
          <p:nvPr/>
        </p:nvSpPr>
        <p:spPr>
          <a:xfrm>
            <a:off x="527901" y="1707063"/>
            <a:ext cx="8173039" cy="230832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Key Points: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Accuracy:84.47%</a:t>
            </a:r>
          </a:p>
          <a:p>
            <a:pPr marL="285750" lvl="0" indent="-285750">
              <a:buFont typeface="Wingdings" panose="05000000000000000000" pitchFamily="2" charset="2"/>
              <a:buChar char="Ø"/>
              <a:defRPr/>
            </a:pPr>
            <a:r>
              <a:rPr lang="en-IN" sz="1600" dirty="0"/>
              <a:t>85</a:t>
            </a:r>
            <a:r>
              <a:rPr kumimoji="0" lang="en-IN" sz="1600" b="0" i="0" u="none" strike="noStrike" kern="0" cap="none" spc="0" normalizeH="0" baseline="0" noProof="0" dirty="0">
                <a:ln>
                  <a:noFill/>
                </a:ln>
                <a:solidFill>
                  <a:srgbClr val="000000"/>
                </a:solidFill>
                <a:effectLst/>
                <a:uLnTx/>
                <a:uFillTx/>
                <a:latin typeface="Arial"/>
                <a:cs typeface="Arial"/>
                <a:sym typeface="Arial"/>
              </a:rPr>
              <a:t>% of the times low and medium incidents were </a:t>
            </a:r>
            <a:r>
              <a:rPr lang="en-IN" sz="1600" dirty="0"/>
              <a:t>classified </a:t>
            </a:r>
            <a:r>
              <a:rPr kumimoji="0" lang="en-IN" sz="1600" b="0" i="0" u="none" strike="noStrike" kern="0" cap="none" spc="0" normalizeH="0" baseline="0" noProof="0" dirty="0">
                <a:ln>
                  <a:noFill/>
                </a:ln>
                <a:solidFill>
                  <a:srgbClr val="000000"/>
                </a:solidFill>
                <a:effectLst/>
                <a:uLnTx/>
                <a:uFillTx/>
                <a:latin typeface="Arial"/>
                <a:cs typeface="Arial"/>
                <a:sym typeface="Arial"/>
              </a:rPr>
              <a:t>as High(Precision).</a:t>
            </a:r>
          </a:p>
          <a:p>
            <a:pPr marL="285750" lvl="0" indent="-285750">
              <a:buFont typeface="Wingdings" panose="05000000000000000000" pitchFamily="2" charset="2"/>
              <a:buChar char="Ø"/>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Only </a:t>
            </a:r>
            <a:r>
              <a:rPr lang="en-IN" sz="1600" dirty="0"/>
              <a:t>28</a:t>
            </a:r>
            <a:r>
              <a:rPr kumimoji="0" lang="en-IN" sz="1600" b="0" i="0" u="none" strike="noStrike" kern="0" cap="none" spc="0" normalizeH="0" baseline="0" noProof="0" dirty="0">
                <a:ln>
                  <a:noFill/>
                </a:ln>
                <a:solidFill>
                  <a:srgbClr val="000000"/>
                </a:solidFill>
                <a:effectLst/>
                <a:uLnTx/>
                <a:uFillTx/>
                <a:latin typeface="Arial"/>
                <a:cs typeface="Arial"/>
                <a:sym typeface="Arial"/>
              </a:rPr>
              <a:t>% of the times low impact incident is </a:t>
            </a:r>
            <a:r>
              <a:rPr lang="en-IN" sz="1600" dirty="0"/>
              <a:t>classified </a:t>
            </a:r>
            <a:r>
              <a:rPr kumimoji="0" lang="en-IN" sz="1600" b="0" i="0" u="none" strike="noStrike" kern="0" cap="none" spc="0" normalizeH="0" baseline="0" noProof="0" dirty="0">
                <a:ln>
                  <a:noFill/>
                </a:ln>
                <a:solidFill>
                  <a:srgbClr val="000000"/>
                </a:solidFill>
                <a:effectLst/>
                <a:uLnTx/>
                <a:uFillTx/>
                <a:latin typeface="Arial"/>
                <a:cs typeface="Arial"/>
                <a:sym typeface="Arial"/>
              </a:rPr>
              <a:t>as low otherwise </a:t>
            </a:r>
            <a:r>
              <a:rPr lang="en-IN" sz="1600" dirty="0">
                <a:solidFill>
                  <a:srgbClr val="E48312"/>
                </a:solidFill>
              </a:rPr>
              <a:t>72</a:t>
            </a:r>
            <a:r>
              <a:rPr kumimoji="0" lang="en-IN" sz="1600" b="0" i="0" u="none" strike="noStrike" kern="0" cap="none" spc="0" normalizeH="0" baseline="0" noProof="0" dirty="0">
                <a:ln>
                  <a:noFill/>
                </a:ln>
                <a:solidFill>
                  <a:srgbClr val="E48312"/>
                </a:solidFill>
                <a:effectLst/>
                <a:uLnTx/>
                <a:uFillTx/>
                <a:latin typeface="Arial"/>
                <a:cs typeface="Arial"/>
                <a:sym typeface="Arial"/>
              </a:rPr>
              <a:t>% of time high or medium incident are predicted a low.</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40% of </a:t>
            </a:r>
            <a:r>
              <a:rPr kumimoji="0" lang="en-IN" sz="1600" b="0" i="0" u="none" strike="noStrike" kern="0" cap="none" spc="0" normalizeH="0" baseline="0" noProof="0" dirty="0">
                <a:ln>
                  <a:noFill/>
                </a:ln>
                <a:solidFill>
                  <a:srgbClr val="E48312"/>
                </a:solidFill>
                <a:effectLst/>
                <a:uLnTx/>
                <a:uFillTx/>
                <a:latin typeface="Arial"/>
                <a:cs typeface="Arial"/>
                <a:sym typeface="Arial"/>
              </a:rPr>
              <a:t>high impact incident cases were wrongly predicted as low or medium impact incidents</a:t>
            </a:r>
            <a:r>
              <a:rPr kumimoji="0" lang="en-IN" sz="1600" b="0" i="0" u="none" strike="noStrike" kern="0" cap="none" spc="0" normalizeH="0" baseline="0" noProof="0" dirty="0">
                <a:ln>
                  <a:noFill/>
                </a:ln>
                <a:solidFill>
                  <a:srgbClr val="000000"/>
                </a:solidFill>
                <a:effectLst/>
                <a:uLnTx/>
                <a:uFillTx/>
                <a:latin typeface="Arial"/>
                <a:cs typeface="Arial"/>
                <a:sym typeface="Arial"/>
              </a:rPr>
              <a: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14</a:t>
            </a:r>
            <a:r>
              <a:rPr kumimoji="0" lang="en-IN" sz="1600" b="0" i="0" u="none" strike="noStrike" kern="0" cap="none" spc="0" normalizeH="0" baseline="0" noProof="0" dirty="0">
                <a:ln>
                  <a:noFill/>
                </a:ln>
                <a:solidFill>
                  <a:srgbClr val="000000"/>
                </a:solidFill>
                <a:effectLst/>
                <a:uLnTx/>
                <a:uFillTx/>
                <a:latin typeface="Arial"/>
                <a:cs typeface="Arial"/>
                <a:sym typeface="Arial"/>
              </a:rPr>
              <a:t>% of the times low is wrongly predicted as high or medium impact incident.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 </a:t>
            </a:r>
          </a:p>
        </p:txBody>
      </p:sp>
      <p:graphicFrame>
        <p:nvGraphicFramePr>
          <p:cNvPr id="11" name="Table 11">
            <a:extLst>
              <a:ext uri="{FF2B5EF4-FFF2-40B4-BE49-F238E27FC236}">
                <a16:creationId xmlns:a16="http://schemas.microsoft.com/office/drawing/2014/main" id="{2AA1EB56-FEA2-468C-A7D1-87D0F1A77CC9}"/>
              </a:ext>
            </a:extLst>
          </p:cNvPr>
          <p:cNvGraphicFramePr>
            <a:graphicFrameLocks noGrp="1"/>
          </p:cNvGraphicFramePr>
          <p:nvPr>
            <p:extLst>
              <p:ext uri="{D42A27DB-BD31-4B8C-83A1-F6EECF244321}">
                <p14:modId xmlns:p14="http://schemas.microsoft.com/office/powerpoint/2010/main" val="2330935801"/>
              </p:ext>
            </p:extLst>
          </p:nvPr>
        </p:nvGraphicFramePr>
        <p:xfrm>
          <a:off x="930112" y="4409257"/>
          <a:ext cx="6096000" cy="1630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757103"/>
                    </a:ext>
                  </a:extLst>
                </a:gridCol>
                <a:gridCol w="1219200">
                  <a:extLst>
                    <a:ext uri="{9D8B030D-6E8A-4147-A177-3AD203B41FA5}">
                      <a16:colId xmlns:a16="http://schemas.microsoft.com/office/drawing/2014/main" val="3433380700"/>
                    </a:ext>
                  </a:extLst>
                </a:gridCol>
                <a:gridCol w="1219200">
                  <a:extLst>
                    <a:ext uri="{9D8B030D-6E8A-4147-A177-3AD203B41FA5}">
                      <a16:colId xmlns:a16="http://schemas.microsoft.com/office/drawing/2014/main" val="3482575971"/>
                    </a:ext>
                  </a:extLst>
                </a:gridCol>
                <a:gridCol w="1219200">
                  <a:extLst>
                    <a:ext uri="{9D8B030D-6E8A-4147-A177-3AD203B41FA5}">
                      <a16:colId xmlns:a16="http://schemas.microsoft.com/office/drawing/2014/main" val="1563869928"/>
                    </a:ext>
                  </a:extLst>
                </a:gridCol>
                <a:gridCol w="1219200">
                  <a:extLst>
                    <a:ext uri="{9D8B030D-6E8A-4147-A177-3AD203B41FA5}">
                      <a16:colId xmlns:a16="http://schemas.microsoft.com/office/drawing/2014/main" val="4185252363"/>
                    </a:ext>
                  </a:extLst>
                </a:gridCol>
              </a:tblGrid>
              <a:tr h="37084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Precision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Recall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F1 Score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Support</a:t>
                      </a:r>
                    </a:p>
                    <a:p>
                      <a:endParaRPr lang="en-IN" dirty="0"/>
                    </a:p>
                  </a:txBody>
                  <a:tcPr/>
                </a:tc>
                <a:extLst>
                  <a:ext uri="{0D108BD9-81ED-4DB2-BD59-A6C34878D82A}">
                    <a16:rowId xmlns:a16="http://schemas.microsoft.com/office/drawing/2014/main" val="887055000"/>
                  </a:ext>
                </a:extLst>
              </a:tr>
              <a:tr h="370840">
                <a:tc>
                  <a:txBody>
                    <a:bodyPr/>
                    <a:lstStyle/>
                    <a:p>
                      <a:r>
                        <a:rPr lang="en-IN" dirty="0">
                          <a:latin typeface="+mj-lt"/>
                        </a:rPr>
                        <a:t>HIGH</a:t>
                      </a:r>
                    </a:p>
                  </a:txBody>
                  <a:tcPr/>
                </a:tc>
                <a:tc>
                  <a:txBody>
                    <a:bodyPr/>
                    <a:lstStyle/>
                    <a:p>
                      <a:r>
                        <a:rPr lang="en-IN" dirty="0"/>
                        <a:t>0.15</a:t>
                      </a:r>
                    </a:p>
                  </a:txBody>
                  <a:tcPr/>
                </a:tc>
                <a:tc>
                  <a:txBody>
                    <a:bodyPr/>
                    <a:lstStyle/>
                    <a:p>
                      <a:r>
                        <a:rPr lang="en-IN" dirty="0"/>
                        <a:t>0.60</a:t>
                      </a:r>
                    </a:p>
                  </a:txBody>
                  <a:tcPr/>
                </a:tc>
                <a:tc>
                  <a:txBody>
                    <a:bodyPr/>
                    <a:lstStyle/>
                    <a:p>
                      <a:r>
                        <a:rPr lang="en-IN" dirty="0"/>
                        <a:t>0.24</a:t>
                      </a:r>
                    </a:p>
                  </a:txBody>
                  <a:tcPr/>
                </a:tc>
                <a:tc>
                  <a:txBody>
                    <a:bodyPr/>
                    <a:lstStyle/>
                    <a:p>
                      <a:r>
                        <a:rPr lang="en-IN" dirty="0"/>
                        <a:t>568</a:t>
                      </a:r>
                    </a:p>
                  </a:txBody>
                  <a:tcPr/>
                </a:tc>
                <a:extLst>
                  <a:ext uri="{0D108BD9-81ED-4DB2-BD59-A6C34878D82A}">
                    <a16:rowId xmlns:a16="http://schemas.microsoft.com/office/drawing/2014/main" val="2711770406"/>
                  </a:ext>
                </a:extLst>
              </a:tr>
              <a:tr h="370840">
                <a:tc>
                  <a:txBody>
                    <a:bodyPr/>
                    <a:lstStyle/>
                    <a:p>
                      <a:r>
                        <a:rPr lang="en-IN" dirty="0">
                          <a:latin typeface="+mj-lt"/>
                        </a:rPr>
                        <a:t>MEDIUM</a:t>
                      </a:r>
                    </a:p>
                  </a:txBody>
                  <a:tcPr/>
                </a:tc>
                <a:tc>
                  <a:txBody>
                    <a:bodyPr/>
                    <a:lstStyle/>
                    <a:p>
                      <a:r>
                        <a:rPr lang="en-IN" dirty="0"/>
                        <a:t>0.98</a:t>
                      </a:r>
                    </a:p>
                  </a:txBody>
                  <a:tcPr/>
                </a:tc>
                <a:tc>
                  <a:txBody>
                    <a:bodyPr/>
                    <a:lstStyle/>
                    <a:p>
                      <a:r>
                        <a:rPr lang="en-IN" dirty="0"/>
                        <a:t>0.85</a:t>
                      </a:r>
                    </a:p>
                  </a:txBody>
                  <a:tcPr/>
                </a:tc>
                <a:tc>
                  <a:txBody>
                    <a:bodyPr/>
                    <a:lstStyle/>
                    <a:p>
                      <a:r>
                        <a:rPr lang="en-IN" dirty="0"/>
                        <a:t>0.91</a:t>
                      </a:r>
                    </a:p>
                  </a:txBody>
                  <a:tcPr/>
                </a:tc>
                <a:tc>
                  <a:txBody>
                    <a:bodyPr/>
                    <a:lstStyle/>
                    <a:p>
                      <a:r>
                        <a:rPr lang="en-IN" dirty="0"/>
                        <a:t>21491</a:t>
                      </a:r>
                    </a:p>
                  </a:txBody>
                  <a:tcPr/>
                </a:tc>
                <a:extLst>
                  <a:ext uri="{0D108BD9-81ED-4DB2-BD59-A6C34878D82A}">
                    <a16:rowId xmlns:a16="http://schemas.microsoft.com/office/drawing/2014/main" val="1943157241"/>
                  </a:ext>
                </a:extLst>
              </a:tr>
              <a:tr h="370840">
                <a:tc>
                  <a:txBody>
                    <a:bodyPr/>
                    <a:lstStyle/>
                    <a:p>
                      <a:r>
                        <a:rPr lang="en-IN" dirty="0">
                          <a:latin typeface="+mj-lt"/>
                        </a:rPr>
                        <a:t>LOW</a:t>
                      </a:r>
                    </a:p>
                  </a:txBody>
                  <a:tcPr/>
                </a:tc>
                <a:tc>
                  <a:txBody>
                    <a:bodyPr/>
                    <a:lstStyle/>
                    <a:p>
                      <a:r>
                        <a:rPr lang="en-IN" dirty="0"/>
                        <a:t>0.28</a:t>
                      </a:r>
                    </a:p>
                  </a:txBody>
                  <a:tcPr/>
                </a:tc>
                <a:tc>
                  <a:txBody>
                    <a:bodyPr/>
                    <a:lstStyle/>
                    <a:p>
                      <a:r>
                        <a:rPr lang="en-IN" dirty="0"/>
                        <a:t>0.86</a:t>
                      </a:r>
                    </a:p>
                  </a:txBody>
                  <a:tcPr/>
                </a:tc>
                <a:tc>
                  <a:txBody>
                    <a:bodyPr/>
                    <a:lstStyle/>
                    <a:p>
                      <a:r>
                        <a:rPr lang="en-IN" dirty="0"/>
                        <a:t>0.43</a:t>
                      </a:r>
                    </a:p>
                  </a:txBody>
                  <a:tcPr/>
                </a:tc>
                <a:tc>
                  <a:txBody>
                    <a:bodyPr/>
                    <a:lstStyle/>
                    <a:p>
                      <a:r>
                        <a:rPr lang="en-IN" dirty="0"/>
                        <a:t>615</a:t>
                      </a:r>
                    </a:p>
                  </a:txBody>
                  <a:tcPr/>
                </a:tc>
                <a:extLst>
                  <a:ext uri="{0D108BD9-81ED-4DB2-BD59-A6C34878D82A}">
                    <a16:rowId xmlns:a16="http://schemas.microsoft.com/office/drawing/2014/main" val="1050483846"/>
                  </a:ext>
                </a:extLst>
              </a:tr>
            </a:tbl>
          </a:graphicData>
        </a:graphic>
      </p:graphicFrame>
      <p:pic>
        <p:nvPicPr>
          <p:cNvPr id="6" name="Google Shape;116;p2"/>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3289225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8F2C0-C47C-46BF-BD45-EA4E9097BFED}"/>
              </a:ext>
            </a:extLst>
          </p:cNvPr>
          <p:cNvSpPr txBox="1"/>
          <p:nvPr/>
        </p:nvSpPr>
        <p:spPr>
          <a:xfrm>
            <a:off x="796565" y="421146"/>
            <a:ext cx="4572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rgbClr val="CCDDEA">
                    <a:lumMod val="25000"/>
                  </a:srgbClr>
                </a:solidFill>
                <a:effectLst/>
                <a:uLnTx/>
                <a:uFillTx/>
                <a:latin typeface="Arial"/>
                <a:cs typeface="Arial"/>
                <a:sym typeface="Arial"/>
              </a:rPr>
              <a:t>Model Building</a:t>
            </a:r>
          </a:p>
        </p:txBody>
      </p:sp>
      <p:sp>
        <p:nvSpPr>
          <p:cNvPr id="5" name="TextBox 4">
            <a:extLst>
              <a:ext uri="{FF2B5EF4-FFF2-40B4-BE49-F238E27FC236}">
                <a16:creationId xmlns:a16="http://schemas.microsoft.com/office/drawing/2014/main" id="{C7C6EC61-C5D1-4C38-8966-04D3850D652E}"/>
              </a:ext>
            </a:extLst>
          </p:cNvPr>
          <p:cNvSpPr txBox="1"/>
          <p:nvPr/>
        </p:nvSpPr>
        <p:spPr>
          <a:xfrm>
            <a:off x="796565" y="1156437"/>
            <a:ext cx="519888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1" dirty="0">
                <a:solidFill>
                  <a:srgbClr val="FF0000"/>
                </a:solidFill>
              </a:rPr>
              <a:t>6</a:t>
            </a:r>
            <a:r>
              <a:rPr kumimoji="0" lang="en-IN" sz="2000" b="1" i="0" u="none" strike="noStrike" kern="0" cap="none" spc="0" normalizeH="0" baseline="0" noProof="0" dirty="0">
                <a:ln>
                  <a:noFill/>
                </a:ln>
                <a:solidFill>
                  <a:srgbClr val="FF0000"/>
                </a:solidFill>
                <a:effectLst/>
                <a:uLnTx/>
                <a:uFillTx/>
                <a:latin typeface="Arial"/>
                <a:cs typeface="Arial"/>
                <a:sym typeface="Arial"/>
              </a:rPr>
              <a:t>. Logistic Regression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2000" b="1" i="0" u="none" strike="noStrike" kern="0" cap="none" spc="0" normalizeH="0" baseline="0" noProof="0" dirty="0">
              <a:ln>
                <a:noFill/>
              </a:ln>
              <a:solidFill>
                <a:srgbClr val="FF0000"/>
              </a:solidFill>
              <a:effectLst/>
              <a:uLnTx/>
              <a:uFillTx/>
              <a:latin typeface="Arial"/>
              <a:cs typeface="Arial"/>
              <a:sym typeface="Arial"/>
            </a:endParaRPr>
          </a:p>
        </p:txBody>
      </p:sp>
      <p:sp>
        <p:nvSpPr>
          <p:cNvPr id="7" name="TextBox 6">
            <a:extLst>
              <a:ext uri="{FF2B5EF4-FFF2-40B4-BE49-F238E27FC236}">
                <a16:creationId xmlns:a16="http://schemas.microsoft.com/office/drawing/2014/main" id="{0411F6E9-99F9-4D98-9805-988198022151}"/>
              </a:ext>
            </a:extLst>
          </p:cNvPr>
          <p:cNvSpPr txBox="1"/>
          <p:nvPr/>
        </p:nvSpPr>
        <p:spPr>
          <a:xfrm>
            <a:off x="527901" y="1707063"/>
            <a:ext cx="8173039"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Key Points: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Accuracy:28.3%</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97</a:t>
            </a:r>
            <a:r>
              <a:rPr kumimoji="0" lang="en-IN" sz="1600" b="0" i="0" u="none" strike="noStrike" kern="0" cap="none" spc="0" normalizeH="0" baseline="0" noProof="0" dirty="0">
                <a:ln>
                  <a:noFill/>
                </a:ln>
                <a:solidFill>
                  <a:srgbClr val="000000"/>
                </a:solidFill>
                <a:effectLst/>
                <a:uLnTx/>
                <a:uFillTx/>
                <a:latin typeface="Arial"/>
                <a:cs typeface="Arial"/>
                <a:sym typeface="Arial"/>
              </a:rPr>
              <a:t>% of the times low and medium incidents were considered as High(Precision).</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Only </a:t>
            </a:r>
            <a:r>
              <a:rPr lang="en-IN" sz="1600" dirty="0"/>
              <a:t>5</a:t>
            </a:r>
            <a:r>
              <a:rPr kumimoji="0" lang="en-IN" sz="1600" b="0" i="0" u="none" strike="noStrike" kern="0" cap="none" spc="0" normalizeH="0" baseline="0" noProof="0" dirty="0">
                <a:ln>
                  <a:noFill/>
                </a:ln>
                <a:solidFill>
                  <a:srgbClr val="000000"/>
                </a:solidFill>
                <a:effectLst/>
                <a:uLnTx/>
                <a:uFillTx/>
                <a:latin typeface="Arial"/>
                <a:cs typeface="Arial"/>
                <a:sym typeface="Arial"/>
              </a:rPr>
              <a:t>% of the times low impact incident is considered as low otherwise </a:t>
            </a:r>
            <a:r>
              <a:rPr lang="en-IN" sz="1600" dirty="0">
                <a:solidFill>
                  <a:srgbClr val="E48312"/>
                </a:solidFill>
              </a:rPr>
              <a:t>95</a:t>
            </a:r>
            <a:r>
              <a:rPr kumimoji="0" lang="en-IN" sz="1600" b="0" i="0" u="none" strike="noStrike" kern="0" cap="none" spc="0" normalizeH="0" baseline="0" noProof="0" dirty="0">
                <a:ln>
                  <a:noFill/>
                </a:ln>
                <a:solidFill>
                  <a:srgbClr val="E48312"/>
                </a:solidFill>
                <a:effectLst/>
                <a:uLnTx/>
                <a:uFillTx/>
                <a:latin typeface="Arial"/>
                <a:cs typeface="Arial"/>
                <a:sym typeface="Arial"/>
              </a:rPr>
              <a:t>% of time high or medium incident are predicted a low.</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56</a:t>
            </a:r>
            <a:r>
              <a:rPr kumimoji="0" lang="en-IN" sz="1600" b="0" i="0" u="none" strike="noStrike" kern="0" cap="none" spc="0" normalizeH="0" baseline="0" noProof="0" dirty="0">
                <a:ln>
                  <a:noFill/>
                </a:ln>
                <a:solidFill>
                  <a:srgbClr val="000000"/>
                </a:solidFill>
                <a:effectLst/>
                <a:uLnTx/>
                <a:uFillTx/>
                <a:latin typeface="Arial"/>
                <a:cs typeface="Arial"/>
                <a:sym typeface="Arial"/>
              </a:rPr>
              <a:t>% of </a:t>
            </a:r>
            <a:r>
              <a:rPr kumimoji="0" lang="en-IN" sz="1600" b="0" i="0" u="none" strike="noStrike" kern="0" cap="none" spc="0" normalizeH="0" baseline="0" noProof="0" dirty="0">
                <a:ln>
                  <a:noFill/>
                </a:ln>
                <a:solidFill>
                  <a:srgbClr val="E48312"/>
                </a:solidFill>
                <a:effectLst/>
                <a:uLnTx/>
                <a:uFillTx/>
                <a:latin typeface="Arial"/>
                <a:cs typeface="Arial"/>
                <a:sym typeface="Arial"/>
              </a:rPr>
              <a:t>high impact incident cases were wrongly predicted as low or medium impact incidents</a:t>
            </a:r>
            <a:r>
              <a:rPr kumimoji="0" lang="en-IN" sz="1600" b="0" i="0" u="none" strike="noStrike" kern="0" cap="none" spc="0" normalizeH="0" baseline="0" noProof="0" dirty="0">
                <a:ln>
                  <a:noFill/>
                </a:ln>
                <a:solidFill>
                  <a:srgbClr val="000000"/>
                </a:solidFill>
                <a:effectLst/>
                <a:uLnTx/>
                <a:uFillTx/>
                <a:latin typeface="Arial"/>
                <a:cs typeface="Arial"/>
                <a:sym typeface="Arial"/>
              </a:rPr>
              <a: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44</a:t>
            </a:r>
            <a:r>
              <a:rPr kumimoji="0" lang="en-IN" sz="1600" b="0" i="0" u="none" strike="noStrike" kern="0" cap="none" spc="0" normalizeH="0" baseline="0" noProof="0" dirty="0">
                <a:ln>
                  <a:noFill/>
                </a:ln>
                <a:solidFill>
                  <a:srgbClr val="000000"/>
                </a:solidFill>
                <a:effectLst/>
                <a:uLnTx/>
                <a:uFillTx/>
                <a:latin typeface="Arial"/>
                <a:cs typeface="Arial"/>
                <a:sym typeface="Arial"/>
              </a:rPr>
              <a:t>% of the times low is wrongly predicted as high or medium impact incident.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 </a:t>
            </a:r>
          </a:p>
        </p:txBody>
      </p:sp>
      <p:graphicFrame>
        <p:nvGraphicFramePr>
          <p:cNvPr id="11" name="Table 11">
            <a:extLst>
              <a:ext uri="{FF2B5EF4-FFF2-40B4-BE49-F238E27FC236}">
                <a16:creationId xmlns:a16="http://schemas.microsoft.com/office/drawing/2014/main" id="{2AA1EB56-FEA2-468C-A7D1-87D0F1A77CC9}"/>
              </a:ext>
            </a:extLst>
          </p:cNvPr>
          <p:cNvGraphicFramePr>
            <a:graphicFrameLocks noGrp="1"/>
          </p:cNvGraphicFramePr>
          <p:nvPr>
            <p:extLst>
              <p:ext uri="{D42A27DB-BD31-4B8C-83A1-F6EECF244321}">
                <p14:modId xmlns:p14="http://schemas.microsoft.com/office/powerpoint/2010/main" val="1592714765"/>
              </p:ext>
            </p:extLst>
          </p:nvPr>
        </p:nvGraphicFramePr>
        <p:xfrm>
          <a:off x="930112" y="4409257"/>
          <a:ext cx="6096000" cy="1630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757103"/>
                    </a:ext>
                  </a:extLst>
                </a:gridCol>
                <a:gridCol w="1219200">
                  <a:extLst>
                    <a:ext uri="{9D8B030D-6E8A-4147-A177-3AD203B41FA5}">
                      <a16:colId xmlns:a16="http://schemas.microsoft.com/office/drawing/2014/main" val="3433380700"/>
                    </a:ext>
                  </a:extLst>
                </a:gridCol>
                <a:gridCol w="1219200">
                  <a:extLst>
                    <a:ext uri="{9D8B030D-6E8A-4147-A177-3AD203B41FA5}">
                      <a16:colId xmlns:a16="http://schemas.microsoft.com/office/drawing/2014/main" val="3482575971"/>
                    </a:ext>
                  </a:extLst>
                </a:gridCol>
                <a:gridCol w="1219200">
                  <a:extLst>
                    <a:ext uri="{9D8B030D-6E8A-4147-A177-3AD203B41FA5}">
                      <a16:colId xmlns:a16="http://schemas.microsoft.com/office/drawing/2014/main" val="1563869928"/>
                    </a:ext>
                  </a:extLst>
                </a:gridCol>
                <a:gridCol w="1219200">
                  <a:extLst>
                    <a:ext uri="{9D8B030D-6E8A-4147-A177-3AD203B41FA5}">
                      <a16:colId xmlns:a16="http://schemas.microsoft.com/office/drawing/2014/main" val="4185252363"/>
                    </a:ext>
                  </a:extLst>
                </a:gridCol>
              </a:tblGrid>
              <a:tr h="37084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Precision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Recall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F1 Score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Support</a:t>
                      </a:r>
                    </a:p>
                    <a:p>
                      <a:endParaRPr lang="en-IN" dirty="0"/>
                    </a:p>
                  </a:txBody>
                  <a:tcPr/>
                </a:tc>
                <a:extLst>
                  <a:ext uri="{0D108BD9-81ED-4DB2-BD59-A6C34878D82A}">
                    <a16:rowId xmlns:a16="http://schemas.microsoft.com/office/drawing/2014/main" val="887055000"/>
                  </a:ext>
                </a:extLst>
              </a:tr>
              <a:tr h="370840">
                <a:tc>
                  <a:txBody>
                    <a:bodyPr/>
                    <a:lstStyle/>
                    <a:p>
                      <a:r>
                        <a:rPr lang="en-IN" dirty="0">
                          <a:latin typeface="+mj-lt"/>
                        </a:rPr>
                        <a:t>HIGH</a:t>
                      </a:r>
                    </a:p>
                  </a:txBody>
                  <a:tcPr/>
                </a:tc>
                <a:tc>
                  <a:txBody>
                    <a:bodyPr/>
                    <a:lstStyle/>
                    <a:p>
                      <a:r>
                        <a:rPr lang="en-IN" dirty="0"/>
                        <a:t>0.03</a:t>
                      </a:r>
                    </a:p>
                  </a:txBody>
                  <a:tcPr/>
                </a:tc>
                <a:tc>
                  <a:txBody>
                    <a:bodyPr/>
                    <a:lstStyle/>
                    <a:p>
                      <a:r>
                        <a:rPr lang="en-IN" dirty="0"/>
                        <a:t>0.56</a:t>
                      </a:r>
                    </a:p>
                  </a:txBody>
                  <a:tcPr/>
                </a:tc>
                <a:tc>
                  <a:txBody>
                    <a:bodyPr/>
                    <a:lstStyle/>
                    <a:p>
                      <a:r>
                        <a:rPr lang="en-IN" dirty="0"/>
                        <a:t>0.06</a:t>
                      </a:r>
                    </a:p>
                  </a:txBody>
                  <a:tcPr/>
                </a:tc>
                <a:tc>
                  <a:txBody>
                    <a:bodyPr/>
                    <a:lstStyle/>
                    <a:p>
                      <a:r>
                        <a:rPr lang="en-IN" dirty="0"/>
                        <a:t>568</a:t>
                      </a:r>
                    </a:p>
                  </a:txBody>
                  <a:tcPr/>
                </a:tc>
                <a:extLst>
                  <a:ext uri="{0D108BD9-81ED-4DB2-BD59-A6C34878D82A}">
                    <a16:rowId xmlns:a16="http://schemas.microsoft.com/office/drawing/2014/main" val="2711770406"/>
                  </a:ext>
                </a:extLst>
              </a:tr>
              <a:tr h="370840">
                <a:tc>
                  <a:txBody>
                    <a:bodyPr/>
                    <a:lstStyle/>
                    <a:p>
                      <a:r>
                        <a:rPr lang="en-IN" dirty="0">
                          <a:latin typeface="+mj-lt"/>
                        </a:rPr>
                        <a:t>MEDIUM</a:t>
                      </a:r>
                    </a:p>
                  </a:txBody>
                  <a:tcPr/>
                </a:tc>
                <a:tc>
                  <a:txBody>
                    <a:bodyPr/>
                    <a:lstStyle/>
                    <a:p>
                      <a:r>
                        <a:rPr lang="en-IN" dirty="0"/>
                        <a:t>0.96</a:t>
                      </a:r>
                    </a:p>
                  </a:txBody>
                  <a:tcPr/>
                </a:tc>
                <a:tc>
                  <a:txBody>
                    <a:bodyPr/>
                    <a:lstStyle/>
                    <a:p>
                      <a:r>
                        <a:rPr lang="en-IN" dirty="0"/>
                        <a:t>0.27</a:t>
                      </a:r>
                    </a:p>
                  </a:txBody>
                  <a:tcPr/>
                </a:tc>
                <a:tc>
                  <a:txBody>
                    <a:bodyPr/>
                    <a:lstStyle/>
                    <a:p>
                      <a:r>
                        <a:rPr lang="en-IN" dirty="0"/>
                        <a:t>0.42</a:t>
                      </a:r>
                    </a:p>
                  </a:txBody>
                  <a:tcPr/>
                </a:tc>
                <a:tc>
                  <a:txBody>
                    <a:bodyPr/>
                    <a:lstStyle/>
                    <a:p>
                      <a:r>
                        <a:rPr lang="en-IN" dirty="0"/>
                        <a:t>21491</a:t>
                      </a:r>
                    </a:p>
                  </a:txBody>
                  <a:tcPr/>
                </a:tc>
                <a:extLst>
                  <a:ext uri="{0D108BD9-81ED-4DB2-BD59-A6C34878D82A}">
                    <a16:rowId xmlns:a16="http://schemas.microsoft.com/office/drawing/2014/main" val="1943157241"/>
                  </a:ext>
                </a:extLst>
              </a:tr>
              <a:tr h="370840">
                <a:tc>
                  <a:txBody>
                    <a:bodyPr/>
                    <a:lstStyle/>
                    <a:p>
                      <a:r>
                        <a:rPr lang="en-IN" dirty="0">
                          <a:latin typeface="+mj-lt"/>
                        </a:rPr>
                        <a:t>LOW</a:t>
                      </a:r>
                    </a:p>
                  </a:txBody>
                  <a:tcPr/>
                </a:tc>
                <a:tc>
                  <a:txBody>
                    <a:bodyPr/>
                    <a:lstStyle/>
                    <a:p>
                      <a:r>
                        <a:rPr lang="en-IN" dirty="0"/>
                        <a:t>0.05</a:t>
                      </a:r>
                    </a:p>
                  </a:txBody>
                  <a:tcPr/>
                </a:tc>
                <a:tc>
                  <a:txBody>
                    <a:bodyPr/>
                    <a:lstStyle/>
                    <a:p>
                      <a:r>
                        <a:rPr lang="en-IN" dirty="0"/>
                        <a:t>0.56</a:t>
                      </a:r>
                    </a:p>
                  </a:txBody>
                  <a:tcPr/>
                </a:tc>
                <a:tc>
                  <a:txBody>
                    <a:bodyPr/>
                    <a:lstStyle/>
                    <a:p>
                      <a:r>
                        <a:rPr lang="en-IN" dirty="0"/>
                        <a:t>0.09</a:t>
                      </a:r>
                    </a:p>
                  </a:txBody>
                  <a:tcPr/>
                </a:tc>
                <a:tc>
                  <a:txBody>
                    <a:bodyPr/>
                    <a:lstStyle/>
                    <a:p>
                      <a:r>
                        <a:rPr lang="en-IN" dirty="0"/>
                        <a:t>615</a:t>
                      </a:r>
                    </a:p>
                  </a:txBody>
                  <a:tcPr/>
                </a:tc>
                <a:extLst>
                  <a:ext uri="{0D108BD9-81ED-4DB2-BD59-A6C34878D82A}">
                    <a16:rowId xmlns:a16="http://schemas.microsoft.com/office/drawing/2014/main" val="1050483846"/>
                  </a:ext>
                </a:extLst>
              </a:tr>
            </a:tbl>
          </a:graphicData>
        </a:graphic>
      </p:graphicFrame>
      <p:pic>
        <p:nvPicPr>
          <p:cNvPr id="6" name="Google Shape;116;p2"/>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3800561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8F2C0-C47C-46BF-BD45-EA4E9097BFED}"/>
              </a:ext>
            </a:extLst>
          </p:cNvPr>
          <p:cNvSpPr txBox="1"/>
          <p:nvPr/>
        </p:nvSpPr>
        <p:spPr>
          <a:xfrm>
            <a:off x="796564" y="421146"/>
            <a:ext cx="622954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400" b="1" i="0" u="none" strike="noStrike" kern="0" cap="none" spc="0" normalizeH="0" baseline="0" noProof="0" dirty="0">
                <a:ln>
                  <a:noFill/>
                </a:ln>
                <a:solidFill>
                  <a:srgbClr val="CCDDEA">
                    <a:lumMod val="25000"/>
                  </a:srgbClr>
                </a:solidFill>
                <a:effectLst/>
                <a:uLnTx/>
                <a:uFillTx/>
                <a:latin typeface="Arial"/>
                <a:cs typeface="Arial"/>
                <a:sym typeface="Arial"/>
              </a:rPr>
              <a:t>Model Accuracy before Class Balance</a:t>
            </a:r>
          </a:p>
        </p:txBody>
      </p:sp>
      <p:sp>
        <p:nvSpPr>
          <p:cNvPr id="7" name="TextBox 6">
            <a:extLst>
              <a:ext uri="{FF2B5EF4-FFF2-40B4-BE49-F238E27FC236}">
                <a16:creationId xmlns:a16="http://schemas.microsoft.com/office/drawing/2014/main" id="{0411F6E9-99F9-4D98-9805-988198022151}"/>
              </a:ext>
            </a:extLst>
          </p:cNvPr>
          <p:cNvSpPr txBox="1"/>
          <p:nvPr/>
        </p:nvSpPr>
        <p:spPr>
          <a:xfrm>
            <a:off x="527901" y="1707063"/>
            <a:ext cx="8173039"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kumimoji="0" lang="en-IN" sz="160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2" name="Table 3">
            <a:extLst>
              <a:ext uri="{FF2B5EF4-FFF2-40B4-BE49-F238E27FC236}">
                <a16:creationId xmlns:a16="http://schemas.microsoft.com/office/drawing/2014/main" id="{7ED6FABC-6BB4-4D33-9418-AEC6C711DE6F}"/>
              </a:ext>
            </a:extLst>
          </p:cNvPr>
          <p:cNvGraphicFramePr>
            <a:graphicFrameLocks noGrp="1"/>
          </p:cNvGraphicFramePr>
          <p:nvPr>
            <p:extLst>
              <p:ext uri="{D42A27DB-BD31-4B8C-83A1-F6EECF244321}">
                <p14:modId xmlns:p14="http://schemas.microsoft.com/office/powerpoint/2010/main" val="266758618"/>
              </p:ext>
            </p:extLst>
          </p:nvPr>
        </p:nvGraphicFramePr>
        <p:xfrm>
          <a:off x="1524000" y="1397000"/>
          <a:ext cx="6096000" cy="199953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273439184"/>
                    </a:ext>
                  </a:extLst>
                </a:gridCol>
                <a:gridCol w="3048000">
                  <a:extLst>
                    <a:ext uri="{9D8B030D-6E8A-4147-A177-3AD203B41FA5}">
                      <a16:colId xmlns:a16="http://schemas.microsoft.com/office/drawing/2014/main" val="1576351160"/>
                    </a:ext>
                  </a:extLst>
                </a:gridCol>
              </a:tblGrid>
              <a:tr h="370840">
                <a:tc>
                  <a:txBody>
                    <a:bodyPr/>
                    <a:lstStyle/>
                    <a:p>
                      <a:r>
                        <a:rPr lang="en-IN" dirty="0"/>
                        <a:t>MODEL</a:t>
                      </a:r>
                    </a:p>
                  </a:txBody>
                  <a:tcPr/>
                </a:tc>
                <a:tc>
                  <a:txBody>
                    <a:bodyPr/>
                    <a:lstStyle/>
                    <a:p>
                      <a:r>
                        <a:rPr lang="en-IN" dirty="0"/>
                        <a:t>Accuracy</a:t>
                      </a:r>
                    </a:p>
                  </a:txBody>
                  <a:tcPr/>
                </a:tc>
                <a:extLst>
                  <a:ext uri="{0D108BD9-81ED-4DB2-BD59-A6C34878D82A}">
                    <a16:rowId xmlns:a16="http://schemas.microsoft.com/office/drawing/2014/main" val="1238350408"/>
                  </a:ext>
                </a:extLst>
              </a:tr>
              <a:tr h="739690">
                <a:tc>
                  <a:txBody>
                    <a:bodyPr/>
                    <a:lstStyle/>
                    <a:p>
                      <a:r>
                        <a:rPr lang="en-IN" dirty="0"/>
                        <a:t>K Neighbour Classification</a:t>
                      </a:r>
                    </a:p>
                  </a:txBody>
                  <a:tcPr/>
                </a:tc>
                <a:tc>
                  <a:txBody>
                    <a:bodyPr/>
                    <a:lstStyle/>
                    <a:p>
                      <a:r>
                        <a:rPr lang="en-IN" dirty="0"/>
                        <a:t>Accuracy: 90.2%</a:t>
                      </a:r>
                    </a:p>
                    <a:p>
                      <a:r>
                        <a:rPr lang="en-IN" dirty="0"/>
                        <a:t>High impact is 69% time wrongly classified.</a:t>
                      </a:r>
                    </a:p>
                  </a:txBody>
                  <a:tcPr/>
                </a:tc>
                <a:extLst>
                  <a:ext uri="{0D108BD9-81ED-4DB2-BD59-A6C34878D82A}">
                    <a16:rowId xmlns:a16="http://schemas.microsoft.com/office/drawing/2014/main" val="2918818782"/>
                  </a:ext>
                </a:extLst>
              </a:tr>
              <a:tr h="370840">
                <a:tc>
                  <a:txBody>
                    <a:bodyPr/>
                    <a:lstStyle/>
                    <a:p>
                      <a:r>
                        <a:rPr lang="en-IN" dirty="0"/>
                        <a:t>Decision Tree Classifier</a:t>
                      </a:r>
                    </a:p>
                  </a:txBody>
                  <a:tcPr/>
                </a:tc>
                <a:tc>
                  <a:txBody>
                    <a:bodyPr/>
                    <a:lstStyle/>
                    <a:p>
                      <a:r>
                        <a:rPr lang="en-IN" dirty="0"/>
                        <a:t>Accuracy: 96%</a:t>
                      </a:r>
                    </a:p>
                  </a:txBody>
                  <a:tcPr/>
                </a:tc>
                <a:extLst>
                  <a:ext uri="{0D108BD9-81ED-4DB2-BD59-A6C34878D82A}">
                    <a16:rowId xmlns:a16="http://schemas.microsoft.com/office/drawing/2014/main" val="439597199"/>
                  </a:ext>
                </a:extLst>
              </a:tr>
              <a:tr h="370840">
                <a:tc>
                  <a:txBody>
                    <a:bodyPr/>
                    <a:lstStyle/>
                    <a:p>
                      <a:r>
                        <a:rPr lang="en-IN" dirty="0"/>
                        <a:t>Random Forest Classifier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Accuracy: 97%</a:t>
                      </a:r>
                    </a:p>
                    <a:p>
                      <a:endParaRPr lang="en-IN" dirty="0"/>
                    </a:p>
                  </a:txBody>
                  <a:tcPr/>
                </a:tc>
                <a:extLst>
                  <a:ext uri="{0D108BD9-81ED-4DB2-BD59-A6C34878D82A}">
                    <a16:rowId xmlns:a16="http://schemas.microsoft.com/office/drawing/2014/main" val="64587242"/>
                  </a:ext>
                </a:extLst>
              </a:tr>
            </a:tbl>
          </a:graphicData>
        </a:graphic>
      </p:graphicFrame>
      <p:pic>
        <p:nvPicPr>
          <p:cNvPr id="5" name="Google Shape;116;p2"/>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523319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0E01DB-22A9-4226-AC8E-C2A0C7FCFC8C}"/>
              </a:ext>
            </a:extLst>
          </p:cNvPr>
          <p:cNvSpPr txBox="1"/>
          <p:nvPr/>
        </p:nvSpPr>
        <p:spPr>
          <a:xfrm>
            <a:off x="966247" y="468280"/>
            <a:ext cx="4572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none" strike="noStrike" kern="0" cap="none" spc="0" normalizeH="0" baseline="0" noProof="0" dirty="0">
                <a:ln>
                  <a:noFill/>
                </a:ln>
                <a:solidFill>
                  <a:srgbClr val="CCDDEA">
                    <a:lumMod val="25000"/>
                  </a:srgbClr>
                </a:solidFill>
                <a:effectLst/>
                <a:uLnTx/>
                <a:uFillTx/>
                <a:latin typeface="Arial"/>
                <a:cs typeface="Arial"/>
                <a:sym typeface="Arial"/>
              </a:rPr>
              <a:t>Summary</a:t>
            </a:r>
          </a:p>
        </p:txBody>
      </p:sp>
      <p:graphicFrame>
        <p:nvGraphicFramePr>
          <p:cNvPr id="4" name="Table 4">
            <a:extLst>
              <a:ext uri="{FF2B5EF4-FFF2-40B4-BE49-F238E27FC236}">
                <a16:creationId xmlns:a16="http://schemas.microsoft.com/office/drawing/2014/main" id="{613035AC-8D5E-4898-BF80-68E9CDAF3D94}"/>
              </a:ext>
            </a:extLst>
          </p:cNvPr>
          <p:cNvGraphicFramePr>
            <a:graphicFrameLocks noGrp="1"/>
          </p:cNvGraphicFramePr>
          <p:nvPr>
            <p:extLst>
              <p:ext uri="{D42A27DB-BD31-4B8C-83A1-F6EECF244321}">
                <p14:modId xmlns:p14="http://schemas.microsoft.com/office/powerpoint/2010/main" val="1976028910"/>
              </p:ext>
            </p:extLst>
          </p:nvPr>
        </p:nvGraphicFramePr>
        <p:xfrm>
          <a:off x="1524000" y="1397000"/>
          <a:ext cx="45720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176466271"/>
                    </a:ext>
                  </a:extLst>
                </a:gridCol>
                <a:gridCol w="1524000">
                  <a:extLst>
                    <a:ext uri="{9D8B030D-6E8A-4147-A177-3AD203B41FA5}">
                      <a16:colId xmlns:a16="http://schemas.microsoft.com/office/drawing/2014/main" val="65230388"/>
                    </a:ext>
                  </a:extLst>
                </a:gridCol>
                <a:gridCol w="1524000">
                  <a:extLst>
                    <a:ext uri="{9D8B030D-6E8A-4147-A177-3AD203B41FA5}">
                      <a16:colId xmlns:a16="http://schemas.microsoft.com/office/drawing/2014/main" val="111400414"/>
                    </a:ext>
                  </a:extLst>
                </a:gridCol>
              </a:tblGrid>
              <a:tr h="370840">
                <a:tc>
                  <a:txBody>
                    <a:bodyPr/>
                    <a:lstStyle/>
                    <a:p>
                      <a:r>
                        <a:rPr lang="en-IN" dirty="0"/>
                        <a:t>No.</a:t>
                      </a:r>
                    </a:p>
                  </a:txBody>
                  <a:tcPr/>
                </a:tc>
                <a:tc>
                  <a:txBody>
                    <a:bodyPr/>
                    <a:lstStyle/>
                    <a:p>
                      <a:r>
                        <a:rPr lang="en-IN" dirty="0"/>
                        <a:t>Model</a:t>
                      </a:r>
                    </a:p>
                  </a:txBody>
                  <a:tcPr/>
                </a:tc>
                <a:tc>
                  <a:txBody>
                    <a:bodyPr/>
                    <a:lstStyle/>
                    <a:p>
                      <a:r>
                        <a:rPr lang="en-IN" dirty="0"/>
                        <a:t>Accuracy</a:t>
                      </a:r>
                    </a:p>
                  </a:txBody>
                  <a:tcPr/>
                </a:tc>
                <a:extLst>
                  <a:ext uri="{0D108BD9-81ED-4DB2-BD59-A6C34878D82A}">
                    <a16:rowId xmlns:a16="http://schemas.microsoft.com/office/drawing/2014/main" val="2635885455"/>
                  </a:ext>
                </a:extLst>
              </a:tr>
              <a:tr h="370840">
                <a:tc>
                  <a:txBody>
                    <a:bodyPr/>
                    <a:lstStyle/>
                    <a:p>
                      <a:r>
                        <a:rPr lang="en-IN" dirty="0"/>
                        <a:t>1</a:t>
                      </a:r>
                    </a:p>
                  </a:txBody>
                  <a:tcPr/>
                </a:tc>
                <a:tc>
                  <a:txBody>
                    <a:bodyPr/>
                    <a:lstStyle/>
                    <a:p>
                      <a:r>
                        <a:rPr lang="en-IN" dirty="0"/>
                        <a:t>Decision Tree</a:t>
                      </a:r>
                    </a:p>
                  </a:txBody>
                  <a:tcPr/>
                </a:tc>
                <a:tc>
                  <a:txBody>
                    <a:bodyPr/>
                    <a:lstStyle/>
                    <a:p>
                      <a:r>
                        <a:rPr lang="en-IN" dirty="0"/>
                        <a:t>96.18</a:t>
                      </a:r>
                    </a:p>
                  </a:txBody>
                  <a:tcPr/>
                </a:tc>
                <a:extLst>
                  <a:ext uri="{0D108BD9-81ED-4DB2-BD59-A6C34878D82A}">
                    <a16:rowId xmlns:a16="http://schemas.microsoft.com/office/drawing/2014/main" val="574296219"/>
                  </a:ext>
                </a:extLst>
              </a:tr>
              <a:tr h="370840">
                <a:tc>
                  <a:txBody>
                    <a:bodyPr/>
                    <a:lstStyle/>
                    <a:p>
                      <a:r>
                        <a:rPr lang="en-IN" dirty="0"/>
                        <a:t>2</a:t>
                      </a:r>
                    </a:p>
                  </a:txBody>
                  <a:tcPr/>
                </a:tc>
                <a:tc>
                  <a:txBody>
                    <a:bodyPr/>
                    <a:lstStyle/>
                    <a:p>
                      <a:r>
                        <a:rPr lang="en-IN" dirty="0"/>
                        <a:t>Random Forest</a:t>
                      </a:r>
                    </a:p>
                  </a:txBody>
                  <a:tcPr/>
                </a:tc>
                <a:tc>
                  <a:txBody>
                    <a:bodyPr/>
                    <a:lstStyle/>
                    <a:p>
                      <a:r>
                        <a:rPr lang="en-IN" dirty="0"/>
                        <a:t>98.13</a:t>
                      </a:r>
                    </a:p>
                  </a:txBody>
                  <a:tcPr/>
                </a:tc>
                <a:extLst>
                  <a:ext uri="{0D108BD9-81ED-4DB2-BD59-A6C34878D82A}">
                    <a16:rowId xmlns:a16="http://schemas.microsoft.com/office/drawing/2014/main" val="103156447"/>
                  </a:ext>
                </a:extLst>
              </a:tr>
              <a:tr h="370840">
                <a:tc>
                  <a:txBody>
                    <a:bodyPr/>
                    <a:lstStyle/>
                    <a:p>
                      <a:r>
                        <a:rPr lang="en-IN" dirty="0"/>
                        <a:t>3</a:t>
                      </a:r>
                    </a:p>
                  </a:txBody>
                  <a:tcPr/>
                </a:tc>
                <a:tc>
                  <a:txBody>
                    <a:bodyPr/>
                    <a:lstStyle/>
                    <a:p>
                      <a:r>
                        <a:rPr lang="en-IN" dirty="0"/>
                        <a:t>K Neighbour </a:t>
                      </a:r>
                    </a:p>
                  </a:txBody>
                  <a:tcPr/>
                </a:tc>
                <a:tc>
                  <a:txBody>
                    <a:bodyPr/>
                    <a:lstStyle/>
                    <a:p>
                      <a:r>
                        <a:rPr lang="en-IN" dirty="0"/>
                        <a:t>94.4</a:t>
                      </a:r>
                    </a:p>
                  </a:txBody>
                  <a:tcPr/>
                </a:tc>
                <a:extLst>
                  <a:ext uri="{0D108BD9-81ED-4DB2-BD59-A6C34878D82A}">
                    <a16:rowId xmlns:a16="http://schemas.microsoft.com/office/drawing/2014/main" val="2344623129"/>
                  </a:ext>
                </a:extLst>
              </a:tr>
              <a:tr h="370840">
                <a:tc>
                  <a:txBody>
                    <a:bodyPr/>
                    <a:lstStyle/>
                    <a:p>
                      <a:r>
                        <a:rPr lang="en-IN" dirty="0"/>
                        <a:t>4</a:t>
                      </a:r>
                    </a:p>
                  </a:txBody>
                  <a:tcPr/>
                </a:tc>
                <a:tc>
                  <a:txBody>
                    <a:bodyPr/>
                    <a:lstStyle/>
                    <a:p>
                      <a:r>
                        <a:rPr lang="en-IN" dirty="0"/>
                        <a:t>Naïve Byes</a:t>
                      </a:r>
                    </a:p>
                  </a:txBody>
                  <a:tcPr/>
                </a:tc>
                <a:tc>
                  <a:txBody>
                    <a:bodyPr/>
                    <a:lstStyle/>
                    <a:p>
                      <a:r>
                        <a:rPr lang="en-IN" dirty="0"/>
                        <a:t>36</a:t>
                      </a:r>
                    </a:p>
                  </a:txBody>
                  <a:tcPr/>
                </a:tc>
                <a:extLst>
                  <a:ext uri="{0D108BD9-81ED-4DB2-BD59-A6C34878D82A}">
                    <a16:rowId xmlns:a16="http://schemas.microsoft.com/office/drawing/2014/main" val="4049223369"/>
                  </a:ext>
                </a:extLst>
              </a:tr>
              <a:tr h="370840">
                <a:tc>
                  <a:txBody>
                    <a:bodyPr/>
                    <a:lstStyle/>
                    <a:p>
                      <a:r>
                        <a:rPr lang="en-IN" dirty="0"/>
                        <a:t>5</a:t>
                      </a:r>
                    </a:p>
                  </a:txBody>
                  <a:tcPr/>
                </a:tc>
                <a:tc>
                  <a:txBody>
                    <a:bodyPr/>
                    <a:lstStyle/>
                    <a:p>
                      <a:r>
                        <a:rPr lang="en-IN" dirty="0"/>
                        <a:t>XGB Classifier</a:t>
                      </a:r>
                    </a:p>
                  </a:txBody>
                  <a:tcPr/>
                </a:tc>
                <a:tc>
                  <a:txBody>
                    <a:bodyPr/>
                    <a:lstStyle/>
                    <a:p>
                      <a:r>
                        <a:rPr lang="en-IN" dirty="0"/>
                        <a:t>84.47</a:t>
                      </a:r>
                    </a:p>
                  </a:txBody>
                  <a:tcPr/>
                </a:tc>
                <a:extLst>
                  <a:ext uri="{0D108BD9-81ED-4DB2-BD59-A6C34878D82A}">
                    <a16:rowId xmlns:a16="http://schemas.microsoft.com/office/drawing/2014/main" val="3933855046"/>
                  </a:ext>
                </a:extLst>
              </a:tr>
              <a:tr h="370840">
                <a:tc>
                  <a:txBody>
                    <a:bodyPr/>
                    <a:lstStyle/>
                    <a:p>
                      <a:r>
                        <a:rPr lang="en-IN" dirty="0"/>
                        <a:t>6</a:t>
                      </a:r>
                    </a:p>
                  </a:txBody>
                  <a:tcPr/>
                </a:tc>
                <a:tc>
                  <a:txBody>
                    <a:bodyPr/>
                    <a:lstStyle/>
                    <a:p>
                      <a:r>
                        <a:rPr lang="en-IN" dirty="0"/>
                        <a:t>Logistic Regression</a:t>
                      </a:r>
                    </a:p>
                  </a:txBody>
                  <a:tcPr/>
                </a:tc>
                <a:tc>
                  <a:txBody>
                    <a:bodyPr/>
                    <a:lstStyle/>
                    <a:p>
                      <a:r>
                        <a:rPr lang="en-IN" dirty="0"/>
                        <a:t>28.3</a:t>
                      </a:r>
                    </a:p>
                  </a:txBody>
                  <a:tcPr/>
                </a:tc>
                <a:extLst>
                  <a:ext uri="{0D108BD9-81ED-4DB2-BD59-A6C34878D82A}">
                    <a16:rowId xmlns:a16="http://schemas.microsoft.com/office/drawing/2014/main" val="2026529048"/>
                  </a:ext>
                </a:extLst>
              </a:tr>
            </a:tbl>
          </a:graphicData>
        </a:graphic>
      </p:graphicFrame>
      <p:sp>
        <p:nvSpPr>
          <p:cNvPr id="6" name="TextBox 5">
            <a:extLst>
              <a:ext uri="{FF2B5EF4-FFF2-40B4-BE49-F238E27FC236}">
                <a16:creationId xmlns:a16="http://schemas.microsoft.com/office/drawing/2014/main" id="{28FD7C53-40CF-46AF-B9EB-FE470EC712C5}"/>
              </a:ext>
            </a:extLst>
          </p:cNvPr>
          <p:cNvSpPr txBox="1"/>
          <p:nvPr/>
        </p:nvSpPr>
        <p:spPr>
          <a:xfrm>
            <a:off x="1126503" y="4220149"/>
            <a:ext cx="45720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CCDDEA">
                    <a:lumMod val="25000"/>
                  </a:srgbClr>
                </a:solidFill>
                <a:effectLst/>
                <a:uLnTx/>
                <a:uFillTx/>
                <a:latin typeface="Arial"/>
                <a:cs typeface="Arial"/>
                <a:sym typeface="Arial"/>
              </a:rPr>
              <a:t>Model Selected: </a:t>
            </a:r>
            <a:r>
              <a:rPr kumimoji="0" lang="en-IN" sz="1400" b="1" i="0" u="none" strike="noStrike" kern="0" cap="none" spc="0" normalizeH="0" baseline="0" noProof="0" dirty="0">
                <a:ln>
                  <a:noFill/>
                </a:ln>
                <a:solidFill>
                  <a:srgbClr val="FF0000"/>
                </a:solidFill>
                <a:effectLst/>
                <a:uLnTx/>
                <a:uFillTx/>
                <a:latin typeface="Arial"/>
                <a:cs typeface="Arial"/>
                <a:sym typeface="Arial"/>
              </a:rPr>
              <a:t>Random Forest </a:t>
            </a:r>
            <a:r>
              <a:rPr kumimoji="0" lang="en-IN" sz="1400" b="1" i="0" u="none" strike="noStrike" kern="0" cap="none" spc="0" normalizeH="0" baseline="0" noProof="0" dirty="0">
                <a:ln>
                  <a:noFill/>
                </a:ln>
                <a:solidFill>
                  <a:srgbClr val="CCDDEA">
                    <a:lumMod val="25000"/>
                  </a:srgbClr>
                </a:solidFill>
                <a:effectLst/>
                <a:uLnTx/>
                <a:uFillTx/>
                <a:latin typeface="Arial"/>
                <a:cs typeface="Arial"/>
                <a:sym typeface="Arial"/>
              </a:rPr>
              <a:t>on basis of Accuracy and F1 Score</a:t>
            </a:r>
          </a:p>
        </p:txBody>
      </p:sp>
      <p:pic>
        <p:nvPicPr>
          <p:cNvPr id="5" name="Google Shape;116;p2"/>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100380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23" name="Google Shape;123;p3"/>
          <p:cNvSpPr txBox="1"/>
          <p:nvPr/>
        </p:nvSpPr>
        <p:spPr>
          <a:xfrm>
            <a:off x="370390" y="266218"/>
            <a:ext cx="6134581"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a:solidFill>
                  <a:srgbClr val="002776"/>
                </a:solidFill>
                <a:latin typeface="Arial"/>
                <a:ea typeface="Arial"/>
                <a:cs typeface="Arial"/>
                <a:sym typeface="Arial"/>
              </a:rPr>
              <a:t>Project Architecture / Project Flow</a:t>
            </a:r>
            <a:endParaRPr sz="1200" b="0" i="0" u="none" strike="noStrike" cap="none">
              <a:solidFill>
                <a:srgbClr val="000000"/>
              </a:solidFill>
              <a:latin typeface="Arial"/>
              <a:ea typeface="Arial"/>
              <a:cs typeface="Arial"/>
              <a:sym typeface="Arial"/>
            </a:endParaRPr>
          </a:p>
        </p:txBody>
      </p:sp>
      <p:sp>
        <p:nvSpPr>
          <p:cNvPr id="124" name="Google Shape;124;p3"/>
          <p:cNvSpPr/>
          <p:nvPr/>
        </p:nvSpPr>
        <p:spPr>
          <a:xfrm>
            <a:off x="3116978" y="727842"/>
            <a:ext cx="2543124" cy="526093"/>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Calibri"/>
                <a:ea typeface="Calibri"/>
                <a:cs typeface="Calibri"/>
                <a:sym typeface="Calibri"/>
              </a:rPr>
              <a:t>Understanding the Dataset</a:t>
            </a:r>
            <a:endParaRPr/>
          </a:p>
        </p:txBody>
      </p:sp>
      <p:sp>
        <p:nvSpPr>
          <p:cNvPr id="125" name="Google Shape;125;p3"/>
          <p:cNvSpPr/>
          <p:nvPr/>
        </p:nvSpPr>
        <p:spPr>
          <a:xfrm>
            <a:off x="3177076" y="1637474"/>
            <a:ext cx="2483026" cy="52322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EDA</a:t>
            </a:r>
            <a:endParaRPr/>
          </a:p>
        </p:txBody>
      </p:sp>
      <p:sp>
        <p:nvSpPr>
          <p:cNvPr id="126" name="Google Shape;126;p3"/>
          <p:cNvSpPr/>
          <p:nvPr/>
        </p:nvSpPr>
        <p:spPr>
          <a:xfrm>
            <a:off x="5699232" y="1842524"/>
            <a:ext cx="405828" cy="113119"/>
          </a:xfrm>
          <a:prstGeom prst="rightArrow">
            <a:avLst>
              <a:gd name="adj1" fmla="val 50000"/>
              <a:gd name="adj2" fmla="val 50000"/>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7" name="Google Shape;127;p3"/>
          <p:cNvSpPr/>
          <p:nvPr/>
        </p:nvSpPr>
        <p:spPr>
          <a:xfrm>
            <a:off x="6155044" y="1261981"/>
            <a:ext cx="2743200" cy="1067444"/>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dk1"/>
                </a:solidFill>
                <a:latin typeface="Arial"/>
                <a:ea typeface="Arial"/>
                <a:cs typeface="Arial"/>
                <a:sym typeface="Arial"/>
              </a:rPr>
              <a:t>Data Cleaning</a:t>
            </a:r>
            <a:endParaRPr dirty="0"/>
          </a:p>
          <a:p>
            <a:pPr marL="0" marR="0" lvl="0" indent="0" algn="ctr" rtl="0">
              <a:lnSpc>
                <a:spcPct val="100000"/>
              </a:lnSpc>
              <a:spcBef>
                <a:spcPts val="0"/>
              </a:spcBef>
              <a:spcAft>
                <a:spcPts val="0"/>
              </a:spcAft>
              <a:buNone/>
            </a:pPr>
            <a:r>
              <a:rPr lang="en-US" sz="1400" b="0" i="0" u="none" strike="noStrike" cap="none" dirty="0">
                <a:solidFill>
                  <a:schemeClr val="dk1"/>
                </a:solidFill>
                <a:latin typeface="Arial"/>
                <a:ea typeface="Arial"/>
                <a:cs typeface="Arial"/>
                <a:sym typeface="Arial"/>
              </a:rPr>
              <a:t>Missing value analysis</a:t>
            </a:r>
            <a:endParaRPr dirty="0"/>
          </a:p>
          <a:p>
            <a:pPr marL="0" marR="0" lvl="0" indent="0" algn="ctr" rtl="0">
              <a:lnSpc>
                <a:spcPct val="100000"/>
              </a:lnSpc>
              <a:spcBef>
                <a:spcPts val="0"/>
              </a:spcBef>
              <a:spcAft>
                <a:spcPts val="0"/>
              </a:spcAft>
              <a:buNone/>
            </a:pPr>
            <a:r>
              <a:rPr lang="en-US" sz="1400" b="0" i="0" u="none" strike="noStrike" cap="none" dirty="0">
                <a:solidFill>
                  <a:schemeClr val="dk1"/>
                </a:solidFill>
                <a:latin typeface="Arial"/>
                <a:ea typeface="Arial"/>
                <a:cs typeface="Arial"/>
                <a:sym typeface="Arial"/>
              </a:rPr>
              <a:t>Missing Value Imputation</a:t>
            </a:r>
          </a:p>
          <a:p>
            <a:pPr marL="0" marR="0" lvl="0" indent="0" algn="ctr" rtl="0">
              <a:lnSpc>
                <a:spcPct val="100000"/>
              </a:lnSpc>
              <a:spcBef>
                <a:spcPts val="0"/>
              </a:spcBef>
              <a:spcAft>
                <a:spcPts val="0"/>
              </a:spcAft>
              <a:buNone/>
            </a:pPr>
            <a:r>
              <a:rPr lang="en-US" dirty="0">
                <a:solidFill>
                  <a:schemeClr val="dk1"/>
                </a:solidFill>
              </a:rPr>
              <a:t>Label Encoding</a:t>
            </a:r>
            <a:endParaRPr dirty="0"/>
          </a:p>
          <a:p>
            <a:pPr marL="0" marR="0" lvl="0" indent="0" algn="ctr" rtl="0">
              <a:lnSpc>
                <a:spcPct val="100000"/>
              </a:lnSpc>
              <a:spcBef>
                <a:spcPts val="0"/>
              </a:spcBef>
              <a:spcAft>
                <a:spcPts val="0"/>
              </a:spcAft>
              <a:buNone/>
            </a:pPr>
            <a:r>
              <a:rPr lang="en-US" sz="1400" b="0" i="0" u="none" strike="noStrike" cap="none" dirty="0">
                <a:solidFill>
                  <a:schemeClr val="dk1"/>
                </a:solidFill>
                <a:latin typeface="Arial"/>
                <a:ea typeface="Arial"/>
                <a:cs typeface="Arial"/>
                <a:sym typeface="Arial"/>
              </a:rPr>
              <a:t>Correlation Visualization</a:t>
            </a:r>
            <a:endParaRPr dirty="0"/>
          </a:p>
        </p:txBody>
      </p:sp>
      <p:sp>
        <p:nvSpPr>
          <p:cNvPr id="128" name="Google Shape;128;p3"/>
          <p:cNvSpPr/>
          <p:nvPr/>
        </p:nvSpPr>
        <p:spPr>
          <a:xfrm>
            <a:off x="4310251" y="1261980"/>
            <a:ext cx="147468" cy="375494"/>
          </a:xfrm>
          <a:prstGeom prst="downArrow">
            <a:avLst>
              <a:gd name="adj1" fmla="val 50000"/>
              <a:gd name="adj2" fmla="val 50000"/>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9" name="Google Shape;129;p3"/>
          <p:cNvSpPr/>
          <p:nvPr/>
        </p:nvSpPr>
        <p:spPr>
          <a:xfrm>
            <a:off x="3177076" y="2494850"/>
            <a:ext cx="2483026" cy="650462"/>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Feature Engineering</a:t>
            </a:r>
            <a:endParaRPr/>
          </a:p>
        </p:txBody>
      </p:sp>
      <p:sp>
        <p:nvSpPr>
          <p:cNvPr id="130" name="Google Shape;130;p3"/>
          <p:cNvSpPr/>
          <p:nvPr/>
        </p:nvSpPr>
        <p:spPr>
          <a:xfrm>
            <a:off x="3177076" y="3497514"/>
            <a:ext cx="2483026" cy="820131"/>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Model Building and Evaluation</a:t>
            </a:r>
            <a:endParaRPr/>
          </a:p>
        </p:txBody>
      </p:sp>
      <p:sp>
        <p:nvSpPr>
          <p:cNvPr id="131" name="Google Shape;131;p3"/>
          <p:cNvSpPr/>
          <p:nvPr/>
        </p:nvSpPr>
        <p:spPr>
          <a:xfrm>
            <a:off x="5710263" y="2824836"/>
            <a:ext cx="405828" cy="113119"/>
          </a:xfrm>
          <a:prstGeom prst="rightArrow">
            <a:avLst>
              <a:gd name="adj1" fmla="val 50000"/>
              <a:gd name="adj2" fmla="val 50000"/>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p3"/>
          <p:cNvSpPr/>
          <p:nvPr/>
        </p:nvSpPr>
        <p:spPr>
          <a:xfrm>
            <a:off x="6155044" y="2527890"/>
            <a:ext cx="2743200" cy="820131"/>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dk1"/>
                </a:solidFill>
                <a:latin typeface="Arial"/>
                <a:ea typeface="Arial"/>
                <a:cs typeface="Arial"/>
                <a:sym typeface="Arial"/>
              </a:rPr>
              <a:t>Chi-squared Test</a:t>
            </a:r>
            <a:endParaRPr dirty="0"/>
          </a:p>
          <a:p>
            <a:pPr marL="0" marR="0" lvl="0" indent="0" algn="ctr" rtl="0">
              <a:lnSpc>
                <a:spcPct val="100000"/>
              </a:lnSpc>
              <a:spcBef>
                <a:spcPts val="0"/>
              </a:spcBef>
              <a:spcAft>
                <a:spcPts val="0"/>
              </a:spcAft>
              <a:buNone/>
            </a:pPr>
            <a:r>
              <a:rPr lang="en-US" sz="1400" b="0" i="0" u="none" strike="noStrike" cap="none" dirty="0">
                <a:solidFill>
                  <a:schemeClr val="dk1"/>
                </a:solidFill>
                <a:latin typeface="Arial"/>
                <a:ea typeface="Arial"/>
                <a:cs typeface="Arial"/>
                <a:sym typeface="Arial"/>
              </a:rPr>
              <a:t>Recursive Feature Elimination</a:t>
            </a:r>
            <a:endParaRPr dirty="0"/>
          </a:p>
          <a:p>
            <a:pPr marL="0" marR="0" lvl="0" indent="0" algn="ctr" rtl="0">
              <a:lnSpc>
                <a:spcPct val="100000"/>
              </a:lnSpc>
              <a:spcBef>
                <a:spcPts val="0"/>
              </a:spcBef>
              <a:spcAft>
                <a:spcPts val="0"/>
              </a:spcAft>
              <a:buNone/>
            </a:pPr>
            <a:r>
              <a:rPr lang="en-US" sz="1400" b="0" i="0" u="none" strike="noStrike" cap="none" dirty="0">
                <a:solidFill>
                  <a:schemeClr val="dk1"/>
                </a:solidFill>
                <a:latin typeface="Arial"/>
                <a:ea typeface="Arial"/>
                <a:cs typeface="Arial"/>
                <a:sym typeface="Arial"/>
              </a:rPr>
              <a:t>Decision Tree</a:t>
            </a:r>
            <a:endParaRPr dirty="0"/>
          </a:p>
        </p:txBody>
      </p:sp>
      <p:sp>
        <p:nvSpPr>
          <p:cNvPr id="133" name="Google Shape;133;p3"/>
          <p:cNvSpPr/>
          <p:nvPr/>
        </p:nvSpPr>
        <p:spPr>
          <a:xfrm>
            <a:off x="4412000" y="4680986"/>
            <a:ext cx="45719" cy="375494"/>
          </a:xfrm>
          <a:prstGeom prst="downArrow">
            <a:avLst>
              <a:gd name="adj1" fmla="val 50000"/>
              <a:gd name="adj2" fmla="val 50000"/>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4" name="Google Shape;134;p3"/>
          <p:cNvSpPr/>
          <p:nvPr/>
        </p:nvSpPr>
        <p:spPr>
          <a:xfrm>
            <a:off x="3216206" y="4680986"/>
            <a:ext cx="2483026" cy="650462"/>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Prediction/Accuracy/F1 score check</a:t>
            </a:r>
            <a:endParaRPr/>
          </a:p>
        </p:txBody>
      </p:sp>
      <p:sp>
        <p:nvSpPr>
          <p:cNvPr id="135" name="Google Shape;135;p3"/>
          <p:cNvSpPr/>
          <p:nvPr/>
        </p:nvSpPr>
        <p:spPr>
          <a:xfrm>
            <a:off x="4418589" y="5757337"/>
            <a:ext cx="47134" cy="222750"/>
          </a:xfrm>
          <a:prstGeom prst="downArrow">
            <a:avLst>
              <a:gd name="adj1" fmla="val 50000"/>
              <a:gd name="adj2" fmla="val 50000"/>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6" name="Google Shape;136;p3"/>
          <p:cNvSpPr/>
          <p:nvPr/>
        </p:nvSpPr>
        <p:spPr>
          <a:xfrm>
            <a:off x="3224210" y="5705737"/>
            <a:ext cx="2483026" cy="52322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Final Deployment</a:t>
            </a:r>
            <a:endParaRPr/>
          </a:p>
        </p:txBody>
      </p:sp>
      <p:sp>
        <p:nvSpPr>
          <p:cNvPr id="137" name="Google Shape;137;p3"/>
          <p:cNvSpPr/>
          <p:nvPr/>
        </p:nvSpPr>
        <p:spPr>
          <a:xfrm>
            <a:off x="4310251" y="2141677"/>
            <a:ext cx="147468" cy="375494"/>
          </a:xfrm>
          <a:prstGeom prst="downArrow">
            <a:avLst>
              <a:gd name="adj1" fmla="val 50000"/>
              <a:gd name="adj2" fmla="val 50000"/>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3"/>
          <p:cNvSpPr/>
          <p:nvPr/>
        </p:nvSpPr>
        <p:spPr>
          <a:xfrm>
            <a:off x="4310251" y="3160734"/>
            <a:ext cx="147468" cy="375494"/>
          </a:xfrm>
          <a:prstGeom prst="downArrow">
            <a:avLst>
              <a:gd name="adj1" fmla="val 50000"/>
              <a:gd name="adj2" fmla="val 50000"/>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9" name="Google Shape;139;p3"/>
          <p:cNvSpPr/>
          <p:nvPr/>
        </p:nvSpPr>
        <p:spPr>
          <a:xfrm>
            <a:off x="4310251" y="4305492"/>
            <a:ext cx="147468" cy="375494"/>
          </a:xfrm>
          <a:prstGeom prst="downArrow">
            <a:avLst>
              <a:gd name="adj1" fmla="val 50000"/>
              <a:gd name="adj2" fmla="val 50000"/>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0" name="Google Shape;140;p3"/>
          <p:cNvSpPr/>
          <p:nvPr/>
        </p:nvSpPr>
        <p:spPr>
          <a:xfrm>
            <a:off x="4310251" y="5330243"/>
            <a:ext cx="147468" cy="375494"/>
          </a:xfrm>
          <a:prstGeom prst="downArrow">
            <a:avLst>
              <a:gd name="adj1" fmla="val 50000"/>
              <a:gd name="adj2" fmla="val 50000"/>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3"/>
          <p:cNvSpPr txBox="1"/>
          <p:nvPr/>
        </p:nvSpPr>
        <p:spPr>
          <a:xfrm>
            <a:off x="1109354" y="3218296"/>
            <a:ext cx="69252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Model Deployment using </a:t>
            </a:r>
            <a:r>
              <a:rPr lang="en-US" sz="2800" b="1" i="0" u="none" strike="noStrike" cap="none" dirty="0" err="1">
                <a:solidFill>
                  <a:srgbClr val="002776"/>
                </a:solidFill>
                <a:latin typeface="Arial"/>
                <a:ea typeface="Arial"/>
                <a:cs typeface="Arial"/>
                <a:sym typeface="Arial"/>
              </a:rPr>
              <a:t>Streamlit</a:t>
            </a:r>
            <a:endParaRPr sz="1400" b="0" i="0" u="none" strike="noStrike" cap="none" dirty="0">
              <a:solidFill>
                <a:srgbClr val="000000"/>
              </a:solidFill>
              <a:latin typeface="Arial"/>
              <a:ea typeface="Arial"/>
              <a:cs typeface="Arial"/>
              <a:sym typeface="Arial"/>
            </a:endParaRPr>
          </a:p>
        </p:txBody>
      </p:sp>
      <p:pic>
        <p:nvPicPr>
          <p:cNvPr id="279" name="Google Shape;279;p13"/>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680275-6E4B-45B0-8220-C757C30D1957}"/>
              </a:ext>
            </a:extLst>
          </p:cNvPr>
          <p:cNvPicPr>
            <a:picLocks noChangeAspect="1"/>
          </p:cNvPicPr>
          <p:nvPr/>
        </p:nvPicPr>
        <p:blipFill rotWithShape="1">
          <a:blip r:embed="rId2"/>
          <a:srcRect r="825" b="5235"/>
          <a:stretch/>
        </p:blipFill>
        <p:spPr>
          <a:xfrm>
            <a:off x="1494148" y="1074067"/>
            <a:ext cx="6155703" cy="4874247"/>
          </a:xfrm>
          <a:prstGeom prst="rect">
            <a:avLst/>
          </a:prstGeom>
        </p:spPr>
      </p:pic>
      <p:sp>
        <p:nvSpPr>
          <p:cNvPr id="10" name="TextBox 9">
            <a:extLst>
              <a:ext uri="{FF2B5EF4-FFF2-40B4-BE49-F238E27FC236}">
                <a16:creationId xmlns:a16="http://schemas.microsoft.com/office/drawing/2014/main" id="{EE09AC05-E271-4DA7-92BD-34968CB29936}"/>
              </a:ext>
            </a:extLst>
          </p:cNvPr>
          <p:cNvSpPr txBox="1"/>
          <p:nvPr/>
        </p:nvSpPr>
        <p:spPr>
          <a:xfrm>
            <a:off x="113121" y="491848"/>
            <a:ext cx="8606673" cy="307777"/>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800"/>
              <a:buFont typeface="Arial"/>
              <a:buNone/>
            </a:pPr>
            <a:r>
              <a:rPr lang="en-US" sz="1400" b="1" i="0" u="none" strike="noStrike" cap="none" dirty="0">
                <a:solidFill>
                  <a:srgbClr val="002776"/>
                </a:solidFill>
                <a:latin typeface="Arial"/>
                <a:ea typeface="Arial"/>
                <a:cs typeface="Arial"/>
                <a:sym typeface="Arial"/>
              </a:rPr>
              <a:t>Deployment on Local Machine</a:t>
            </a:r>
            <a:endParaRPr lang="en-US" sz="9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564400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D7A542-0881-47F4-9880-F965B0D1ECE7}"/>
              </a:ext>
            </a:extLst>
          </p:cNvPr>
          <p:cNvPicPr>
            <a:picLocks noChangeAspect="1"/>
          </p:cNvPicPr>
          <p:nvPr/>
        </p:nvPicPr>
        <p:blipFill rotWithShape="1">
          <a:blip r:embed="rId3"/>
          <a:srcRect l="27216" t="14124" r="33094" b="13483"/>
          <a:stretch/>
        </p:blipFill>
        <p:spPr>
          <a:xfrm>
            <a:off x="150829" y="970647"/>
            <a:ext cx="8248454" cy="4751423"/>
          </a:xfrm>
          <a:prstGeom prst="rect">
            <a:avLst/>
          </a:prstGeom>
        </p:spPr>
      </p:pic>
      <p:sp>
        <p:nvSpPr>
          <p:cNvPr id="6" name="TextBox 5">
            <a:extLst>
              <a:ext uri="{FF2B5EF4-FFF2-40B4-BE49-F238E27FC236}">
                <a16:creationId xmlns:a16="http://schemas.microsoft.com/office/drawing/2014/main" id="{06067249-5963-466D-89D3-920A82D0E1A4}"/>
              </a:ext>
            </a:extLst>
          </p:cNvPr>
          <p:cNvSpPr txBox="1"/>
          <p:nvPr/>
        </p:nvSpPr>
        <p:spPr>
          <a:xfrm>
            <a:off x="113121" y="491848"/>
            <a:ext cx="8606673" cy="307777"/>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800"/>
              <a:buFont typeface="Arial"/>
              <a:buNone/>
            </a:pPr>
            <a:r>
              <a:rPr lang="en-US" sz="1400" b="1" i="0" u="none" strike="noStrike" cap="none" dirty="0">
                <a:solidFill>
                  <a:srgbClr val="002776"/>
                </a:solidFill>
                <a:latin typeface="Arial"/>
                <a:ea typeface="Arial"/>
                <a:cs typeface="Arial"/>
                <a:sym typeface="Arial"/>
              </a:rPr>
              <a:t>Deployment on Local Machine</a:t>
            </a:r>
            <a:endParaRPr lang="en-US" sz="9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34546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22E2AE-2612-4F37-A054-3402D688A200}"/>
              </a:ext>
            </a:extLst>
          </p:cNvPr>
          <p:cNvSpPr txBox="1"/>
          <p:nvPr/>
        </p:nvSpPr>
        <p:spPr>
          <a:xfrm>
            <a:off x="113121" y="491848"/>
            <a:ext cx="8606673" cy="307777"/>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800"/>
              <a:buFont typeface="Arial"/>
              <a:buNone/>
            </a:pPr>
            <a:r>
              <a:rPr lang="en-US" sz="1400" b="1" i="0" u="none" strike="noStrike" cap="none" dirty="0" err="1">
                <a:solidFill>
                  <a:srgbClr val="002776"/>
                </a:solidFill>
                <a:latin typeface="Arial"/>
                <a:ea typeface="Arial"/>
                <a:cs typeface="Arial"/>
                <a:sym typeface="Arial"/>
              </a:rPr>
              <a:t>Streamlit</a:t>
            </a:r>
            <a:r>
              <a:rPr lang="en-US" sz="1400" b="1" i="0" u="none" strike="noStrike" cap="none" dirty="0">
                <a:solidFill>
                  <a:srgbClr val="002776"/>
                </a:solidFill>
                <a:latin typeface="Arial"/>
                <a:ea typeface="Arial"/>
                <a:cs typeface="Arial"/>
                <a:sym typeface="Arial"/>
              </a:rPr>
              <a:t> Cloud Link: https://share.streamlit.io/khyati1203/impact-of-incidents-/main/prediction.py</a:t>
            </a:r>
            <a:endParaRPr lang="en-US" sz="900" b="0" i="0" u="none" strike="noStrike" cap="none" dirty="0">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879ACF1A-624F-4DD5-9CE9-DEE8623A8B1F}"/>
              </a:ext>
            </a:extLst>
          </p:cNvPr>
          <p:cNvPicPr>
            <a:picLocks noChangeAspect="1"/>
          </p:cNvPicPr>
          <p:nvPr/>
        </p:nvPicPr>
        <p:blipFill rotWithShape="1">
          <a:blip r:embed="rId2"/>
          <a:srcRect t="4044" r="1340" b="5602"/>
          <a:stretch/>
        </p:blipFill>
        <p:spPr>
          <a:xfrm>
            <a:off x="0" y="1065228"/>
            <a:ext cx="9021452" cy="4647415"/>
          </a:xfrm>
          <a:prstGeom prst="rect">
            <a:avLst/>
          </a:prstGeom>
        </p:spPr>
      </p:pic>
    </p:spTree>
    <p:extLst>
      <p:ext uri="{BB962C8B-B14F-4D97-AF65-F5344CB8AC3E}">
        <p14:creationId xmlns:p14="http://schemas.microsoft.com/office/powerpoint/2010/main" val="1404103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p:nvPr/>
        </p:nvSpPr>
        <p:spPr>
          <a:xfrm>
            <a:off x="90782" y="305924"/>
            <a:ext cx="34626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Challenges faced?</a:t>
            </a:r>
            <a:endParaRPr sz="1400" b="0" i="0" u="none" strike="noStrike" cap="none">
              <a:solidFill>
                <a:srgbClr val="000000"/>
              </a:solidFill>
              <a:latin typeface="Arial"/>
              <a:ea typeface="Arial"/>
              <a:cs typeface="Arial"/>
              <a:sym typeface="Arial"/>
            </a:endParaRPr>
          </a:p>
        </p:txBody>
      </p:sp>
      <p:pic>
        <p:nvPicPr>
          <p:cNvPr id="285" name="Google Shape;285;p1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6" name="Google Shape;286;p14"/>
          <p:cNvSpPr txBox="1"/>
          <p:nvPr/>
        </p:nvSpPr>
        <p:spPr>
          <a:xfrm>
            <a:off x="90782" y="3429000"/>
            <a:ext cx="436547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How did you overcome?</a:t>
            </a:r>
            <a:endParaRPr sz="1400" b="0" i="0" u="none" strike="noStrike" cap="none">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34E230A3-36FA-447F-B879-3699568A6A19}"/>
              </a:ext>
            </a:extLst>
          </p:cNvPr>
          <p:cNvSpPr txBox="1"/>
          <p:nvPr/>
        </p:nvSpPr>
        <p:spPr>
          <a:xfrm>
            <a:off x="259237" y="1020527"/>
            <a:ext cx="8699567" cy="1292662"/>
          </a:xfrm>
          <a:prstGeom prst="rect">
            <a:avLst/>
          </a:prstGeom>
          <a:noFill/>
        </p:spPr>
        <p:txBody>
          <a:bodyPr wrap="square">
            <a:spAutoFit/>
          </a:bodyPr>
          <a:lstStyle/>
          <a:p>
            <a:pPr marL="285750" lvl="2" indent="-285750">
              <a:buFont typeface="Wingdings" panose="05000000000000000000" pitchFamily="2" charset="2"/>
              <a:buChar char="Ø"/>
            </a:pPr>
            <a:r>
              <a:rPr lang="en-US" sz="1600" dirty="0"/>
              <a:t>Feature selection </a:t>
            </a:r>
          </a:p>
          <a:p>
            <a:pPr marL="285750" lvl="2" indent="-285750">
              <a:buFont typeface="Wingdings" panose="05000000000000000000" pitchFamily="2" charset="2"/>
              <a:buChar char="Ø"/>
            </a:pPr>
            <a:r>
              <a:rPr lang="en-US" sz="1600" dirty="0"/>
              <a:t>Model building was challenging as data was imbalanced.</a:t>
            </a:r>
          </a:p>
          <a:p>
            <a:pPr marL="285750" lvl="2" indent="-285750">
              <a:buFont typeface="Wingdings" panose="05000000000000000000" pitchFamily="2" charset="2"/>
              <a:buChar char="Ø"/>
            </a:pPr>
            <a:r>
              <a:rPr lang="en-US" sz="1600" dirty="0"/>
              <a:t>In Deployment Phase, Collection of User input Values from Home HTML Template Form and making operations on them in Backend was challenging.</a:t>
            </a:r>
          </a:p>
          <a:p>
            <a:pPr marL="0" indent="0">
              <a:buNone/>
            </a:pPr>
            <a:endParaRPr lang="en-US" dirty="0"/>
          </a:p>
        </p:txBody>
      </p:sp>
      <p:sp>
        <p:nvSpPr>
          <p:cNvPr id="8" name="TextBox 7">
            <a:extLst>
              <a:ext uri="{FF2B5EF4-FFF2-40B4-BE49-F238E27FC236}">
                <a16:creationId xmlns:a16="http://schemas.microsoft.com/office/drawing/2014/main" id="{F172A972-E766-423E-BB73-B956771AA544}"/>
              </a:ext>
            </a:extLst>
          </p:cNvPr>
          <p:cNvSpPr txBox="1"/>
          <p:nvPr/>
        </p:nvSpPr>
        <p:spPr>
          <a:xfrm>
            <a:off x="551468" y="4220547"/>
            <a:ext cx="8196605" cy="830997"/>
          </a:xfrm>
          <a:prstGeom prst="rect">
            <a:avLst/>
          </a:prstGeom>
          <a:noFill/>
        </p:spPr>
        <p:txBody>
          <a:bodyPr wrap="square">
            <a:spAutoFit/>
          </a:bodyPr>
          <a:lstStyle/>
          <a:p>
            <a:pPr marL="285750" lvl="1" indent="-285750">
              <a:buFont typeface="Wingdings" panose="05000000000000000000" pitchFamily="2" charset="2"/>
              <a:buChar char="Ø"/>
            </a:pPr>
            <a:r>
              <a:rPr lang="en-US" sz="1600" dirty="0"/>
              <a:t>Different techniques where used to find the best features for prediction.</a:t>
            </a:r>
          </a:p>
          <a:p>
            <a:pPr marL="285750" lvl="1" indent="-285750">
              <a:buFont typeface="Wingdings" panose="05000000000000000000" pitchFamily="2" charset="2"/>
              <a:buChar char="Ø"/>
            </a:pPr>
            <a:r>
              <a:rPr lang="en-US" sz="1600" dirty="0"/>
              <a:t>Sampling method such as SMOTE was used.</a:t>
            </a:r>
          </a:p>
          <a:p>
            <a:pPr marL="285750" lvl="1" indent="-285750">
              <a:buFont typeface="Wingdings" panose="05000000000000000000" pitchFamily="2" charset="2"/>
              <a:buChar char="Ø"/>
            </a:pPr>
            <a:r>
              <a:rPr lang="en-US" sz="1600" dirty="0"/>
              <a:t>We used </a:t>
            </a:r>
            <a:r>
              <a:rPr lang="en-US" sz="1600" dirty="0" err="1"/>
              <a:t>streamlit</a:t>
            </a:r>
            <a:r>
              <a:rPr lang="en-US" sz="1600" dirty="0"/>
              <a:t> to build an front end and later deployed on </a:t>
            </a:r>
            <a:r>
              <a:rPr lang="en-US" sz="1600" dirty="0" err="1"/>
              <a:t>Streamlit</a:t>
            </a:r>
            <a:r>
              <a:rPr lang="en-US" sz="1600" dirty="0"/>
              <a:t> Cloud.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292" name="Google Shape;292;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3;p3">
            <a:extLst>
              <a:ext uri="{FF2B5EF4-FFF2-40B4-BE49-F238E27FC236}">
                <a16:creationId xmlns:a16="http://schemas.microsoft.com/office/drawing/2014/main" id="{252941EC-DA53-4B67-BC2B-63066636BA3D}"/>
              </a:ext>
            </a:extLst>
          </p:cNvPr>
          <p:cNvSpPr txBox="1"/>
          <p:nvPr/>
        </p:nvSpPr>
        <p:spPr>
          <a:xfrm>
            <a:off x="370390" y="266218"/>
            <a:ext cx="6134581"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rgbClr val="002776"/>
                </a:solidFill>
                <a:latin typeface="Arial"/>
                <a:ea typeface="Arial"/>
                <a:cs typeface="Arial"/>
                <a:sym typeface="Arial"/>
              </a:rPr>
              <a:t>Dataset Details</a:t>
            </a:r>
            <a:endParaRPr sz="1200" b="0" i="0" u="none" strike="noStrike" cap="none" dirty="0">
              <a:solidFill>
                <a:srgbClr val="000000"/>
              </a:solidFill>
              <a:latin typeface="Arial"/>
              <a:ea typeface="Arial"/>
              <a:cs typeface="Arial"/>
              <a:sym typeface="Arial"/>
            </a:endParaRPr>
          </a:p>
        </p:txBody>
      </p:sp>
      <p:graphicFrame>
        <p:nvGraphicFramePr>
          <p:cNvPr id="3" name="Table 3">
            <a:extLst>
              <a:ext uri="{FF2B5EF4-FFF2-40B4-BE49-F238E27FC236}">
                <a16:creationId xmlns:a16="http://schemas.microsoft.com/office/drawing/2014/main" id="{0D56B238-EFCD-44DC-B779-8B8DB62B7C77}"/>
              </a:ext>
            </a:extLst>
          </p:cNvPr>
          <p:cNvGraphicFramePr>
            <a:graphicFrameLocks noGrp="1"/>
          </p:cNvGraphicFramePr>
          <p:nvPr>
            <p:extLst>
              <p:ext uri="{D42A27DB-BD31-4B8C-83A1-F6EECF244321}">
                <p14:modId xmlns:p14="http://schemas.microsoft.com/office/powerpoint/2010/main" val="4182697745"/>
              </p:ext>
            </p:extLst>
          </p:nvPr>
        </p:nvGraphicFramePr>
        <p:xfrm>
          <a:off x="370390" y="905068"/>
          <a:ext cx="8549676" cy="5354616"/>
        </p:xfrm>
        <a:graphic>
          <a:graphicData uri="http://schemas.openxmlformats.org/drawingml/2006/table">
            <a:tbl>
              <a:tblPr firstRow="1" bandRow="1">
                <a:tableStyleId>{5C22544A-7EE6-4342-B048-85BDC9FD1C3A}</a:tableStyleId>
              </a:tblPr>
              <a:tblGrid>
                <a:gridCol w="907904">
                  <a:extLst>
                    <a:ext uri="{9D8B030D-6E8A-4147-A177-3AD203B41FA5}">
                      <a16:colId xmlns:a16="http://schemas.microsoft.com/office/drawing/2014/main" val="1873426949"/>
                    </a:ext>
                  </a:extLst>
                </a:gridCol>
                <a:gridCol w="1735494">
                  <a:extLst>
                    <a:ext uri="{9D8B030D-6E8A-4147-A177-3AD203B41FA5}">
                      <a16:colId xmlns:a16="http://schemas.microsoft.com/office/drawing/2014/main" val="4064339221"/>
                    </a:ext>
                  </a:extLst>
                </a:gridCol>
                <a:gridCol w="5906278">
                  <a:extLst>
                    <a:ext uri="{9D8B030D-6E8A-4147-A177-3AD203B41FA5}">
                      <a16:colId xmlns:a16="http://schemas.microsoft.com/office/drawing/2014/main" val="617846933"/>
                    </a:ext>
                  </a:extLst>
                </a:gridCol>
              </a:tblGrid>
              <a:tr h="745116">
                <a:tc>
                  <a:txBody>
                    <a:bodyPr/>
                    <a:lstStyle/>
                    <a:p>
                      <a:pPr lvl="0" algn="ctr"/>
                      <a:r>
                        <a:rPr lang="en-US" sz="1800" dirty="0"/>
                        <a:t>SL.NO</a:t>
                      </a:r>
                      <a:endParaRPr lang="en-IN" sz="1800" dirty="0"/>
                    </a:p>
                  </a:txBody>
                  <a:tcPr anchor="ctr"/>
                </a:tc>
                <a:tc>
                  <a:txBody>
                    <a:bodyPr/>
                    <a:lstStyle/>
                    <a:p>
                      <a:pPr lvl="0" algn="ctr"/>
                      <a:r>
                        <a:rPr lang="en-US" sz="1800" dirty="0"/>
                        <a:t>Details</a:t>
                      </a:r>
                      <a:endParaRPr lang="en-IN" sz="1800" dirty="0"/>
                    </a:p>
                  </a:txBody>
                  <a:tcPr anchor="ctr"/>
                </a:tc>
                <a:tc>
                  <a:txBody>
                    <a:bodyPr/>
                    <a:lstStyle/>
                    <a:p>
                      <a:pPr lvl="0" algn="ctr"/>
                      <a:r>
                        <a:rPr lang="en-US" sz="1800" dirty="0"/>
                        <a:t>Description</a:t>
                      </a:r>
                      <a:endParaRPr lang="en-IN" sz="1800" dirty="0"/>
                    </a:p>
                  </a:txBody>
                  <a:tcPr anchor="ctr"/>
                </a:tc>
                <a:extLst>
                  <a:ext uri="{0D108BD9-81ED-4DB2-BD59-A6C34878D82A}">
                    <a16:rowId xmlns:a16="http://schemas.microsoft.com/office/drawing/2014/main" val="2023661951"/>
                  </a:ext>
                </a:extLst>
              </a:tr>
              <a:tr h="745116">
                <a:tc>
                  <a:txBody>
                    <a:bodyPr/>
                    <a:lstStyle/>
                    <a:p>
                      <a:r>
                        <a:rPr lang="en-US" sz="1300" dirty="0"/>
                        <a:t>1</a:t>
                      </a:r>
                      <a:endParaRPr lang="en-IN" sz="1300" dirty="0"/>
                    </a:p>
                  </a:txBody>
                  <a:tcPr/>
                </a:tc>
                <a:tc>
                  <a:txBody>
                    <a:bodyPr/>
                    <a:lstStyle/>
                    <a:p>
                      <a:r>
                        <a:rPr lang="en-US" sz="1300" dirty="0"/>
                        <a:t>No of Rows and Columns</a:t>
                      </a:r>
                      <a:endParaRPr lang="en-IN" sz="1300" dirty="0"/>
                    </a:p>
                  </a:txBody>
                  <a:tcPr/>
                </a:tc>
                <a:tc>
                  <a:txBody>
                    <a:bodyPr/>
                    <a:lstStyle/>
                    <a:p>
                      <a:r>
                        <a:rPr lang="en-US" sz="1300" dirty="0"/>
                        <a:t>Dataset has </a:t>
                      </a:r>
                      <a:r>
                        <a:rPr lang="en-IN" sz="1300" dirty="0"/>
                        <a:t>141712 Rows and 36 Columns</a:t>
                      </a:r>
                    </a:p>
                  </a:txBody>
                  <a:tcPr/>
                </a:tc>
                <a:extLst>
                  <a:ext uri="{0D108BD9-81ED-4DB2-BD59-A6C34878D82A}">
                    <a16:rowId xmlns:a16="http://schemas.microsoft.com/office/drawing/2014/main" val="1499570899"/>
                  </a:ext>
                </a:extLst>
              </a:tr>
              <a:tr h="745116">
                <a:tc>
                  <a:txBody>
                    <a:bodyPr/>
                    <a:lstStyle/>
                    <a:p>
                      <a:r>
                        <a:rPr lang="en-US" sz="1300" dirty="0"/>
                        <a:t>2</a:t>
                      </a:r>
                      <a:endParaRPr lang="en-IN" sz="1300" dirty="0"/>
                    </a:p>
                  </a:txBody>
                  <a:tcPr/>
                </a:tc>
                <a:tc>
                  <a:txBody>
                    <a:bodyPr/>
                    <a:lstStyle/>
                    <a:p>
                      <a:r>
                        <a:rPr lang="en-US" sz="1300" dirty="0"/>
                        <a:t>No of Missing values</a:t>
                      </a:r>
                      <a:endParaRPr lang="en-IN" sz="1300" dirty="0"/>
                    </a:p>
                  </a:txBody>
                  <a:tcPr/>
                </a:tc>
                <a:tc>
                  <a:txBody>
                    <a:bodyPr/>
                    <a:lstStyle/>
                    <a:p>
                      <a:r>
                        <a:rPr lang="en-US" sz="1300" dirty="0"/>
                        <a:t>17.5% values are missing in the dataset and replaced all with ‘NAN’</a:t>
                      </a:r>
                      <a:endParaRPr lang="en-IN" sz="1300" dirty="0"/>
                    </a:p>
                  </a:txBody>
                  <a:tcPr/>
                </a:tc>
                <a:extLst>
                  <a:ext uri="{0D108BD9-81ED-4DB2-BD59-A6C34878D82A}">
                    <a16:rowId xmlns:a16="http://schemas.microsoft.com/office/drawing/2014/main" val="1871934323"/>
                  </a:ext>
                </a:extLst>
              </a:tr>
              <a:tr h="745116">
                <a:tc>
                  <a:txBody>
                    <a:bodyPr/>
                    <a:lstStyle/>
                    <a:p>
                      <a:r>
                        <a:rPr lang="en-US" sz="1300" dirty="0"/>
                        <a:t>3</a:t>
                      </a:r>
                      <a:endParaRPr lang="en-IN" sz="1300" dirty="0"/>
                    </a:p>
                  </a:txBody>
                  <a:tcPr/>
                </a:tc>
                <a:tc>
                  <a:txBody>
                    <a:bodyPr/>
                    <a:lstStyle/>
                    <a:p>
                      <a:r>
                        <a:rPr lang="en-US" sz="1300" dirty="0"/>
                        <a:t>Data Types</a:t>
                      </a:r>
                      <a:endParaRPr lang="en-IN" sz="1300" dirty="0"/>
                    </a:p>
                  </a:txBody>
                  <a:tcPr/>
                </a:tc>
                <a:tc>
                  <a:txBody>
                    <a:bodyPr/>
                    <a:lstStyle/>
                    <a:p>
                      <a:pPr marL="0" indent="0">
                        <a:buFont typeface="Arial" panose="020B0604020202020204" pitchFamily="34" charset="0"/>
                        <a:buNone/>
                      </a:pPr>
                      <a:r>
                        <a:rPr lang="en-US" sz="1300" dirty="0"/>
                        <a:t>Boolean , Categorical and Numerical</a:t>
                      </a:r>
                      <a:endParaRPr lang="en-IN" sz="1300" dirty="0"/>
                    </a:p>
                  </a:txBody>
                  <a:tcPr/>
                </a:tc>
                <a:extLst>
                  <a:ext uri="{0D108BD9-81ED-4DB2-BD59-A6C34878D82A}">
                    <a16:rowId xmlns:a16="http://schemas.microsoft.com/office/drawing/2014/main" val="3627413392"/>
                  </a:ext>
                </a:extLst>
              </a:tr>
              <a:tr h="745116">
                <a:tc>
                  <a:txBody>
                    <a:bodyPr/>
                    <a:lstStyle/>
                    <a:p>
                      <a:r>
                        <a:rPr lang="en-US" sz="1300" dirty="0"/>
                        <a:t>4</a:t>
                      </a:r>
                      <a:endParaRPr lang="en-IN" sz="1300" dirty="0"/>
                    </a:p>
                  </a:txBody>
                  <a:tcPr/>
                </a:tc>
                <a:tc>
                  <a:txBody>
                    <a:bodyPr/>
                    <a:lstStyle/>
                    <a:p>
                      <a:r>
                        <a:rPr lang="en-US" sz="1300" dirty="0"/>
                        <a:t>Unnecessary Columns</a:t>
                      </a:r>
                      <a:endParaRPr lang="en-IN" sz="1300" dirty="0"/>
                    </a:p>
                  </a:txBody>
                  <a:tcPr/>
                </a:tc>
                <a:tc>
                  <a:txBody>
                    <a:bodyPr/>
                    <a:lstStyle/>
                    <a:p>
                      <a:pPr marL="0" indent="0">
                        <a:buFont typeface="Arial" panose="020B0604020202020204" pitchFamily="34" charset="0"/>
                        <a:buNone/>
                      </a:pPr>
                      <a:r>
                        <a:rPr lang="en-US" sz="1300" dirty="0"/>
                        <a:t>* Dropped few columns which was not helping our dataset in prediction</a:t>
                      </a:r>
                    </a:p>
                    <a:p>
                      <a:pPr marL="0" indent="0">
                        <a:buFont typeface="Arial" panose="020B0604020202020204" pitchFamily="34" charset="0"/>
                        <a:buNone/>
                      </a:pPr>
                      <a:r>
                        <a:rPr lang="en-US" sz="1300" dirty="0"/>
                        <a:t>* Dropped columns which had high percentage of  missing values</a:t>
                      </a:r>
                    </a:p>
                  </a:txBody>
                  <a:tcPr/>
                </a:tc>
                <a:extLst>
                  <a:ext uri="{0D108BD9-81ED-4DB2-BD59-A6C34878D82A}">
                    <a16:rowId xmlns:a16="http://schemas.microsoft.com/office/drawing/2014/main" val="3706479659"/>
                  </a:ext>
                </a:extLst>
              </a:tr>
              <a:tr h="745116">
                <a:tc>
                  <a:txBody>
                    <a:bodyPr/>
                    <a:lstStyle/>
                    <a:p>
                      <a:r>
                        <a:rPr lang="en-US" sz="1300" dirty="0"/>
                        <a:t>5</a:t>
                      </a:r>
                      <a:endParaRPr lang="en-IN" sz="1300" dirty="0"/>
                    </a:p>
                  </a:txBody>
                  <a:tcPr/>
                </a:tc>
                <a:tc>
                  <a:txBody>
                    <a:bodyPr/>
                    <a:lstStyle/>
                    <a:p>
                      <a:r>
                        <a:rPr lang="en-US" sz="1300" dirty="0"/>
                        <a:t>Label Encoding</a:t>
                      </a:r>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1300" dirty="0"/>
                        <a:t> Encoded Categorical and Boolean to Integers</a:t>
                      </a:r>
                    </a:p>
                    <a:p>
                      <a:pPr marL="0" indent="0">
                        <a:buFont typeface="Arial" panose="020B0604020202020204" pitchFamily="34" charset="0"/>
                        <a:buNone/>
                      </a:pPr>
                      <a:endParaRPr lang="en-IN" sz="1300" dirty="0"/>
                    </a:p>
                  </a:txBody>
                  <a:tcPr/>
                </a:tc>
                <a:extLst>
                  <a:ext uri="{0D108BD9-81ED-4DB2-BD59-A6C34878D82A}">
                    <a16:rowId xmlns:a16="http://schemas.microsoft.com/office/drawing/2014/main" val="1028121223"/>
                  </a:ext>
                </a:extLst>
              </a:tr>
              <a:tr h="745116">
                <a:tc>
                  <a:txBody>
                    <a:bodyPr/>
                    <a:lstStyle/>
                    <a:p>
                      <a:r>
                        <a:rPr lang="en-US" sz="1300" dirty="0"/>
                        <a:t>6.</a:t>
                      </a:r>
                      <a:endParaRPr lang="en-IN" sz="1300" dirty="0"/>
                    </a:p>
                  </a:txBody>
                  <a:tcPr/>
                </a:tc>
                <a:tc>
                  <a:txBody>
                    <a:bodyPr/>
                    <a:lstStyle/>
                    <a:p>
                      <a:r>
                        <a:rPr lang="en-US" sz="1300" dirty="0"/>
                        <a:t>Observation</a:t>
                      </a:r>
                      <a:endParaRPr lang="en-IN" sz="1300" dirty="0"/>
                    </a:p>
                  </a:txBody>
                  <a:tcPr/>
                </a:tc>
                <a:tc>
                  <a:txBody>
                    <a:bodyPr/>
                    <a:lstStyle/>
                    <a:p>
                      <a:r>
                        <a:rPr lang="en-US" sz="1300" dirty="0"/>
                        <a:t>* Caller 1904 has reported Maximum incidents and all the incidents reported  by Caller 1904 has either medium or low impact</a:t>
                      </a:r>
                    </a:p>
                    <a:p>
                      <a:r>
                        <a:rPr lang="en-US" sz="1300" dirty="0"/>
                        <a:t>* Highest incidents occurred in category 26 and it has highest medium impact</a:t>
                      </a:r>
                    </a:p>
                    <a:p>
                      <a:r>
                        <a:rPr lang="en-US" sz="1300" dirty="0"/>
                        <a:t>Highest incidents were raised at location 204 in medium impact</a:t>
                      </a:r>
                      <a:endParaRPr lang="en-IN" sz="1300" dirty="0"/>
                    </a:p>
                  </a:txBody>
                  <a:tcPr/>
                </a:tc>
                <a:extLst>
                  <a:ext uri="{0D108BD9-81ED-4DB2-BD59-A6C34878D82A}">
                    <a16:rowId xmlns:a16="http://schemas.microsoft.com/office/drawing/2014/main" val="2089616512"/>
                  </a:ext>
                </a:extLst>
              </a:tr>
            </a:tbl>
          </a:graphicData>
        </a:graphic>
      </p:graphicFrame>
    </p:spTree>
    <p:extLst>
      <p:ext uri="{BB962C8B-B14F-4D97-AF65-F5344CB8AC3E}">
        <p14:creationId xmlns:p14="http://schemas.microsoft.com/office/powerpoint/2010/main" val="25804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60"/>
        <p:cNvGrpSpPr/>
        <p:nvPr/>
      </p:nvGrpSpPr>
      <p:grpSpPr>
        <a:xfrm>
          <a:off x="0" y="0"/>
          <a:ext cx="0" cy="0"/>
          <a:chOff x="0" y="0"/>
          <a:chExt cx="0" cy="0"/>
        </a:xfrm>
      </p:grpSpPr>
      <p:sp>
        <p:nvSpPr>
          <p:cNvPr id="361" name="Google Shape;361;p6"/>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2776"/>
              </a:buClr>
              <a:buSzPts val="2800"/>
              <a:buFont typeface="Arial"/>
              <a:buNone/>
              <a:tabLst/>
              <a:defRPr/>
            </a:pPr>
            <a:r>
              <a:rPr kumimoji="0" lang="en-US" sz="2800" b="1" i="0" u="none" strike="noStrike" kern="0" cap="none" spc="0" normalizeH="0" baseline="0" noProof="0">
                <a:ln>
                  <a:noFill/>
                </a:ln>
                <a:solidFill>
                  <a:srgbClr val="002776"/>
                </a:solidFill>
                <a:effectLst/>
                <a:uLnTx/>
                <a:uFillTx/>
                <a:latin typeface="Arial"/>
                <a:ea typeface="Arial"/>
                <a:cs typeface="Arial"/>
                <a:sym typeface="Arial"/>
              </a:rPr>
              <a:t>Exploratory Data Analysis (EDA)</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62" name="Google Shape;362;p6"/>
          <p:cNvSpPr/>
          <p:nvPr/>
        </p:nvSpPr>
        <p:spPr>
          <a:xfrm>
            <a:off x="186942" y="1613159"/>
            <a:ext cx="8533972" cy="830956"/>
          </a:xfrm>
          <a:prstGeom prst="rect">
            <a:avLst/>
          </a:prstGeom>
          <a:noFill/>
          <a:ln>
            <a:noFill/>
          </a:ln>
        </p:spPr>
        <p:txBody>
          <a:bodyPr spcFirstLastPara="1" wrap="square" lIns="91425" tIns="45700" rIns="91425" bIns="45700" anchor="t" anchorCtr="0">
            <a:spAutoFit/>
          </a:bodyPr>
          <a:lstStyle/>
          <a:p>
            <a:pPr marL="285750" marR="0" lvl="0" indent="-184150" algn="just" defTabSz="914400" rtl="0" eaLnBrk="1" fontAlgn="auto" latinLnBrk="0" hangingPunct="1">
              <a:lnSpc>
                <a:spcPct val="100000"/>
              </a:lnSpc>
              <a:spcBef>
                <a:spcPts val="0"/>
              </a:spcBef>
              <a:spcAft>
                <a:spcPts val="0"/>
              </a:spcAft>
              <a:buClr>
                <a:srgbClr val="000000"/>
              </a:buClr>
              <a:buSzPts val="1600"/>
              <a:buFont typeface="Arial"/>
              <a:buNone/>
              <a:tabLst/>
              <a:defRPr/>
            </a:pPr>
            <a:endParaRPr kumimoji="0" sz="1600" b="0" i="1" u="none" strike="noStrike" kern="0" cap="none" spc="0" normalizeH="0" baseline="0" noProof="0" dirty="0">
              <a:ln>
                <a:noFill/>
              </a:ln>
              <a:solidFill>
                <a:srgbClr val="385623"/>
              </a:solidFill>
              <a:effectLst/>
              <a:uLnTx/>
              <a:uFillTx/>
              <a:latin typeface="Verdana"/>
              <a:ea typeface="Verdana"/>
              <a:cs typeface="Verdana"/>
              <a:sym typeface="Verdana"/>
            </a:endParaRPr>
          </a:p>
          <a:p>
            <a:pPr marL="0" marR="0" lvl="0" indent="0" algn="just" defTabSz="914400" rtl="0" eaLnBrk="1" fontAlgn="auto" latinLnBrk="0" hangingPunct="1">
              <a:lnSpc>
                <a:spcPct val="100000"/>
              </a:lnSpc>
              <a:spcBef>
                <a:spcPts val="0"/>
              </a:spcBef>
              <a:spcAft>
                <a:spcPts val="0"/>
              </a:spcAft>
              <a:buClr>
                <a:srgbClr val="000000"/>
              </a:buClr>
              <a:buSzPts val="1600"/>
              <a:buFont typeface="Arial"/>
              <a:buNone/>
              <a:tabLst/>
              <a:defRPr/>
            </a:pPr>
            <a:endParaRPr kumimoji="0" sz="1600" b="0" i="1" u="none" strike="noStrike" kern="0" cap="none" spc="0" normalizeH="0" baseline="0" noProof="0" dirty="0">
              <a:ln>
                <a:noFill/>
              </a:ln>
              <a:solidFill>
                <a:srgbClr val="385623"/>
              </a:solidFill>
              <a:effectLst/>
              <a:uLnTx/>
              <a:uFillTx/>
              <a:latin typeface="Verdana"/>
              <a:ea typeface="Verdana"/>
              <a:cs typeface="Verdana"/>
              <a:sym typeface="Verdana"/>
            </a:endParaRPr>
          </a:p>
          <a:p>
            <a:pPr marL="457200" marR="0" lvl="1" indent="0" algn="just" defTabSz="914400" rtl="0" eaLnBrk="1" fontAlgn="auto" latinLnBrk="0" hangingPunct="1">
              <a:lnSpc>
                <a:spcPct val="100000"/>
              </a:lnSpc>
              <a:spcBef>
                <a:spcPts val="0"/>
              </a:spcBef>
              <a:spcAft>
                <a:spcPts val="0"/>
              </a:spcAft>
              <a:buClr>
                <a:srgbClr val="000000"/>
              </a:buClr>
              <a:buSzPts val="1600"/>
              <a:buFont typeface="Arial"/>
              <a:buNone/>
              <a:tabLst/>
              <a:defRPr/>
            </a:pPr>
            <a:endParaRPr kumimoji="0" sz="1600" b="0" i="1" u="none" strike="noStrike" kern="0" cap="none" spc="0" normalizeH="0" baseline="0" noProof="0" dirty="0">
              <a:ln>
                <a:noFill/>
              </a:ln>
              <a:solidFill>
                <a:srgbClr val="385623"/>
              </a:solidFill>
              <a:effectLst/>
              <a:uLnTx/>
              <a:uFillTx/>
              <a:latin typeface="Verdana"/>
              <a:ea typeface="Verdana"/>
              <a:cs typeface="Verdana"/>
              <a:sym typeface="Verdana"/>
            </a:endParaRPr>
          </a:p>
        </p:txBody>
      </p:sp>
      <p:pic>
        <p:nvPicPr>
          <p:cNvPr id="363" name="Google Shape;363;p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5" name="slide2" descr="BAR CHART">
            <a:extLst>
              <a:ext uri="{FF2B5EF4-FFF2-40B4-BE49-F238E27FC236}">
                <a16:creationId xmlns:a16="http://schemas.microsoft.com/office/drawing/2014/main" id="{29F4AEA4-1463-4669-AA5F-9C75291AE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917" y="740160"/>
            <a:ext cx="5877141" cy="4981909"/>
          </a:xfrm>
          <a:prstGeom prst="rect">
            <a:avLst/>
          </a:prstGeom>
        </p:spPr>
      </p:pic>
      <p:sp>
        <p:nvSpPr>
          <p:cNvPr id="3" name="Title 2">
            <a:extLst>
              <a:ext uri="{FF2B5EF4-FFF2-40B4-BE49-F238E27FC236}">
                <a16:creationId xmlns:a16="http://schemas.microsoft.com/office/drawing/2014/main" id="{BA12F649-0AAD-4985-ACBD-700D29512690}"/>
              </a:ext>
            </a:extLst>
          </p:cNvPr>
          <p:cNvSpPr>
            <a:spLocks noGrp="1"/>
          </p:cNvSpPr>
          <p:nvPr>
            <p:ph type="title" idx="4294967295"/>
          </p:nvPr>
        </p:nvSpPr>
        <p:spPr>
          <a:xfrm>
            <a:off x="0" y="593724"/>
            <a:ext cx="2400300" cy="4119678"/>
          </a:xfrm>
        </p:spPr>
        <p:txBody>
          <a:bodyPr>
            <a:normAutofit/>
          </a:bodyPr>
          <a:lstStyle/>
          <a:p>
            <a:r>
              <a:rPr lang="en-IN" sz="2000" dirty="0">
                <a:solidFill>
                  <a:schemeClr val="tx1"/>
                </a:solidFill>
                <a:latin typeface="+mn-lt"/>
              </a:rPr>
              <a:t>Top 10 Incidents which have occurred maximum time</a:t>
            </a:r>
            <a:r>
              <a:rPr lang="en-IN" sz="2000" dirty="0">
                <a:solidFill>
                  <a:schemeClr val="tx1"/>
                </a:solidFill>
              </a:rPr>
              <a:t>.</a:t>
            </a:r>
            <a:br>
              <a:rPr lang="en-IN" sz="2000" dirty="0">
                <a:solidFill>
                  <a:schemeClr val="tx1"/>
                </a:solidFill>
              </a:rPr>
            </a:br>
            <a:r>
              <a:rPr lang="en-IN" dirty="0"/>
              <a:t> </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7">
            <a:extLst>
              <a:ext uri="{FF2B5EF4-FFF2-40B4-BE49-F238E27FC236}">
                <a16:creationId xmlns:a16="http://schemas.microsoft.com/office/drawing/2014/main" id="{8B1552DF-323D-4DA8-9EBD-8B6D6B888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847" y="279814"/>
            <a:ext cx="7330911" cy="4065943"/>
          </a:xfrm>
          <a:prstGeom prst="rect">
            <a:avLst/>
          </a:prstGeom>
        </p:spPr>
      </p:pic>
      <p:sp>
        <p:nvSpPr>
          <p:cNvPr id="6" name="Text Placeholder 5">
            <a:extLst>
              <a:ext uri="{FF2B5EF4-FFF2-40B4-BE49-F238E27FC236}">
                <a16:creationId xmlns:a16="http://schemas.microsoft.com/office/drawing/2014/main" id="{C783A208-4C38-429C-95B6-766A89D1B6C9}"/>
              </a:ext>
            </a:extLst>
          </p:cNvPr>
          <p:cNvSpPr>
            <a:spLocks noGrp="1"/>
          </p:cNvSpPr>
          <p:nvPr>
            <p:ph type="body" idx="4294967295"/>
          </p:nvPr>
        </p:nvSpPr>
        <p:spPr>
          <a:xfrm>
            <a:off x="688157" y="4629150"/>
            <a:ext cx="8455843" cy="966788"/>
          </a:xfrm>
        </p:spPr>
        <p:txBody>
          <a:bodyPr/>
          <a:lstStyle/>
          <a:p>
            <a:r>
              <a:rPr lang="en-IN" dirty="0"/>
              <a:t>Highest incidents occurred in category 26 and it has highest medium impact</a:t>
            </a:r>
          </a:p>
        </p:txBody>
      </p:sp>
    </p:spTree>
    <p:extLst>
      <p:ext uri="{BB962C8B-B14F-4D97-AF65-F5344CB8AC3E}">
        <p14:creationId xmlns:p14="http://schemas.microsoft.com/office/powerpoint/2010/main" val="180766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9" name="Google Shape;369;p4"/>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 name="slide2" descr="Sheet 5">
            <a:extLst>
              <a:ext uri="{FF2B5EF4-FFF2-40B4-BE49-F238E27FC236}">
                <a16:creationId xmlns:a16="http://schemas.microsoft.com/office/drawing/2014/main" id="{26793C5E-11F4-48D3-B63D-78FA584D0E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540" y="716495"/>
            <a:ext cx="5665509" cy="4996147"/>
          </a:xfrm>
          <a:prstGeom prst="rect">
            <a:avLst/>
          </a:prstGeom>
        </p:spPr>
      </p:pic>
      <p:sp>
        <p:nvSpPr>
          <p:cNvPr id="6" name="Text Placeholder 5">
            <a:extLst>
              <a:ext uri="{FF2B5EF4-FFF2-40B4-BE49-F238E27FC236}">
                <a16:creationId xmlns:a16="http://schemas.microsoft.com/office/drawing/2014/main" id="{403C4362-0D75-404C-9EF4-C73899DB1FDC}"/>
              </a:ext>
            </a:extLst>
          </p:cNvPr>
          <p:cNvSpPr>
            <a:spLocks noGrp="1"/>
          </p:cNvSpPr>
          <p:nvPr>
            <p:ph type="body" sz="half" idx="4294967295"/>
          </p:nvPr>
        </p:nvSpPr>
        <p:spPr>
          <a:xfrm>
            <a:off x="0" y="1838227"/>
            <a:ext cx="2400300" cy="4467323"/>
          </a:xfrm>
        </p:spPr>
        <p:txBody>
          <a:bodyPr/>
          <a:lstStyle/>
          <a:p>
            <a:r>
              <a:rPr lang="en-IN" dirty="0">
                <a:solidFill>
                  <a:schemeClr val="tx1"/>
                </a:solidFill>
              </a:rPr>
              <a:t>Caller 1904 has reported Maximum incidents and all the incidents reported by Caller 1904 has either medium or low impact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2" descr="Sheet 6">
            <a:extLst>
              <a:ext uri="{FF2B5EF4-FFF2-40B4-BE49-F238E27FC236}">
                <a16:creationId xmlns:a16="http://schemas.microsoft.com/office/drawing/2014/main" id="{3C2DA28F-CC8C-4AA7-9BD4-D14DA20FB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47" y="511604"/>
            <a:ext cx="7882203" cy="4123165"/>
          </a:xfrm>
          <a:prstGeom prst="rect">
            <a:avLst/>
          </a:prstGeom>
        </p:spPr>
      </p:pic>
      <p:pic>
        <p:nvPicPr>
          <p:cNvPr id="4" name="Google Shape;363;p6">
            <a:extLst>
              <a:ext uri="{FF2B5EF4-FFF2-40B4-BE49-F238E27FC236}">
                <a16:creationId xmlns:a16="http://schemas.microsoft.com/office/drawing/2014/main" id="{D9B657DA-CEDD-4E51-B6B0-C9D54E2F2259}"/>
              </a:ext>
            </a:extLst>
          </p:cNvPr>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6" name="Text Placeholder 5">
            <a:extLst>
              <a:ext uri="{FF2B5EF4-FFF2-40B4-BE49-F238E27FC236}">
                <a16:creationId xmlns:a16="http://schemas.microsoft.com/office/drawing/2014/main" id="{8C2F81CD-C181-47E1-AEFA-02011A3E699E}"/>
              </a:ext>
            </a:extLst>
          </p:cNvPr>
          <p:cNvSpPr>
            <a:spLocks noGrp="1"/>
          </p:cNvSpPr>
          <p:nvPr>
            <p:ph type="body" idx="4294967295"/>
          </p:nvPr>
        </p:nvSpPr>
        <p:spPr>
          <a:xfrm>
            <a:off x="1600200" y="4911364"/>
            <a:ext cx="7543800" cy="684573"/>
          </a:xfrm>
        </p:spPr>
        <p:txBody>
          <a:bodyPr/>
          <a:lstStyle/>
          <a:p>
            <a:r>
              <a:rPr lang="en-IN" dirty="0"/>
              <a:t>Highest incidents were raised at location 204</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F7F83F26-A365-442B-904A-F2EF9F3F5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688" y="1102995"/>
            <a:ext cx="5000625" cy="3308749"/>
          </a:xfrm>
          <a:prstGeom prst="rect">
            <a:avLst/>
          </a:prstGeom>
        </p:spPr>
      </p:pic>
      <p:sp>
        <p:nvSpPr>
          <p:cNvPr id="4" name="TextBox 3">
            <a:extLst>
              <a:ext uri="{FF2B5EF4-FFF2-40B4-BE49-F238E27FC236}">
                <a16:creationId xmlns:a16="http://schemas.microsoft.com/office/drawing/2014/main" id="{C11D5C89-DC92-433E-A70D-159C069058D1}"/>
              </a:ext>
            </a:extLst>
          </p:cNvPr>
          <p:cNvSpPr txBox="1"/>
          <p:nvPr/>
        </p:nvSpPr>
        <p:spPr>
          <a:xfrm>
            <a:off x="2559376" y="5090475"/>
            <a:ext cx="4642701" cy="523220"/>
          </a:xfrm>
          <a:prstGeom prst="rect">
            <a:avLst/>
          </a:prstGeom>
          <a:noFill/>
        </p:spPr>
        <p:txBody>
          <a:bodyPr wrap="square">
            <a:spAutoFit/>
          </a:bodyPr>
          <a:lstStyle/>
          <a:p>
            <a:r>
              <a:rPr lang="en-IN" dirty="0"/>
              <a:t>Highest incidents were contacted through Phone and they have medium impact</a:t>
            </a:r>
          </a:p>
        </p:txBody>
      </p:sp>
      <p:pic>
        <p:nvPicPr>
          <p:cNvPr id="5" name="Google Shape;116;p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2449255665"/>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1407</Words>
  <Application>Microsoft Office PowerPoint</Application>
  <PresentationFormat>On-screen Show (4:3)</PresentationFormat>
  <Paragraphs>313</Paragraphs>
  <Slides>35</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Calibri</vt:lpstr>
      <vt:lpstr>Wingdings</vt:lpstr>
      <vt:lpstr>Helvetica Neue</vt:lpstr>
      <vt:lpstr>Arial</vt:lpstr>
      <vt:lpstr>Verdana</vt:lpstr>
      <vt:lpstr>Calibri Light</vt:lpstr>
      <vt:lpstr>Century Gothic</vt:lpstr>
      <vt:lpstr>Retrospect</vt:lpstr>
      <vt:lpstr>1_Retrospect</vt:lpstr>
      <vt:lpstr>PowerPoint Presentation</vt:lpstr>
      <vt:lpstr>PowerPoint Presentation</vt:lpstr>
      <vt:lpstr>PowerPoint Presentation</vt:lpstr>
      <vt:lpstr>PowerPoint Presentation</vt:lpstr>
      <vt:lpstr>Top 10 Incidents which have occurred maximum time.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Missing Value Analysis</vt:lpstr>
      <vt:lpstr>Label Encoding </vt:lpstr>
      <vt:lpstr>Correlation Matrix</vt:lpstr>
      <vt:lpstr>Feature Selection Technique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Parth Desai</cp:lastModifiedBy>
  <cp:revision>33</cp:revision>
  <cp:lastPrinted>2022-02-21T12:19:27Z</cp:lastPrinted>
  <dcterms:created xsi:type="dcterms:W3CDTF">2012-08-17T07:00:49Z</dcterms:created>
  <dcterms:modified xsi:type="dcterms:W3CDTF">2022-03-10T04:22:01Z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