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2" r:id="rId7"/>
    <p:sldId id="263" r:id="rId8"/>
    <p:sldId id="267" r:id="rId9"/>
    <p:sldId id="265" r:id="rId10"/>
    <p:sldId id="266" r:id="rId11"/>
    <p:sldId id="268" r:id="rId12"/>
    <p:sldId id="269" r:id="rId13"/>
    <p:sldId id="270"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12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46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55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9419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146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540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672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90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91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35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43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111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68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07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57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992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4/5/2023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06440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C72E-C99C-BE15-F1EC-C89CBB4AA7F2}"/>
              </a:ext>
            </a:extLst>
          </p:cNvPr>
          <p:cNvSpPr>
            <a:spLocks noGrp="1"/>
          </p:cNvSpPr>
          <p:nvPr>
            <p:ph type="ctrTitle"/>
          </p:nvPr>
        </p:nvSpPr>
        <p:spPr>
          <a:xfrm>
            <a:off x="205274" y="769774"/>
            <a:ext cx="8228012" cy="1413589"/>
          </a:xfrm>
        </p:spPr>
        <p:txBody>
          <a:bodyPr>
            <a:normAutofit/>
          </a:bodyPr>
          <a:lstStyle/>
          <a:p>
            <a:r>
              <a:rPr lang="en-IN" sz="6600" dirty="0"/>
              <a:t>DBMS COURSE PROJECT</a:t>
            </a:r>
          </a:p>
        </p:txBody>
      </p:sp>
      <p:sp>
        <p:nvSpPr>
          <p:cNvPr id="3" name="Subtitle 2">
            <a:extLst>
              <a:ext uri="{FF2B5EF4-FFF2-40B4-BE49-F238E27FC236}">
                <a16:creationId xmlns:a16="http://schemas.microsoft.com/office/drawing/2014/main" id="{12CA1C92-6D4C-162A-A3F2-C90E7A4ADA4E}"/>
              </a:ext>
            </a:extLst>
          </p:cNvPr>
          <p:cNvSpPr>
            <a:spLocks noGrp="1"/>
          </p:cNvSpPr>
          <p:nvPr>
            <p:ph type="subTitle" idx="1"/>
          </p:nvPr>
        </p:nvSpPr>
        <p:spPr>
          <a:xfrm>
            <a:off x="347626" y="2593910"/>
            <a:ext cx="7639378" cy="2887826"/>
          </a:xfrm>
        </p:spPr>
        <p:txBody>
          <a:bodyPr>
            <a:noAutofit/>
          </a:bodyPr>
          <a:lstStyle/>
          <a:p>
            <a:pPr algn="l"/>
            <a:r>
              <a:rPr lang="en-IN" sz="2800" b="1" dirty="0">
                <a:solidFill>
                  <a:schemeClr val="tx2">
                    <a:lumMod val="40000"/>
                    <a:lumOff val="60000"/>
                  </a:schemeClr>
                </a:solidFill>
                <a:latin typeface="Bookman Old Style" panose="02050604050505020204" pitchFamily="18" charset="0"/>
              </a:rPr>
              <a:t>Team members:</a:t>
            </a:r>
          </a:p>
          <a:p>
            <a:pPr algn="l"/>
            <a:r>
              <a:rPr lang="en-IN" sz="2400" dirty="0">
                <a:solidFill>
                  <a:schemeClr val="tx2">
                    <a:lumMod val="20000"/>
                    <a:lumOff val="80000"/>
                  </a:schemeClr>
                </a:solidFill>
                <a:latin typeface="Bookman Old Style" panose="02050604050505020204" pitchFamily="18" charset="0"/>
              </a:rPr>
              <a:t>Mahvish Ishaq-2103A51473</a:t>
            </a:r>
          </a:p>
          <a:p>
            <a:pPr algn="l"/>
            <a:r>
              <a:rPr lang="en-IN" sz="2400" dirty="0">
                <a:solidFill>
                  <a:schemeClr val="tx2">
                    <a:lumMod val="20000"/>
                    <a:lumOff val="80000"/>
                  </a:schemeClr>
                </a:solidFill>
                <a:latin typeface="Bookman Old Style" panose="02050604050505020204" pitchFamily="18" charset="0"/>
              </a:rPr>
              <a:t>Sri Deekshitha-2103A51456</a:t>
            </a:r>
          </a:p>
          <a:p>
            <a:pPr algn="l"/>
            <a:r>
              <a:rPr lang="en-IN" sz="2400" dirty="0">
                <a:solidFill>
                  <a:schemeClr val="tx2">
                    <a:lumMod val="20000"/>
                    <a:lumOff val="80000"/>
                  </a:schemeClr>
                </a:solidFill>
                <a:latin typeface="Bookman Old Style" panose="02050604050505020204" pitchFamily="18" charset="0"/>
              </a:rPr>
              <a:t>Jashvitha-2103A51362</a:t>
            </a:r>
          </a:p>
          <a:p>
            <a:pPr algn="l"/>
            <a:r>
              <a:rPr lang="en-IN" sz="2400" dirty="0" err="1">
                <a:solidFill>
                  <a:schemeClr val="tx2">
                    <a:lumMod val="20000"/>
                    <a:lumOff val="80000"/>
                  </a:schemeClr>
                </a:solidFill>
                <a:latin typeface="Bookman Old Style" panose="02050604050505020204" pitchFamily="18" charset="0"/>
              </a:rPr>
              <a:t>Nasheer</a:t>
            </a:r>
            <a:r>
              <a:rPr lang="en-IN" sz="2400" dirty="0">
                <a:solidFill>
                  <a:schemeClr val="tx2">
                    <a:lumMod val="20000"/>
                    <a:lumOff val="80000"/>
                  </a:schemeClr>
                </a:solidFill>
                <a:latin typeface="Bookman Old Style" panose="02050604050505020204" pitchFamily="18" charset="0"/>
              </a:rPr>
              <a:t> Fatima-2103A51179</a:t>
            </a:r>
          </a:p>
        </p:txBody>
      </p:sp>
    </p:spTree>
    <p:extLst>
      <p:ext uri="{BB962C8B-B14F-4D97-AF65-F5344CB8AC3E}">
        <p14:creationId xmlns:p14="http://schemas.microsoft.com/office/powerpoint/2010/main" val="120350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3EA7-CEAF-3215-0AE9-811350036975}"/>
              </a:ext>
            </a:extLst>
          </p:cNvPr>
          <p:cNvSpPr>
            <a:spLocks noGrp="1"/>
          </p:cNvSpPr>
          <p:nvPr>
            <p:ph type="title"/>
          </p:nvPr>
        </p:nvSpPr>
        <p:spPr>
          <a:xfrm>
            <a:off x="839788" y="365125"/>
            <a:ext cx="7697722" cy="1445014"/>
          </a:xfrm>
        </p:spPr>
        <p:txBody>
          <a:bodyPr>
            <a:normAutofit/>
          </a:bodyPr>
          <a:lstStyle/>
          <a:p>
            <a:r>
              <a:rPr lang="en-IN" sz="4000" b="1" dirty="0"/>
              <a:t>HARDWARE REQUIRMENTS:</a:t>
            </a:r>
          </a:p>
        </p:txBody>
      </p:sp>
      <p:sp>
        <p:nvSpPr>
          <p:cNvPr id="3" name="Text Placeholder 2">
            <a:extLst>
              <a:ext uri="{FF2B5EF4-FFF2-40B4-BE49-F238E27FC236}">
                <a16:creationId xmlns:a16="http://schemas.microsoft.com/office/drawing/2014/main" id="{E11627F0-22CD-8EF9-3ABE-548AC96307CB}"/>
              </a:ext>
            </a:extLst>
          </p:cNvPr>
          <p:cNvSpPr>
            <a:spLocks noGrp="1"/>
          </p:cNvSpPr>
          <p:nvPr>
            <p:ph type="body" sz="half" idx="2"/>
          </p:nvPr>
        </p:nvSpPr>
        <p:spPr>
          <a:xfrm>
            <a:off x="373224" y="1922105"/>
            <a:ext cx="10915261" cy="4348065"/>
          </a:xfrm>
        </p:spPr>
        <p:txBody>
          <a:bodyPr>
            <a:normAutofit/>
          </a:bodyPr>
          <a:lstStyle/>
          <a:p>
            <a:r>
              <a:rPr lang="en-US" sz="4000" dirty="0">
                <a:solidFill>
                  <a:schemeClr val="tx2">
                    <a:lumMod val="20000"/>
                    <a:lumOff val="80000"/>
                  </a:schemeClr>
                </a:solidFill>
              </a:rPr>
              <a:t> </a:t>
            </a:r>
            <a:r>
              <a:rPr lang="en-US" sz="3200" dirty="0" err="1">
                <a:solidFill>
                  <a:schemeClr val="tx2">
                    <a:lumMod val="20000"/>
                    <a:lumOff val="80000"/>
                  </a:schemeClr>
                </a:solidFill>
              </a:rPr>
              <a:t>i</a:t>
            </a:r>
            <a:r>
              <a:rPr lang="en-US" sz="3200" dirty="0">
                <a:solidFill>
                  <a:schemeClr val="tx2">
                    <a:lumMod val="20000"/>
                    <a:lumOff val="80000"/>
                  </a:schemeClr>
                </a:solidFill>
              </a:rPr>
              <a:t>.   A database like DBMS to store the list of authors and the articles. </a:t>
            </a:r>
          </a:p>
          <a:p>
            <a:pPr marL="514350" indent="-514350">
              <a:buAutoNum type="romanLcPeriod" startAt="2"/>
            </a:pPr>
            <a:r>
              <a:rPr lang="en-US" sz="3200" dirty="0">
                <a:solidFill>
                  <a:schemeClr val="tx2">
                    <a:lumMod val="20000"/>
                    <a:lumOff val="80000"/>
                  </a:schemeClr>
                </a:solidFill>
              </a:rPr>
              <a:t>A web browser like Chrome, Mozilla Firefox etc.   </a:t>
            </a:r>
          </a:p>
          <a:p>
            <a:r>
              <a:rPr lang="en-US" sz="3200" dirty="0">
                <a:solidFill>
                  <a:schemeClr val="tx2">
                    <a:lumMod val="20000"/>
                    <a:lumOff val="80000"/>
                  </a:schemeClr>
                </a:solidFill>
              </a:rPr>
              <a:t>iii.  Operating System – Windows, Linux, macOS 32 bit and 64 bit</a:t>
            </a:r>
            <a:endParaRPr lang="en-IN" sz="3200" dirty="0">
              <a:solidFill>
                <a:schemeClr val="tx2">
                  <a:lumMod val="20000"/>
                  <a:lumOff val="80000"/>
                </a:schemeClr>
              </a:solidFill>
            </a:endParaRPr>
          </a:p>
          <a:p>
            <a:endParaRPr lang="en-IN" sz="2800" dirty="0"/>
          </a:p>
        </p:txBody>
      </p:sp>
    </p:spTree>
    <p:extLst>
      <p:ext uri="{BB962C8B-B14F-4D97-AF65-F5344CB8AC3E}">
        <p14:creationId xmlns:p14="http://schemas.microsoft.com/office/powerpoint/2010/main" val="362809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18C6-FD07-ED91-F8E7-DDE236EBD6A1}"/>
              </a:ext>
            </a:extLst>
          </p:cNvPr>
          <p:cNvSpPr>
            <a:spLocks noGrp="1"/>
          </p:cNvSpPr>
          <p:nvPr>
            <p:ph type="title"/>
          </p:nvPr>
        </p:nvSpPr>
        <p:spPr>
          <a:xfrm>
            <a:off x="839788" y="365125"/>
            <a:ext cx="10058367" cy="1043797"/>
          </a:xfrm>
        </p:spPr>
        <p:txBody>
          <a:bodyPr>
            <a:normAutofit/>
          </a:bodyPr>
          <a:lstStyle/>
          <a:p>
            <a:r>
              <a:rPr lang="en-IN" sz="4500" b="1" dirty="0"/>
              <a:t>Advantages:</a:t>
            </a:r>
          </a:p>
        </p:txBody>
      </p:sp>
      <p:sp>
        <p:nvSpPr>
          <p:cNvPr id="3" name="Text Placeholder 2">
            <a:extLst>
              <a:ext uri="{FF2B5EF4-FFF2-40B4-BE49-F238E27FC236}">
                <a16:creationId xmlns:a16="http://schemas.microsoft.com/office/drawing/2014/main" id="{B4B07D18-9FD6-FD49-D57E-165DAA2C41A7}"/>
              </a:ext>
            </a:extLst>
          </p:cNvPr>
          <p:cNvSpPr>
            <a:spLocks noGrp="1"/>
          </p:cNvSpPr>
          <p:nvPr>
            <p:ph type="body" sz="half" idx="2"/>
          </p:nvPr>
        </p:nvSpPr>
        <p:spPr>
          <a:xfrm>
            <a:off x="578498" y="2659223"/>
            <a:ext cx="10775302" cy="3332001"/>
          </a:xfrm>
        </p:spPr>
        <p:txBody>
          <a:bodyPr>
            <a:noAutofit/>
          </a:bodyPr>
          <a:lstStyle/>
          <a:p>
            <a:pPr marL="285750" indent="-285750">
              <a:buFont typeface="Arial" panose="020B0604020202020204" pitchFamily="34" charset="0"/>
              <a:buChar char="•"/>
            </a:pPr>
            <a:r>
              <a:rPr lang="en-IN" sz="3000" dirty="0"/>
              <a:t>Patient self- service</a:t>
            </a:r>
          </a:p>
          <a:p>
            <a:pPr marL="285750" indent="-285750">
              <a:buFont typeface="Arial" panose="020B0604020202020204" pitchFamily="34" charset="0"/>
              <a:buChar char="•"/>
            </a:pPr>
            <a:r>
              <a:rPr lang="en-IN" sz="3000" dirty="0"/>
              <a:t>Better customer experience</a:t>
            </a:r>
          </a:p>
          <a:p>
            <a:pPr marL="285750" indent="-285750">
              <a:buFont typeface="Arial" panose="020B0604020202020204" pitchFamily="34" charset="0"/>
              <a:buChar char="•"/>
            </a:pPr>
            <a:r>
              <a:rPr lang="en-IN" sz="3000" dirty="0"/>
              <a:t>Clinic Management Automation</a:t>
            </a:r>
          </a:p>
          <a:p>
            <a:pPr marL="285750" indent="-285750">
              <a:buFont typeface="Arial" panose="020B0604020202020204" pitchFamily="34" charset="0"/>
              <a:buChar char="•"/>
            </a:pPr>
            <a:r>
              <a:rPr lang="en-IN" sz="3000" dirty="0"/>
              <a:t>Market </a:t>
            </a:r>
            <a:r>
              <a:rPr lang="en-IN" sz="3000" dirty="0" err="1"/>
              <a:t>Stragtegy</a:t>
            </a:r>
            <a:endParaRPr lang="en-IN" sz="3000" dirty="0"/>
          </a:p>
          <a:p>
            <a:pPr marL="285750" indent="-285750">
              <a:buFont typeface="Arial" panose="020B0604020202020204" pitchFamily="34" charset="0"/>
              <a:buChar char="•"/>
            </a:pPr>
            <a:r>
              <a:rPr lang="en-IN" sz="3000" dirty="0"/>
              <a:t>Insurance claims processing</a:t>
            </a:r>
          </a:p>
          <a:p>
            <a:pPr marL="285750" indent="-285750">
              <a:buFont typeface="Arial" panose="020B0604020202020204" pitchFamily="34" charset="0"/>
              <a:buChar char="•"/>
            </a:pPr>
            <a:r>
              <a:rPr lang="en-IN" sz="3000" dirty="0"/>
              <a:t>Improved processes</a:t>
            </a:r>
          </a:p>
          <a:p>
            <a:pPr marL="285750" indent="-285750">
              <a:buFont typeface="Arial" panose="020B0604020202020204" pitchFamily="34" charset="0"/>
              <a:buChar char="•"/>
            </a:pPr>
            <a:r>
              <a:rPr lang="en-IN" sz="3000" dirty="0"/>
              <a:t>Digital Medical Records</a:t>
            </a:r>
          </a:p>
          <a:p>
            <a:pPr marL="285750" indent="-285750">
              <a:buFont typeface="Arial" panose="020B0604020202020204" pitchFamily="34" charset="0"/>
              <a:buChar char="•"/>
            </a:pPr>
            <a:r>
              <a:rPr lang="en-IN" sz="3000" dirty="0"/>
              <a:t>Staff interaction</a:t>
            </a:r>
          </a:p>
          <a:p>
            <a:pPr marL="285750" indent="-285750">
              <a:buFont typeface="Arial" panose="020B0604020202020204" pitchFamily="34" charset="0"/>
              <a:buChar char="•"/>
            </a:pPr>
            <a:r>
              <a:rPr lang="en-IN" sz="3000" dirty="0"/>
              <a:t>Facility Management</a:t>
            </a:r>
          </a:p>
          <a:p>
            <a:pPr marL="285750" indent="-285750">
              <a:buFont typeface="Arial" panose="020B0604020202020204" pitchFamily="34" charset="0"/>
              <a:buChar char="•"/>
            </a:pPr>
            <a:r>
              <a:rPr lang="en-IN" sz="3000" dirty="0"/>
              <a:t>Financial control and tax planning</a:t>
            </a:r>
          </a:p>
          <a:p>
            <a:pPr marL="285750" indent="-285750">
              <a:buFont typeface="Arial" panose="020B0604020202020204" pitchFamily="34" charset="0"/>
              <a:buChar char="•"/>
            </a:pPr>
            <a:endParaRPr lang="en-IN" sz="3000" dirty="0"/>
          </a:p>
        </p:txBody>
      </p:sp>
    </p:spTree>
    <p:extLst>
      <p:ext uri="{BB962C8B-B14F-4D97-AF65-F5344CB8AC3E}">
        <p14:creationId xmlns:p14="http://schemas.microsoft.com/office/powerpoint/2010/main" val="82446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A302-0243-35C7-7373-318D6446D84A}"/>
              </a:ext>
            </a:extLst>
          </p:cNvPr>
          <p:cNvSpPr>
            <a:spLocks noGrp="1"/>
          </p:cNvSpPr>
          <p:nvPr>
            <p:ph type="title"/>
          </p:nvPr>
        </p:nvSpPr>
        <p:spPr>
          <a:xfrm>
            <a:off x="942425" y="943623"/>
            <a:ext cx="6773992" cy="661242"/>
          </a:xfrm>
        </p:spPr>
        <p:txBody>
          <a:bodyPr>
            <a:normAutofit/>
          </a:bodyPr>
          <a:lstStyle/>
          <a:p>
            <a:r>
              <a:rPr lang="en-IN" sz="4000" b="1" dirty="0"/>
              <a:t>Future Enhancements:</a:t>
            </a:r>
          </a:p>
        </p:txBody>
      </p:sp>
      <p:sp>
        <p:nvSpPr>
          <p:cNvPr id="3" name="Text Placeholder 2">
            <a:extLst>
              <a:ext uri="{FF2B5EF4-FFF2-40B4-BE49-F238E27FC236}">
                <a16:creationId xmlns:a16="http://schemas.microsoft.com/office/drawing/2014/main" id="{DE57667D-8DDE-4B85-1B7D-3D9B18C1774C}"/>
              </a:ext>
            </a:extLst>
          </p:cNvPr>
          <p:cNvSpPr>
            <a:spLocks noGrp="1"/>
          </p:cNvSpPr>
          <p:nvPr>
            <p:ph type="body" sz="half" idx="2"/>
          </p:nvPr>
        </p:nvSpPr>
        <p:spPr>
          <a:xfrm>
            <a:off x="839788" y="3200400"/>
            <a:ext cx="10282302" cy="3723886"/>
          </a:xfrm>
        </p:spPr>
        <p:txBody>
          <a:bodyPr>
            <a:normAutofit fontScale="85000" lnSpcReduction="20000"/>
          </a:bodyPr>
          <a:lstStyle/>
          <a:p>
            <a:r>
              <a:rPr lang="en-IN" sz="2800" dirty="0"/>
              <a:t>The proposed system is Hospital Management System . We can enhance this system by including more facilities like pharmacy system for the stock details of medicines in the pharmacy. Providing such features enable the users to include more comments into the system.</a:t>
            </a:r>
          </a:p>
          <a:p>
            <a:endParaRPr lang="en-IN" sz="2800" dirty="0"/>
          </a:p>
          <a:p>
            <a:r>
              <a:rPr lang="en-IN" sz="4700" b="1" dirty="0"/>
              <a:t>Limitations: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The size of database increases day-by-day , increasing the load on the database back up and data maintenance activity.</a:t>
            </a:r>
          </a:p>
          <a:p>
            <a:pPr marL="285750" indent="-285750">
              <a:buFont typeface="Arial" panose="020B0604020202020204" pitchFamily="34" charset="0"/>
              <a:buChar char="•"/>
            </a:pPr>
            <a:r>
              <a:rPr lang="en-IN" sz="2800" dirty="0"/>
              <a:t>Training for simple computer operations is necessary for the users working on the system.</a:t>
            </a:r>
          </a:p>
          <a:p>
            <a:endParaRPr lang="en-IN" sz="2800" dirty="0"/>
          </a:p>
          <a:p>
            <a:endParaRPr lang="en-IN" sz="2800" dirty="0"/>
          </a:p>
          <a:p>
            <a:endParaRPr lang="en-IN" sz="2800" dirty="0"/>
          </a:p>
          <a:p>
            <a:endParaRPr lang="en-IN" sz="2800" dirty="0"/>
          </a:p>
          <a:p>
            <a:endParaRPr lang="en-IN" sz="2800" dirty="0"/>
          </a:p>
          <a:p>
            <a:endParaRPr lang="en-IN" sz="2800" dirty="0"/>
          </a:p>
        </p:txBody>
      </p:sp>
    </p:spTree>
    <p:extLst>
      <p:ext uri="{BB962C8B-B14F-4D97-AF65-F5344CB8AC3E}">
        <p14:creationId xmlns:p14="http://schemas.microsoft.com/office/powerpoint/2010/main" val="407721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59EE-1A9D-6FA9-59CD-0097F888B6F8}"/>
              </a:ext>
            </a:extLst>
          </p:cNvPr>
          <p:cNvSpPr>
            <a:spLocks noGrp="1"/>
          </p:cNvSpPr>
          <p:nvPr>
            <p:ph type="title"/>
          </p:nvPr>
        </p:nvSpPr>
        <p:spPr>
          <a:xfrm>
            <a:off x="839788" y="626382"/>
            <a:ext cx="4460000" cy="661242"/>
          </a:xfrm>
        </p:spPr>
        <p:txBody>
          <a:bodyPr>
            <a:normAutofit/>
          </a:bodyPr>
          <a:lstStyle/>
          <a:p>
            <a:r>
              <a:rPr lang="en-IN" sz="4000" b="1" dirty="0"/>
              <a:t>Conclusion:</a:t>
            </a:r>
          </a:p>
        </p:txBody>
      </p:sp>
      <p:sp>
        <p:nvSpPr>
          <p:cNvPr id="3" name="Text Placeholder 2">
            <a:extLst>
              <a:ext uri="{FF2B5EF4-FFF2-40B4-BE49-F238E27FC236}">
                <a16:creationId xmlns:a16="http://schemas.microsoft.com/office/drawing/2014/main" id="{DD4B7610-8116-3DFF-C7CF-C68977616172}"/>
              </a:ext>
            </a:extLst>
          </p:cNvPr>
          <p:cNvSpPr>
            <a:spLocks noGrp="1"/>
          </p:cNvSpPr>
          <p:nvPr>
            <p:ph type="body" sz="half" idx="2"/>
          </p:nvPr>
        </p:nvSpPr>
        <p:spPr>
          <a:xfrm>
            <a:off x="681135" y="1156996"/>
            <a:ext cx="10776857" cy="5335879"/>
          </a:xfrm>
        </p:spPr>
        <p:txBody>
          <a:bodyPr>
            <a:noAutofit/>
          </a:bodyPr>
          <a:lstStyle/>
          <a:p>
            <a:r>
              <a:rPr lang="en-US" sz="2400" dirty="0"/>
              <a:t>Taking into account all the mentioned details, we can make the conclusion that the hospital management system is the inevitable part of the lifecycle of the modern medical institution. It automates numerous daily operations and enables smooth interactions of the users. Developing the hospital system software is a great opportunity to create the distinct, efficient and fast delivering healthcare model. Implementation of hospital management system project helps to store all the kinds of records, provide coordination and user communication, implement policies, improve day-to-day operations, arrange the supply chain, manage financial and human resources, and market hospital services. This beneficial decision covers the needs of the patients, staff and hospital authorities and simplifies their interactions. It has become the usual approach to manage the hospital. Many clinics have already experienced its advantages and continue developing new hospital management system project modules.</a:t>
            </a:r>
            <a:endParaRPr lang="en-IN" sz="2400" dirty="0"/>
          </a:p>
        </p:txBody>
      </p:sp>
    </p:spTree>
    <p:extLst>
      <p:ext uri="{BB962C8B-B14F-4D97-AF65-F5344CB8AC3E}">
        <p14:creationId xmlns:p14="http://schemas.microsoft.com/office/powerpoint/2010/main" val="184025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F9A6-CFE3-92D0-EDD2-313BA11A6329}"/>
              </a:ext>
            </a:extLst>
          </p:cNvPr>
          <p:cNvSpPr>
            <a:spLocks noGrp="1"/>
          </p:cNvSpPr>
          <p:nvPr>
            <p:ph type="title"/>
          </p:nvPr>
        </p:nvSpPr>
        <p:spPr>
          <a:xfrm>
            <a:off x="492967" y="178513"/>
            <a:ext cx="8156510" cy="950491"/>
          </a:xfrm>
        </p:spPr>
        <p:txBody>
          <a:bodyPr>
            <a:normAutofit/>
          </a:bodyPr>
          <a:lstStyle/>
          <a:p>
            <a:r>
              <a:rPr lang="en-IN" sz="4000" b="1" dirty="0"/>
              <a:t>Outputs:</a:t>
            </a:r>
          </a:p>
        </p:txBody>
      </p:sp>
      <p:pic>
        <p:nvPicPr>
          <p:cNvPr id="4" name="Picture 3">
            <a:extLst>
              <a:ext uri="{FF2B5EF4-FFF2-40B4-BE49-F238E27FC236}">
                <a16:creationId xmlns:a16="http://schemas.microsoft.com/office/drawing/2014/main" id="{53282FFC-2BA6-A39C-7D07-9E479D263918}"/>
              </a:ext>
            </a:extLst>
          </p:cNvPr>
          <p:cNvPicPr>
            <a:picLocks noChangeAspect="1"/>
          </p:cNvPicPr>
          <p:nvPr/>
        </p:nvPicPr>
        <p:blipFill>
          <a:blip r:embed="rId2"/>
          <a:stretch>
            <a:fillRect/>
          </a:stretch>
        </p:blipFill>
        <p:spPr>
          <a:xfrm>
            <a:off x="726232" y="1020827"/>
            <a:ext cx="10377196" cy="5837173"/>
          </a:xfrm>
          <a:prstGeom prst="rect">
            <a:avLst/>
          </a:prstGeom>
        </p:spPr>
      </p:pic>
    </p:spTree>
    <p:extLst>
      <p:ext uri="{BB962C8B-B14F-4D97-AF65-F5344CB8AC3E}">
        <p14:creationId xmlns:p14="http://schemas.microsoft.com/office/powerpoint/2010/main" val="100034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274F16-4759-8AB3-39B2-020638EA83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9707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B3BB14-F658-91AC-CCD2-A7551A26FFA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7320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F032C2-4914-DAD3-CA0B-DB049C08532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619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7D57-E2A8-BAA3-BF99-3B7F59254DFE}"/>
              </a:ext>
            </a:extLst>
          </p:cNvPr>
          <p:cNvSpPr>
            <a:spLocks noGrp="1"/>
          </p:cNvSpPr>
          <p:nvPr>
            <p:ph type="ctrTitle"/>
          </p:nvPr>
        </p:nvSpPr>
        <p:spPr>
          <a:xfrm>
            <a:off x="1654595" y="2533262"/>
            <a:ext cx="8693053" cy="2859833"/>
          </a:xfrm>
        </p:spPr>
        <p:txBody>
          <a:bodyPr>
            <a:normAutofit/>
          </a:bodyPr>
          <a:lstStyle/>
          <a:p>
            <a:pPr algn="ctr"/>
            <a:r>
              <a:rPr lang="en-IN" sz="6000" b="1" dirty="0"/>
              <a:t>Hospital Management System</a:t>
            </a:r>
          </a:p>
        </p:txBody>
      </p:sp>
    </p:spTree>
    <p:extLst>
      <p:ext uri="{BB962C8B-B14F-4D97-AF65-F5344CB8AC3E}">
        <p14:creationId xmlns:p14="http://schemas.microsoft.com/office/powerpoint/2010/main" val="44616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8F76-5464-D871-712D-A26AE81C7752}"/>
              </a:ext>
            </a:extLst>
          </p:cNvPr>
          <p:cNvSpPr>
            <a:spLocks noGrp="1"/>
          </p:cNvSpPr>
          <p:nvPr>
            <p:ph type="ctrTitle"/>
          </p:nvPr>
        </p:nvSpPr>
        <p:spPr>
          <a:xfrm>
            <a:off x="342089" y="639146"/>
            <a:ext cx="5679266" cy="863083"/>
          </a:xfrm>
        </p:spPr>
        <p:txBody>
          <a:bodyPr>
            <a:normAutofit/>
          </a:bodyPr>
          <a:lstStyle/>
          <a:p>
            <a:pPr algn="l"/>
            <a:r>
              <a:rPr lang="en-IN" sz="5000" b="1" dirty="0"/>
              <a:t>ABSTRACT:</a:t>
            </a:r>
          </a:p>
        </p:txBody>
      </p:sp>
      <p:sp>
        <p:nvSpPr>
          <p:cNvPr id="3" name="Subtitle 2">
            <a:extLst>
              <a:ext uri="{FF2B5EF4-FFF2-40B4-BE49-F238E27FC236}">
                <a16:creationId xmlns:a16="http://schemas.microsoft.com/office/drawing/2014/main" id="{A2113B2A-FFBB-C6CF-F4AE-EE54D1906630}"/>
              </a:ext>
            </a:extLst>
          </p:cNvPr>
          <p:cNvSpPr>
            <a:spLocks noGrp="1"/>
          </p:cNvSpPr>
          <p:nvPr>
            <p:ph type="subTitle" idx="1"/>
          </p:nvPr>
        </p:nvSpPr>
        <p:spPr>
          <a:xfrm>
            <a:off x="268204" y="1296955"/>
            <a:ext cx="11319623" cy="4264090"/>
          </a:xfrm>
        </p:spPr>
        <p:txBody>
          <a:bodyPr>
            <a:normAutofit/>
          </a:bodyPr>
          <a:lstStyle/>
          <a:p>
            <a:pPr algn="l"/>
            <a:r>
              <a:rPr lang="en-US" sz="3000" dirty="0">
                <a:solidFill>
                  <a:schemeClr val="tx2">
                    <a:lumMod val="20000"/>
                    <a:lumOff val="80000"/>
                  </a:schemeClr>
                </a:solidFill>
              </a:rPr>
              <a:t>My project Hospital Database Management system includes registration of patients, storing their disease details into the system. It will also contain doctor’s information and will digitalize the whole billing system. It has the facility to give a unique id for every patient and stores the details of every patient and staff automatically. It includes a search facility to know the current status of each room. User can search availability of a doctor and the details of a patient using the id. And the whole process conducted by Administrator.</a:t>
            </a:r>
            <a:endParaRPr lang="en-IN" sz="3000" dirty="0">
              <a:solidFill>
                <a:schemeClr val="tx2">
                  <a:lumMod val="20000"/>
                  <a:lumOff val="80000"/>
                </a:schemeClr>
              </a:solidFill>
            </a:endParaRPr>
          </a:p>
        </p:txBody>
      </p:sp>
    </p:spTree>
    <p:extLst>
      <p:ext uri="{BB962C8B-B14F-4D97-AF65-F5344CB8AC3E}">
        <p14:creationId xmlns:p14="http://schemas.microsoft.com/office/powerpoint/2010/main" val="368757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DB35-B8AE-E7F1-9D68-EEED5DCABAF5}"/>
              </a:ext>
            </a:extLst>
          </p:cNvPr>
          <p:cNvSpPr>
            <a:spLocks noGrp="1"/>
          </p:cNvSpPr>
          <p:nvPr>
            <p:ph type="ctrTitle"/>
          </p:nvPr>
        </p:nvSpPr>
        <p:spPr>
          <a:xfrm>
            <a:off x="161697" y="167951"/>
            <a:ext cx="6239102" cy="809864"/>
          </a:xfrm>
        </p:spPr>
        <p:txBody>
          <a:bodyPr>
            <a:noAutofit/>
          </a:bodyPr>
          <a:lstStyle/>
          <a:p>
            <a:pPr algn="l"/>
            <a:r>
              <a:rPr lang="en-IN" sz="6000" b="1" dirty="0"/>
              <a:t>Introduction:</a:t>
            </a:r>
          </a:p>
        </p:txBody>
      </p:sp>
      <p:sp>
        <p:nvSpPr>
          <p:cNvPr id="3" name="Subtitle 2">
            <a:extLst>
              <a:ext uri="{FF2B5EF4-FFF2-40B4-BE49-F238E27FC236}">
                <a16:creationId xmlns:a16="http://schemas.microsoft.com/office/drawing/2014/main" id="{8949735E-B926-77D2-A2CC-7C1E628CA188}"/>
              </a:ext>
            </a:extLst>
          </p:cNvPr>
          <p:cNvSpPr>
            <a:spLocks noGrp="1"/>
          </p:cNvSpPr>
          <p:nvPr>
            <p:ph type="subTitle" idx="1"/>
          </p:nvPr>
        </p:nvSpPr>
        <p:spPr>
          <a:xfrm>
            <a:off x="161697" y="1156996"/>
            <a:ext cx="11800148" cy="5533053"/>
          </a:xfrm>
        </p:spPr>
        <p:txBody>
          <a:bodyPr>
            <a:normAutofit/>
          </a:bodyPr>
          <a:lstStyle/>
          <a:p>
            <a:pPr algn="l"/>
            <a:r>
              <a:rPr lang="en-US" sz="2800" dirty="0">
                <a:solidFill>
                  <a:schemeClr val="tx2">
                    <a:lumMod val="20000"/>
                    <a:lumOff val="80000"/>
                  </a:schemeClr>
                </a:solidFill>
              </a:rPr>
              <a:t>A Hospital Database Management System (HDMS) is a computer or web based system that facilities managing the functioning of a hospital or any medical set up. This system will help in making the whole functioning paperless.  The hospital database includes all the necessary patient data. The disease history, test results, prescribed treatment can be accessed by doctors without much delay in order to make an accurate diagnosis and monitor the patient's health. It enables lower risks of mistakes. There are the various jobs that need to be done in a Hospital by the operational staff and Doctors. All these works are done on papers. Before All this work was done manually by the receptionist and other operational staff and lot of papers are needed to be handled and taken care of. Doctors have to remember various medicines available for diagnosis and sometimes miss better alternatives as they can’t remember them at that time.</a:t>
            </a:r>
            <a:endParaRPr lang="en-IN" sz="2800" dirty="0">
              <a:solidFill>
                <a:schemeClr val="tx2">
                  <a:lumMod val="20000"/>
                  <a:lumOff val="80000"/>
                </a:schemeClr>
              </a:solidFill>
            </a:endParaRPr>
          </a:p>
        </p:txBody>
      </p:sp>
    </p:spTree>
    <p:extLst>
      <p:ext uri="{BB962C8B-B14F-4D97-AF65-F5344CB8AC3E}">
        <p14:creationId xmlns:p14="http://schemas.microsoft.com/office/powerpoint/2010/main" val="149921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9632-DE5C-205E-1322-1FB78DD15F6A}"/>
              </a:ext>
            </a:extLst>
          </p:cNvPr>
          <p:cNvSpPr>
            <a:spLocks noGrp="1"/>
          </p:cNvSpPr>
          <p:nvPr>
            <p:ph type="ctrTitle"/>
          </p:nvPr>
        </p:nvSpPr>
        <p:spPr>
          <a:xfrm>
            <a:off x="-444792" y="809430"/>
            <a:ext cx="5278049" cy="807099"/>
          </a:xfrm>
        </p:spPr>
        <p:txBody>
          <a:bodyPr>
            <a:noAutofit/>
          </a:bodyPr>
          <a:lstStyle/>
          <a:p>
            <a:r>
              <a:rPr lang="en-IN" sz="5000" b="1" dirty="0"/>
              <a:t>Proposed system:</a:t>
            </a:r>
          </a:p>
        </p:txBody>
      </p:sp>
      <p:sp>
        <p:nvSpPr>
          <p:cNvPr id="3" name="Subtitle 2">
            <a:extLst>
              <a:ext uri="{FF2B5EF4-FFF2-40B4-BE49-F238E27FC236}">
                <a16:creationId xmlns:a16="http://schemas.microsoft.com/office/drawing/2014/main" id="{E4738E5E-FF31-BFBD-0D8F-831B1D1DFD46}"/>
              </a:ext>
            </a:extLst>
          </p:cNvPr>
          <p:cNvSpPr>
            <a:spLocks noGrp="1"/>
          </p:cNvSpPr>
          <p:nvPr>
            <p:ph type="subTitle" idx="1"/>
          </p:nvPr>
        </p:nvSpPr>
        <p:spPr>
          <a:xfrm>
            <a:off x="202097" y="2080726"/>
            <a:ext cx="11439331" cy="3862873"/>
          </a:xfrm>
        </p:spPr>
        <p:txBody>
          <a:bodyPr>
            <a:noAutofit/>
          </a:bodyPr>
          <a:lstStyle/>
          <a:p>
            <a:pPr algn="l"/>
            <a:r>
              <a:rPr lang="en-US" sz="2800" dirty="0">
                <a:solidFill>
                  <a:schemeClr val="tx2">
                    <a:lumMod val="20000"/>
                    <a:lumOff val="80000"/>
                  </a:schemeClr>
                </a:solidFill>
              </a:rPr>
              <a:t>Now with the introduction of hospital database system it will be easy to maintain the data without any ambiguity. The hospital database includes all the necessary patient data.</a:t>
            </a:r>
          </a:p>
          <a:p>
            <a:pPr algn="l"/>
            <a:r>
              <a:rPr lang="en-US" sz="2800" dirty="0">
                <a:solidFill>
                  <a:schemeClr val="tx2">
                    <a:lumMod val="20000"/>
                    <a:lumOff val="80000"/>
                  </a:schemeClr>
                </a:solidFill>
              </a:rPr>
              <a:t> The disease history, lab reports, prescribed treatment can be accessed by doctors without much delay in order to make an accurate diagnosis and monitor the patient's health. It enables lower risks of mistakes. </a:t>
            </a:r>
          </a:p>
          <a:p>
            <a:pPr algn="l"/>
            <a:r>
              <a:rPr lang="en-US" sz="2800" dirty="0">
                <a:solidFill>
                  <a:schemeClr val="tx2">
                    <a:lumMod val="20000"/>
                    <a:lumOff val="80000"/>
                  </a:schemeClr>
                </a:solidFill>
              </a:rPr>
              <a:t>The project maintains two levels of users: </a:t>
            </a:r>
          </a:p>
          <a:p>
            <a:pPr algn="l"/>
            <a:r>
              <a:rPr lang="en-US" sz="2800" dirty="0">
                <a:solidFill>
                  <a:schemeClr val="tx2">
                    <a:lumMod val="20000"/>
                    <a:lumOff val="80000"/>
                  </a:schemeClr>
                </a:solidFill>
              </a:rPr>
              <a:t>• Administrator. </a:t>
            </a:r>
          </a:p>
          <a:p>
            <a:pPr algn="l"/>
            <a:r>
              <a:rPr lang="en-US" sz="2800" dirty="0">
                <a:solidFill>
                  <a:schemeClr val="tx2">
                    <a:lumMod val="20000"/>
                    <a:lumOff val="80000"/>
                  </a:schemeClr>
                </a:solidFill>
              </a:rPr>
              <a:t>• User Level-Data Entry Operator</a:t>
            </a:r>
            <a:endParaRPr lang="en-IN" sz="2800" dirty="0">
              <a:solidFill>
                <a:schemeClr val="tx2">
                  <a:lumMod val="20000"/>
                  <a:lumOff val="80000"/>
                </a:schemeClr>
              </a:solidFill>
            </a:endParaRPr>
          </a:p>
        </p:txBody>
      </p:sp>
    </p:spTree>
    <p:extLst>
      <p:ext uri="{BB962C8B-B14F-4D97-AF65-F5344CB8AC3E}">
        <p14:creationId xmlns:p14="http://schemas.microsoft.com/office/powerpoint/2010/main" val="32452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1E19A73-627F-53A3-37F7-0D5F0903B99C}"/>
              </a:ext>
            </a:extLst>
          </p:cNvPr>
          <p:cNvSpPr>
            <a:spLocks noGrp="1"/>
          </p:cNvSpPr>
          <p:nvPr>
            <p:ph type="subTitle" idx="1"/>
          </p:nvPr>
        </p:nvSpPr>
        <p:spPr>
          <a:xfrm>
            <a:off x="149289" y="443204"/>
            <a:ext cx="11635273" cy="5673012"/>
          </a:xfrm>
        </p:spPr>
        <p:txBody>
          <a:bodyPr>
            <a:noAutofit/>
          </a:bodyPr>
          <a:lstStyle/>
          <a:p>
            <a:pPr algn="l"/>
            <a:r>
              <a:rPr lang="en-US" sz="2400" dirty="0">
                <a:solidFill>
                  <a:schemeClr val="tx2">
                    <a:lumMod val="20000"/>
                    <a:lumOff val="80000"/>
                  </a:schemeClr>
                </a:solidFill>
              </a:rPr>
              <a:t>Main facilities in this project are: </a:t>
            </a:r>
          </a:p>
          <a:p>
            <a:pPr algn="l"/>
            <a:r>
              <a:rPr lang="en-US" sz="2400" dirty="0">
                <a:solidFill>
                  <a:schemeClr val="tx2">
                    <a:lumMod val="20000"/>
                    <a:lumOff val="80000"/>
                  </a:schemeClr>
                </a:solidFill>
              </a:rPr>
              <a:t>• Maintaining records of indoor/outdoor patients. </a:t>
            </a:r>
          </a:p>
          <a:p>
            <a:pPr algn="l"/>
            <a:r>
              <a:rPr lang="en-US" sz="2400" dirty="0">
                <a:solidFill>
                  <a:schemeClr val="tx2">
                    <a:lumMod val="20000"/>
                    <a:lumOff val="80000"/>
                  </a:schemeClr>
                </a:solidFill>
              </a:rPr>
              <a:t>• Maintaining patient’s test and examinations details.</a:t>
            </a:r>
          </a:p>
          <a:p>
            <a:pPr algn="l"/>
            <a:r>
              <a:rPr lang="en-US" sz="2400" dirty="0">
                <a:solidFill>
                  <a:schemeClr val="tx2">
                    <a:lumMod val="20000"/>
                    <a:lumOff val="80000"/>
                  </a:schemeClr>
                </a:solidFill>
              </a:rPr>
              <a:t>• Providing different test facilities to a Doctor for doctor for diagnosis of a patients. </a:t>
            </a:r>
          </a:p>
          <a:p>
            <a:pPr algn="l"/>
            <a:r>
              <a:rPr lang="en-US" sz="2400" dirty="0">
                <a:solidFill>
                  <a:schemeClr val="tx2">
                    <a:lumMod val="20000"/>
                    <a:lumOff val="80000"/>
                  </a:schemeClr>
                </a:solidFill>
              </a:rPr>
              <a:t>• Maintaining patient’s prescription, medicine and diet advice details. </a:t>
            </a:r>
          </a:p>
          <a:p>
            <a:pPr algn="l"/>
            <a:r>
              <a:rPr lang="en-US" sz="2400" dirty="0">
                <a:solidFill>
                  <a:schemeClr val="tx2">
                    <a:lumMod val="20000"/>
                    <a:lumOff val="80000"/>
                  </a:schemeClr>
                </a:solidFill>
              </a:rPr>
              <a:t>• Providing billing details for indoor/outdoor patients. </a:t>
            </a:r>
          </a:p>
          <a:p>
            <a:pPr algn="l"/>
            <a:r>
              <a:rPr lang="en-US" sz="2400" dirty="0">
                <a:solidFill>
                  <a:schemeClr val="tx2">
                    <a:lumMod val="20000"/>
                    <a:lumOff val="80000"/>
                  </a:schemeClr>
                </a:solidFill>
              </a:rPr>
              <a:t>• Results of tests, prescription, precautions and diet advice will be automatically updated in the database. </a:t>
            </a:r>
          </a:p>
          <a:p>
            <a:pPr algn="l"/>
            <a:r>
              <a:rPr lang="en-US" sz="2400" dirty="0">
                <a:solidFill>
                  <a:schemeClr val="tx2">
                    <a:lumMod val="20000"/>
                    <a:lumOff val="80000"/>
                  </a:schemeClr>
                </a:solidFill>
              </a:rPr>
              <a:t>• In this project collection of data in form different pathology labs. </a:t>
            </a:r>
          </a:p>
          <a:p>
            <a:pPr algn="l"/>
            <a:r>
              <a:rPr lang="en-US" sz="2400" dirty="0">
                <a:solidFill>
                  <a:schemeClr val="tx2">
                    <a:lumMod val="20000"/>
                    <a:lumOff val="80000"/>
                  </a:schemeClr>
                </a:solidFill>
              </a:rPr>
              <a:t>• Related test reports, patient’s details report, billing reports can be generated as per user requirements.</a:t>
            </a:r>
          </a:p>
          <a:p>
            <a:pPr algn="l"/>
            <a:r>
              <a:rPr lang="en-US" sz="2400" dirty="0">
                <a:solidFill>
                  <a:schemeClr val="tx2">
                    <a:lumMod val="20000"/>
                    <a:lumOff val="80000"/>
                  </a:schemeClr>
                </a:solidFill>
              </a:rPr>
              <a:t>• User or administrator can search a patient’s record by his id.</a:t>
            </a:r>
          </a:p>
        </p:txBody>
      </p:sp>
    </p:spTree>
    <p:extLst>
      <p:ext uri="{BB962C8B-B14F-4D97-AF65-F5344CB8AC3E}">
        <p14:creationId xmlns:p14="http://schemas.microsoft.com/office/powerpoint/2010/main" val="388520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7A02-17BC-6070-6BE5-5970C80D7330}"/>
              </a:ext>
            </a:extLst>
          </p:cNvPr>
          <p:cNvSpPr>
            <a:spLocks noGrp="1"/>
          </p:cNvSpPr>
          <p:nvPr>
            <p:ph type="ctrTitle"/>
          </p:nvPr>
        </p:nvSpPr>
        <p:spPr>
          <a:xfrm>
            <a:off x="-861560" y="1090126"/>
            <a:ext cx="5660604" cy="760446"/>
          </a:xfrm>
        </p:spPr>
        <p:txBody>
          <a:bodyPr>
            <a:noAutofit/>
          </a:bodyPr>
          <a:lstStyle/>
          <a:p>
            <a:r>
              <a:rPr lang="en-IN" sz="5500" b="1" dirty="0"/>
              <a:t>Existing system:</a:t>
            </a:r>
          </a:p>
        </p:txBody>
      </p:sp>
      <p:sp>
        <p:nvSpPr>
          <p:cNvPr id="3" name="Subtitle 2">
            <a:extLst>
              <a:ext uri="{FF2B5EF4-FFF2-40B4-BE49-F238E27FC236}">
                <a16:creationId xmlns:a16="http://schemas.microsoft.com/office/drawing/2014/main" id="{71944A87-CCFF-8238-E586-7B2731308813}"/>
              </a:ext>
            </a:extLst>
          </p:cNvPr>
          <p:cNvSpPr>
            <a:spLocks noGrp="1"/>
          </p:cNvSpPr>
          <p:nvPr>
            <p:ph type="subTitle" idx="1"/>
          </p:nvPr>
        </p:nvSpPr>
        <p:spPr>
          <a:xfrm>
            <a:off x="147736" y="2574470"/>
            <a:ext cx="11709918" cy="2847393"/>
          </a:xfrm>
        </p:spPr>
        <p:txBody>
          <a:bodyPr>
            <a:noAutofit/>
          </a:bodyPr>
          <a:lstStyle/>
          <a:p>
            <a:pPr algn="l"/>
            <a:r>
              <a:rPr lang="en-US" dirty="0">
                <a:solidFill>
                  <a:schemeClr val="tx2">
                    <a:lumMod val="20000"/>
                    <a:lumOff val="80000"/>
                  </a:schemeClr>
                </a:solidFill>
              </a:rPr>
              <a:t>There are the various jobs that need to be done in a Hospital by the operational staff and Doctors. All these works are done on papers. Before All this work was done manually by the receptionist And other operational staff and lot of papers are needed to be handled and taken care of. Doctors have to remember various medicines available for diagnosis and sometimes miss better alternatives as they can’t remember them at that time.</a:t>
            </a:r>
            <a:endParaRPr lang="en-IN" dirty="0">
              <a:solidFill>
                <a:schemeClr val="tx2">
                  <a:lumMod val="20000"/>
                  <a:lumOff val="80000"/>
                </a:schemeClr>
              </a:solidFill>
            </a:endParaRPr>
          </a:p>
        </p:txBody>
      </p:sp>
    </p:spTree>
    <p:extLst>
      <p:ext uri="{BB962C8B-B14F-4D97-AF65-F5344CB8AC3E}">
        <p14:creationId xmlns:p14="http://schemas.microsoft.com/office/powerpoint/2010/main" val="236046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FB29-3B66-C0FD-AD7C-58BA7F88D1B0}"/>
              </a:ext>
            </a:extLst>
          </p:cNvPr>
          <p:cNvSpPr>
            <a:spLocks noGrp="1"/>
          </p:cNvSpPr>
          <p:nvPr>
            <p:ph type="title"/>
          </p:nvPr>
        </p:nvSpPr>
        <p:spPr>
          <a:xfrm>
            <a:off x="839788" y="365125"/>
            <a:ext cx="9862424" cy="885177"/>
          </a:xfrm>
        </p:spPr>
        <p:txBody>
          <a:bodyPr>
            <a:normAutofit/>
          </a:bodyPr>
          <a:lstStyle/>
          <a:p>
            <a:r>
              <a:rPr lang="en-IN" sz="4000" b="1" dirty="0"/>
              <a:t>Objectives:</a:t>
            </a:r>
          </a:p>
        </p:txBody>
      </p:sp>
      <p:sp>
        <p:nvSpPr>
          <p:cNvPr id="3" name="Text Placeholder 2">
            <a:extLst>
              <a:ext uri="{FF2B5EF4-FFF2-40B4-BE49-F238E27FC236}">
                <a16:creationId xmlns:a16="http://schemas.microsoft.com/office/drawing/2014/main" id="{09576FA5-246C-4B9C-EAB9-2EF386D6F82C}"/>
              </a:ext>
            </a:extLst>
          </p:cNvPr>
          <p:cNvSpPr>
            <a:spLocks noGrp="1"/>
          </p:cNvSpPr>
          <p:nvPr>
            <p:ph type="body" sz="half" idx="2"/>
          </p:nvPr>
        </p:nvSpPr>
        <p:spPr>
          <a:xfrm>
            <a:off x="839788" y="1623526"/>
            <a:ext cx="10291632" cy="4749281"/>
          </a:xfrm>
        </p:spPr>
        <p:txBody>
          <a:bodyPr>
            <a:noAutofit/>
          </a:bodyPr>
          <a:lstStyle/>
          <a:p>
            <a:r>
              <a:rPr lang="en-US" sz="2000" dirty="0"/>
              <a:t>Main objectives of a Hospital Management System are:</a:t>
            </a:r>
          </a:p>
          <a:p>
            <a:r>
              <a:rPr lang="en-US" sz="2000" dirty="0"/>
              <a:t>Design a system for better patient care. Reduce hospital operating costs. Provide MIS (Management Information System) report on demand to management for better decision making. Better co-ordination among the different departments. Provide top management a single point of control. Hospital management System handles activities of major departments in a hospital like:</a:t>
            </a:r>
          </a:p>
          <a:p>
            <a:r>
              <a:rPr lang="en-US" sz="2000" dirty="0"/>
              <a:t>1.Front Office/OPD Management</a:t>
            </a:r>
          </a:p>
          <a:p>
            <a:r>
              <a:rPr lang="en-US" sz="2000" dirty="0"/>
              <a:t>2. Patient management (scheduling, registration and long-term care)</a:t>
            </a:r>
          </a:p>
          <a:p>
            <a:r>
              <a:rPr lang="en-US" sz="2000" dirty="0"/>
              <a:t>3. Patient care management and departmental modules (radiology, pharmacy and pathology labs)</a:t>
            </a:r>
          </a:p>
          <a:p>
            <a:r>
              <a:rPr lang="en-US" sz="2000" dirty="0"/>
              <a:t>4. Investigative Labs</a:t>
            </a:r>
          </a:p>
          <a:p>
            <a:r>
              <a:rPr lang="en-US" sz="2000" dirty="0"/>
              <a:t>5. Billing</a:t>
            </a:r>
          </a:p>
          <a:p>
            <a:r>
              <a:rPr lang="en-US" sz="2000" dirty="0"/>
              <a:t>6. Medical Stores</a:t>
            </a:r>
          </a:p>
          <a:p>
            <a:r>
              <a:rPr lang="en-US" sz="2000" dirty="0"/>
              <a:t>7. Financial Accounting (billing, insurance processing, materials management, accounts payable/receivable, payroll and general ledger)8. Payroll</a:t>
            </a:r>
            <a:endParaRPr lang="en-IN" sz="2000" dirty="0"/>
          </a:p>
        </p:txBody>
      </p:sp>
    </p:spTree>
    <p:extLst>
      <p:ext uri="{BB962C8B-B14F-4D97-AF65-F5344CB8AC3E}">
        <p14:creationId xmlns:p14="http://schemas.microsoft.com/office/powerpoint/2010/main" val="50381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2720-AAF1-ADF9-6FE5-800DACC3C559}"/>
              </a:ext>
            </a:extLst>
          </p:cNvPr>
          <p:cNvSpPr>
            <a:spLocks noGrp="1"/>
          </p:cNvSpPr>
          <p:nvPr>
            <p:ph type="title"/>
          </p:nvPr>
        </p:nvSpPr>
        <p:spPr>
          <a:xfrm>
            <a:off x="839788" y="561068"/>
            <a:ext cx="5131804" cy="1099781"/>
          </a:xfrm>
        </p:spPr>
        <p:txBody>
          <a:bodyPr>
            <a:normAutofit fontScale="90000"/>
          </a:bodyPr>
          <a:lstStyle/>
          <a:p>
            <a:r>
              <a:rPr lang="en-IN" sz="4400" b="1" dirty="0"/>
              <a:t>Product functions:</a:t>
            </a:r>
            <a:br>
              <a:rPr lang="en-IN" b="1" dirty="0"/>
            </a:br>
            <a:br>
              <a:rPr lang="en-IN" dirty="0"/>
            </a:br>
            <a:r>
              <a:rPr lang="en-IN" dirty="0"/>
              <a:t>SOFTWARE REQUIREMENTS:</a:t>
            </a:r>
          </a:p>
        </p:txBody>
      </p:sp>
      <p:sp>
        <p:nvSpPr>
          <p:cNvPr id="3" name="Text Placeholder 2">
            <a:extLst>
              <a:ext uri="{FF2B5EF4-FFF2-40B4-BE49-F238E27FC236}">
                <a16:creationId xmlns:a16="http://schemas.microsoft.com/office/drawing/2014/main" id="{62B8990F-A0E7-38B8-4C93-3A4B0523EA17}"/>
              </a:ext>
            </a:extLst>
          </p:cNvPr>
          <p:cNvSpPr>
            <a:spLocks noGrp="1"/>
          </p:cNvSpPr>
          <p:nvPr>
            <p:ph type="body" sz="half" idx="2"/>
          </p:nvPr>
        </p:nvSpPr>
        <p:spPr>
          <a:xfrm>
            <a:off x="839788" y="1782147"/>
            <a:ext cx="10514012" cy="4209078"/>
          </a:xfrm>
        </p:spPr>
        <p:txBody>
          <a:bodyPr/>
          <a:lstStyle/>
          <a:p>
            <a:r>
              <a:rPr lang="en-IN" sz="2800" dirty="0">
                <a:solidFill>
                  <a:schemeClr val="tx2">
                    <a:lumMod val="20000"/>
                    <a:lumOff val="80000"/>
                  </a:schemeClr>
                </a:solidFill>
              </a:rPr>
              <a:t> </a:t>
            </a:r>
            <a:r>
              <a:rPr lang="en-IN" sz="2800" dirty="0" err="1">
                <a:solidFill>
                  <a:schemeClr val="tx2">
                    <a:lumMod val="20000"/>
                    <a:lumOff val="80000"/>
                  </a:schemeClr>
                </a:solidFill>
              </a:rPr>
              <a:t>i</a:t>
            </a:r>
            <a:r>
              <a:rPr lang="en-IN" sz="2800" dirty="0">
                <a:solidFill>
                  <a:schemeClr val="tx2">
                    <a:lumMod val="20000"/>
                    <a:lumOff val="80000"/>
                  </a:schemeClr>
                </a:solidFill>
              </a:rPr>
              <a:t>. A device (Computer/laptop)  </a:t>
            </a:r>
          </a:p>
          <a:p>
            <a:r>
              <a:rPr lang="en-IN" sz="2800" dirty="0">
                <a:solidFill>
                  <a:schemeClr val="tx2">
                    <a:lumMod val="20000"/>
                    <a:lumOff val="80000"/>
                  </a:schemeClr>
                </a:solidFill>
              </a:rPr>
              <a:t> ii. Memory (RAM): Minimum 2GB RAM</a:t>
            </a:r>
          </a:p>
          <a:p>
            <a:r>
              <a:rPr lang="en-IN" sz="2800" dirty="0">
                <a:solidFill>
                  <a:schemeClr val="tx2">
                    <a:lumMod val="20000"/>
                    <a:lumOff val="80000"/>
                  </a:schemeClr>
                </a:solidFill>
              </a:rPr>
              <a:t>  iii. Processor: Minimum 1GHZ; Recommended 2GHZ or more.</a:t>
            </a:r>
          </a:p>
          <a:p>
            <a:r>
              <a:rPr lang="en-IN" sz="2800" dirty="0">
                <a:solidFill>
                  <a:schemeClr val="tx2">
                    <a:lumMod val="20000"/>
                    <a:lumOff val="80000"/>
                  </a:schemeClr>
                </a:solidFill>
              </a:rPr>
              <a:t> iv.   Hard disk – 40 GB; Recommended 64 GB or more. </a:t>
            </a:r>
          </a:p>
          <a:p>
            <a:r>
              <a:rPr lang="en-IN" sz="2800" dirty="0">
                <a:solidFill>
                  <a:schemeClr val="tx2">
                    <a:lumMod val="20000"/>
                    <a:lumOff val="80000"/>
                  </a:schemeClr>
                </a:solidFill>
              </a:rPr>
              <a:t>  v.   Ethernet connection (LAN) or, a wireless adapter (Wi-Fi) </a:t>
            </a:r>
          </a:p>
          <a:p>
            <a:endParaRPr lang="en-IN" dirty="0"/>
          </a:p>
        </p:txBody>
      </p:sp>
    </p:spTree>
    <p:extLst>
      <p:ext uri="{BB962C8B-B14F-4D97-AF65-F5344CB8AC3E}">
        <p14:creationId xmlns:p14="http://schemas.microsoft.com/office/powerpoint/2010/main" val="342720218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172</TotalTime>
  <Words>1108</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Corbel</vt:lpstr>
      <vt:lpstr>Depth</vt:lpstr>
      <vt:lpstr>DBMS COURSE PROJECT</vt:lpstr>
      <vt:lpstr>Hospital Management System</vt:lpstr>
      <vt:lpstr>ABSTRACT:</vt:lpstr>
      <vt:lpstr>Introduction:</vt:lpstr>
      <vt:lpstr>Proposed system:</vt:lpstr>
      <vt:lpstr>PowerPoint Presentation</vt:lpstr>
      <vt:lpstr>Existing system:</vt:lpstr>
      <vt:lpstr>Objectives:</vt:lpstr>
      <vt:lpstr>Product functions:  SOFTWARE REQUIREMENTS:</vt:lpstr>
      <vt:lpstr>HARDWARE REQUIRMENTS:</vt:lpstr>
      <vt:lpstr>Advantages:</vt:lpstr>
      <vt:lpstr>Future Enhancements:</vt:lpstr>
      <vt:lpstr>Conclusion:</vt:lpstr>
      <vt:lpstr>Outputs: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COURSE PROJECT</dc:title>
  <dc:creator>nasheerfatima24@outlook.com</dc:creator>
  <cp:lastModifiedBy>nasheerfatima24@outlook.com</cp:lastModifiedBy>
  <cp:revision>4</cp:revision>
  <dcterms:created xsi:type="dcterms:W3CDTF">2023-04-05T10:35:13Z</dcterms:created>
  <dcterms:modified xsi:type="dcterms:W3CDTF">2023-04-05T16:42:38Z</dcterms:modified>
</cp:coreProperties>
</file>