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84" r:id="rId2"/>
    <p:sldId id="771" r:id="rId3"/>
    <p:sldId id="2346" r:id="rId4"/>
    <p:sldId id="959" r:id="rId5"/>
    <p:sldId id="2391" r:id="rId6"/>
    <p:sldId id="2355" r:id="rId7"/>
    <p:sldId id="2265" r:id="rId8"/>
    <p:sldId id="2376" r:id="rId9"/>
    <p:sldId id="2357" r:id="rId10"/>
    <p:sldId id="2400" r:id="rId11"/>
    <p:sldId id="1012" r:id="rId12"/>
    <p:sldId id="2358" r:id="rId13"/>
    <p:sldId id="2396" r:id="rId14"/>
    <p:sldId id="2241" r:id="rId15"/>
    <p:sldId id="2392" r:id="rId16"/>
    <p:sldId id="2372" r:id="rId17"/>
    <p:sldId id="2370" r:id="rId18"/>
    <p:sldId id="2364" r:id="rId19"/>
    <p:sldId id="2390" r:id="rId20"/>
    <p:sldId id="2363" r:id="rId21"/>
    <p:sldId id="2380" r:id="rId22"/>
    <p:sldId id="2368" r:id="rId23"/>
    <p:sldId id="23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DFDAD5-A97D-4E8D-803B-CEFAEF5B28AA}">
          <p14:sldIdLst>
            <p14:sldId id="484"/>
            <p14:sldId id="771"/>
            <p14:sldId id="2346"/>
            <p14:sldId id="959"/>
          </p14:sldIdLst>
        </p14:section>
        <p14:section name="MQI Location" id="{7EDA6F1A-0149-4DA5-B6F7-A128E395F551}">
          <p14:sldIdLst>
            <p14:sldId id="2391"/>
          </p14:sldIdLst>
        </p14:section>
        <p14:section name="QN Dispositions &amp; Approvals" id="{E92FFCA8-4A12-4208-8AE0-4803049CECC6}">
          <p14:sldIdLst>
            <p14:sldId id="2355"/>
            <p14:sldId id="2265"/>
            <p14:sldId id="2376"/>
          </p14:sldIdLst>
        </p14:section>
        <p14:section name="Design Assessment" id="{004146E9-5BFB-41FB-B258-4EDD3DDAFB7F}">
          <p14:sldIdLst>
            <p14:sldId id="2357"/>
            <p14:sldId id="2400"/>
          </p14:sldIdLst>
        </p14:section>
        <p14:section name="Engine Cross Sections" id="{BFAEF448-0BC8-40F2-98D7-E3E1B17CC64F}">
          <p14:sldIdLst>
            <p14:sldId id="1012"/>
          </p14:sldIdLst>
        </p14:section>
        <p14:section name="Interfacing Parts" id="{BD687F5D-8324-4041-8056-FDB7AA48B8D1}">
          <p14:sldIdLst>
            <p14:sldId id="2358"/>
            <p14:sldId id="2396"/>
            <p14:sldId id="2241"/>
          </p14:sldIdLst>
        </p14:section>
        <p14:section name="Vendor Information" id="{705DB7F2-AC84-4A70-AD3D-9643BC8DF25F}">
          <p14:sldIdLst>
            <p14:sldId id="2392"/>
            <p14:sldId id="2372"/>
            <p14:sldId id="2370"/>
          </p14:sldIdLst>
        </p14:section>
        <p14:section name="Engine Manuals" id="{1AD40835-82E5-43E5-AE62-4000D59201BD}">
          <p14:sldIdLst>
            <p14:sldId id="2364"/>
            <p14:sldId id="2390"/>
          </p14:sldIdLst>
        </p14:section>
        <p14:section name="RCCA" id="{C03AC4D8-0F92-4786-B9C6-994BA610BA0F}">
          <p14:sldIdLst>
            <p14:sldId id="2363"/>
            <p14:sldId id="2380"/>
          </p14:sldIdLst>
        </p14:section>
        <p14:section name="QN History" id="{03C30965-31A5-45CB-A220-35AECA28E50C}">
          <p14:sldIdLst>
            <p14:sldId id="2368"/>
            <p14:sldId id="2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15B48-5C74-438A-840C-492A154F15A8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51A1-52B9-439B-840D-27988717B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376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88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02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29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047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058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95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350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83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464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2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343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44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09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603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83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63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11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56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17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5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08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232525" y="5400677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" name="Picture 27" descr="pw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25400"/>
            <a:ext cx="1206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8"/>
          <p:cNvSpPr>
            <a:spLocks noChangeShapeType="1"/>
          </p:cNvSpPr>
          <p:nvPr userDrawn="1"/>
        </p:nvSpPr>
        <p:spPr bwMode="auto">
          <a:xfrm>
            <a:off x="-6350" y="1116013"/>
            <a:ext cx="9150350" cy="0"/>
          </a:xfrm>
          <a:prstGeom prst="line">
            <a:avLst/>
          </a:prstGeom>
          <a:noFill/>
          <a:ln w="57150" cmpd="thickThin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1576388" y="155575"/>
            <a:ext cx="5991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00000"/>
                </a:solidFill>
                <a:cs typeface="Arial" charset="0"/>
              </a:rPr>
              <a:t>QN RESOLUTION DATA</a:t>
            </a: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045451" y="6521450"/>
            <a:ext cx="1031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>
                <a:solidFill>
                  <a:srgbClr val="000000"/>
                </a:solidFill>
                <a:cs typeface="Arial" charset="0"/>
              </a:rPr>
              <a:t>eQN’s Template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>
                <a:solidFill>
                  <a:srgbClr val="000000"/>
                </a:solidFill>
                <a:cs typeface="Arial" charset="0"/>
              </a:rPr>
              <a:t>Rev 1.0 4/14/2016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224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83FEC-1D6E-48C5-A54F-6686DDE4B7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D25446DD-7287-4E9E-B2D7-E73F23457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31324" y="6391137"/>
            <a:ext cx="1143000" cy="3016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5371-E87F-4F4F-ADAF-0C15EB0BB6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072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5371-E87F-4F4F-ADAF-0C15EB0BB6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42E1E-4C00-4002-AAA5-84C253C96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050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C0397-762B-4FBE-9446-542E7141E1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90E7A-63F6-45BD-BCA3-1397B232FA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06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FE217-0E28-4FFB-B9E1-21EBD6A714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959E7-4A91-446B-8A87-747AE1DDDD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113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 dirty="0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44600"/>
            <a:ext cx="1943100" cy="485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44600"/>
            <a:ext cx="5676900" cy="485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5E3D1-4F63-4673-9E83-F177350F30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808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669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420-19B9-895A-2CC0-665EC9C3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C0FE-D912-E1FB-BA3D-E3B980A3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3AC93-77B5-A3D2-0B27-902D13C2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13134-B5F9-3B54-0042-F0887C4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C2BB8-AE62-49F0-8EDB-FCC89AAD34F1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67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48"/>
          <p:cNvSpPr>
            <a:spLocks noChangeShapeType="1"/>
          </p:cNvSpPr>
          <p:nvPr/>
        </p:nvSpPr>
        <p:spPr bwMode="auto">
          <a:xfrm>
            <a:off x="-6350" y="1116013"/>
            <a:ext cx="9150350" cy="0"/>
          </a:xfrm>
          <a:prstGeom prst="line">
            <a:avLst/>
          </a:prstGeom>
          <a:noFill/>
          <a:ln w="57150" cmpd="thickThin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8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446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7627"/>
            <a:ext cx="114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 b="1" i="1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64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3264" y="6397627"/>
            <a:ext cx="51974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 i="1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1431" y="6397627"/>
            <a:ext cx="114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b="1" i="1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C2BB8-AE62-49F0-8EDB-FCC89AAD34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0C7A-8F99-591E-BFF1-D87035C27B20}"/>
              </a:ext>
            </a:extLst>
          </p:cNvPr>
          <p:cNvSpPr txBox="1"/>
          <p:nvPr userDrawn="1"/>
        </p:nvSpPr>
        <p:spPr>
          <a:xfrm>
            <a:off x="2368477" y="6687453"/>
            <a:ext cx="45904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This slide does not contain any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 export regulated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echnical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d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ata subjected to the EAR or the ITAR.</a:t>
            </a:r>
            <a:endParaRPr lang="en-US" sz="800" b="1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24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&gt;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B29681-319E-B840-931E-C6F0188394D2}"/>
              </a:ext>
            </a:extLst>
          </p:cNvPr>
          <p:cNvSpPr/>
          <p:nvPr/>
        </p:nvSpPr>
        <p:spPr bwMode="auto">
          <a:xfrm>
            <a:off x="4572000" y="1268365"/>
            <a:ext cx="3808602" cy="2323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28574" y="1086193"/>
            <a:ext cx="5493657" cy="26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000" b="1" dirty="0">
                <a:solidFill>
                  <a:srgbClr val="000000"/>
                </a:solidFill>
                <a:cs typeface="Arial" charset="0"/>
              </a:rPr>
              <a:t>ENG Number, Engine Module</a:t>
            </a:r>
            <a:br>
              <a:rPr lang="en-IN" altLang="en-US" sz="2000" b="1" dirty="0">
                <a:solidFill>
                  <a:srgbClr val="000000"/>
                </a:solidFill>
                <a:cs typeface="Arial" charset="0"/>
              </a:rPr>
            </a:b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Detail P/N: </a:t>
            </a:r>
            <a:r>
              <a:rPr lang="en-US" altLang="en-US" sz="2000" b="1" dirty="0">
                <a:solidFill>
                  <a:srgbClr val="0033CC"/>
                </a:solidFill>
                <a:cs typeface="Arial" charset="0"/>
              </a:rPr>
              <a:t>XXXXX</a:t>
            </a:r>
            <a:endParaRPr lang="en-IN" altLang="en-US" sz="20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Assy P/N: </a:t>
            </a:r>
            <a:r>
              <a:rPr lang="en-US" altLang="en-US" sz="2000" b="1" dirty="0">
                <a:solidFill>
                  <a:srgbClr val="0033CC"/>
                </a:solidFill>
                <a:cs typeface="Arial" charset="0"/>
              </a:rPr>
              <a:t>YYY</a:t>
            </a: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br>
              <a:rPr lang="en-US" altLang="en-US" sz="2000" b="1" dirty="0">
                <a:solidFill>
                  <a:srgbClr val="000000"/>
                </a:solidFill>
                <a:cs typeface="Arial" charset="0"/>
              </a:rPr>
            </a:b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Vendor: </a:t>
            </a:r>
            <a:r>
              <a:rPr lang="en-US" altLang="en-US" sz="2000" b="1" dirty="0">
                <a:solidFill>
                  <a:srgbClr val="0033CC"/>
                </a:solidFill>
                <a:cs typeface="Arial" charset="0"/>
              </a:rPr>
              <a:t>ZZ</a:t>
            </a: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endParaRPr lang="en-US" altLang="en-US" sz="2000" b="1" dirty="0">
              <a:solidFill>
                <a:srgbClr val="0033CC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QN: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33CC"/>
                </a:solidFill>
                <a:cs typeface="Arial" charset="0"/>
              </a:rPr>
              <a:t>SSSSSSS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S/N: </a:t>
            </a:r>
            <a:r>
              <a:rPr lang="en-US" altLang="en-US" sz="2000" b="1" dirty="0">
                <a:solidFill>
                  <a:srgbClr val="0033CC"/>
                </a:solidFill>
                <a:cs typeface="Arial" charset="0"/>
              </a:rPr>
              <a:t>TTTTTT</a:t>
            </a:r>
            <a:endParaRPr lang="en-US" sz="2000" b="1" dirty="0">
              <a:solidFill>
                <a:srgbClr val="0033CC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RESOLUTION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3EB6D-EA9E-75B2-5FE6-908E46EE1CCD}"/>
              </a:ext>
            </a:extLst>
          </p:cNvPr>
          <p:cNvSpPr/>
          <p:nvPr/>
        </p:nvSpPr>
        <p:spPr bwMode="auto">
          <a:xfrm>
            <a:off x="364601" y="1233182"/>
            <a:ext cx="3263973" cy="3674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3202"/>
            <a:ext cx="1143000" cy="301625"/>
          </a:xfrm>
        </p:spPr>
        <p:txBody>
          <a:bodyPr/>
          <a:lstStyle/>
          <a:p>
            <a:pPr>
              <a:defRPr/>
            </a:pPr>
            <a:fld id="{A6F6F99E-53FB-4168-8439-CC61AB6AC799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59497" y="3600624"/>
            <a:ext cx="4619904" cy="142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Module Part Family, Hot/Cold Section Engineering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XXXXX– Belcan Design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XXXXX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Courier New" panose="02070309020205020404" pitchFamily="49" charset="0"/>
              </a:rPr>
              <a:t>– Belcan Design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XXXXXX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Courier New" panose="02070309020205020404" pitchFamily="49" charset="0"/>
              </a:rPr>
              <a:t>– Belcan Design</a:t>
            </a:r>
            <a:endParaRPr lang="en-US" sz="1200" dirty="0">
              <a:solidFill>
                <a:srgbClr val="000000"/>
              </a:solidFill>
              <a:latin typeface="Arial"/>
              <a:ea typeface="MS PGothic" pitchFamily="34" charset="-128"/>
              <a:cs typeface="Courier New" panose="02070309020205020404" pitchFamily="49" charset="0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XXXXXX </a:t>
            </a:r>
            <a:r>
              <a:rPr lang="en-US" altLang="en-US" sz="1200">
                <a:solidFill>
                  <a:srgbClr val="000000"/>
                </a:solidFill>
                <a:latin typeface="Arial"/>
                <a:ea typeface="MS PGothic" pitchFamily="34" charset="-128"/>
              </a:rPr>
              <a:t>–  </a:t>
            </a:r>
            <a:r>
              <a:rPr lang="en-US" altLang="en-US" sz="1200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Design PL3</a:t>
            </a:r>
          </a:p>
        </p:txBody>
      </p:sp>
      <p:sp>
        <p:nvSpPr>
          <p:cNvPr id="8" name="txtTitle"/>
          <p:cNvSpPr>
            <a:spLocks noChangeArrowheads="1"/>
          </p:cNvSpPr>
          <p:nvPr/>
        </p:nvSpPr>
        <p:spPr bwMode="auto">
          <a:xfrm>
            <a:off x="1576390" y="155577"/>
            <a:ext cx="5991225" cy="8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400" b="1" dirty="0">
                <a:solidFill>
                  <a:srgbClr val="000000"/>
                </a:solidFill>
              </a:rPr>
              <a:t>QN RESOLUTION DATA 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9848099-B385-4413-B418-594FF8FC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" y="5006486"/>
            <a:ext cx="896143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593725" algn="l"/>
                <a:tab pos="914400" algn="l"/>
                <a:tab pos="1508125" algn="l"/>
                <a:tab pos="1828800" algn="l"/>
                <a:tab pos="2422525" algn="l"/>
                <a:tab pos="2743200" algn="l"/>
                <a:tab pos="33369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i="1" dirty="0" err="1">
                <a:solidFill>
                  <a:srgbClr val="000000"/>
                </a:solidFill>
                <a:cs typeface="Arial" charset="0"/>
              </a:rPr>
              <a:t>Title_Slide_Marking</a:t>
            </a:r>
            <a:endParaRPr lang="en-US" altLang="en-US" sz="16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b="1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i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i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81A042-DDA9-C2EE-D387-69CEA5768B6B}"/>
              </a:ext>
            </a:extLst>
          </p:cNvPr>
          <p:cNvSpPr txBox="1"/>
          <p:nvPr/>
        </p:nvSpPr>
        <p:spPr>
          <a:xfrm rot="19011943">
            <a:off x="73360" y="2746030"/>
            <a:ext cx="379054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/>
              </a:rPr>
              <a:t>Paste Screenshot  from SAP PPT </a:t>
            </a:r>
          </a:p>
          <a:p>
            <a:r>
              <a:rPr lang="en-IN" b="1" dirty="0">
                <a:solidFill>
                  <a:srgbClr val="000000"/>
                </a:solidFill>
                <a:latin typeface="Arial"/>
              </a:rPr>
              <a:t>SAP Reference object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6585C-A957-4100-A7CB-52ADB449F158}"/>
              </a:ext>
            </a:extLst>
          </p:cNvPr>
          <p:cNvSpPr txBox="1"/>
          <p:nvPr/>
        </p:nvSpPr>
        <p:spPr>
          <a:xfrm>
            <a:off x="3937217" y="59700"/>
            <a:ext cx="174213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7902565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A6D30A-B3EF-1736-29CF-B6489A210C13}"/>
              </a:ext>
            </a:extLst>
          </p:cNvPr>
          <p:cNvSpPr/>
          <p:nvPr/>
        </p:nvSpPr>
        <p:spPr bwMode="auto">
          <a:xfrm>
            <a:off x="830511" y="1176723"/>
            <a:ext cx="218115" cy="239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AF7AD-A92F-EB18-2007-ABD9BC0190D8}"/>
              </a:ext>
            </a:extLst>
          </p:cNvPr>
          <p:cNvSpPr/>
          <p:nvPr/>
        </p:nvSpPr>
        <p:spPr bwMode="auto">
          <a:xfrm>
            <a:off x="7743040" y="673825"/>
            <a:ext cx="1351485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790700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Design Analysis Summary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AB4E8DBE-24D1-F386-81FE-B2D05162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" y="1138903"/>
            <a:ext cx="2368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- 1: XXX</a:t>
            </a:r>
            <a:endParaRPr lang="en-US" altLang="en-US" sz="1200" b="1" dirty="0">
              <a:solidFill>
                <a:srgbClr val="FF0000"/>
              </a:solidFill>
              <a:highlight>
                <a:srgbClr val="FFFF00"/>
              </a:highlight>
              <a:cs typeface="Arial" charset="0"/>
            </a:endParaRP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BEE8ADFD-9FA8-F8FF-5999-1EC2C7BF36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434391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6C72CF-5AC3-D872-5946-914D352AE3B6}"/>
              </a:ext>
            </a:extLst>
          </p:cNvPr>
          <p:cNvSpPr txBox="1"/>
          <p:nvPr/>
        </p:nvSpPr>
        <p:spPr>
          <a:xfrm>
            <a:off x="7858760" y="707299"/>
            <a:ext cx="112004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3A942-6B96-4E53-03C1-558D137373D8}"/>
              </a:ext>
            </a:extLst>
          </p:cNvPr>
          <p:cNvSpPr txBox="1"/>
          <p:nvPr/>
        </p:nvSpPr>
        <p:spPr>
          <a:xfrm>
            <a:off x="3843978" y="116407"/>
            <a:ext cx="155014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3531402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CA4D0-2365-C0EC-FD89-4A18CDBCF2EB}"/>
              </a:ext>
            </a:extLst>
          </p:cNvPr>
          <p:cNvSpPr/>
          <p:nvPr/>
        </p:nvSpPr>
        <p:spPr bwMode="auto">
          <a:xfrm>
            <a:off x="46293" y="1171390"/>
            <a:ext cx="3443531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E865B83-86AA-F883-FA1F-CA9F05F7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5178"/>
            <a:ext cx="34898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1: 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Defect location in Engine Cross Section.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C422A-278C-EE3C-EAFA-1777E89ABF21}"/>
              </a:ext>
            </a:extLst>
          </p:cNvPr>
          <p:cNvSpPr/>
          <p:nvPr/>
        </p:nvSpPr>
        <p:spPr bwMode="auto">
          <a:xfrm>
            <a:off x="7449426" y="673825"/>
            <a:ext cx="164509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D0A4B9-9430-4488-F4EE-2DA3670337BA}"/>
              </a:ext>
            </a:extLst>
          </p:cNvPr>
          <p:cNvSpPr/>
          <p:nvPr/>
        </p:nvSpPr>
        <p:spPr bwMode="auto">
          <a:xfrm>
            <a:off x="4882937" y="1571283"/>
            <a:ext cx="1286964" cy="28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2D9F6-1860-215B-D847-9EB1DFF55E46}"/>
              </a:ext>
            </a:extLst>
          </p:cNvPr>
          <p:cNvSpPr/>
          <p:nvPr/>
        </p:nvSpPr>
        <p:spPr bwMode="auto">
          <a:xfrm>
            <a:off x="393429" y="1826877"/>
            <a:ext cx="3910125" cy="2728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89C571-74B5-61D8-083F-5E991D38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3" y="2041271"/>
            <a:ext cx="3649392" cy="2299557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0843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985010" y="7620"/>
            <a:ext cx="5173980" cy="10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solidFill>
                  <a:srgbClr val="000000"/>
                </a:solidFill>
                <a:cs typeface="Arial" charset="0"/>
              </a:rPr>
              <a:t>Engine Cross Section</a:t>
            </a: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003A7D8C-9EF5-436A-87DE-3B8D16806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010" y="1443756"/>
            <a:ext cx="5173980" cy="52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Engine Model: XXXXXX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D7F61-B3AD-9385-3805-0C9362C863D2}"/>
              </a:ext>
            </a:extLst>
          </p:cNvPr>
          <p:cNvSpPr txBox="1"/>
          <p:nvPr/>
        </p:nvSpPr>
        <p:spPr>
          <a:xfrm>
            <a:off x="7541457" y="693227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E823761C-7BBE-38D5-A3E2-A0C970F606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458918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03DB9-9251-22EA-11D6-2F6C47B256A4}"/>
              </a:ext>
            </a:extLst>
          </p:cNvPr>
          <p:cNvSpPr txBox="1"/>
          <p:nvPr/>
        </p:nvSpPr>
        <p:spPr>
          <a:xfrm>
            <a:off x="1064744" y="2721188"/>
            <a:ext cx="242508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Engine Cross Section Screenshot.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 charset="0"/>
              </a:rPr>
              <a:t>(Dummy image found in open source)</a:t>
            </a:r>
            <a:endParaRPr lang="en-IN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B279E-63C5-D63F-3B36-3427D64B7B80}"/>
              </a:ext>
            </a:extLst>
          </p:cNvPr>
          <p:cNvSpPr txBox="1"/>
          <p:nvPr/>
        </p:nvSpPr>
        <p:spPr>
          <a:xfrm>
            <a:off x="3843978" y="116407"/>
            <a:ext cx="160047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6696357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9578655-5CCC-D7FB-E634-61A155DEE747}"/>
              </a:ext>
            </a:extLst>
          </p:cNvPr>
          <p:cNvSpPr/>
          <p:nvPr/>
        </p:nvSpPr>
        <p:spPr bwMode="auto">
          <a:xfrm>
            <a:off x="393427" y="1180936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05DD96-9B79-661F-C173-850B4774E045}"/>
              </a:ext>
            </a:extLst>
          </p:cNvPr>
          <p:cNvSpPr/>
          <p:nvPr/>
        </p:nvSpPr>
        <p:spPr bwMode="auto">
          <a:xfrm>
            <a:off x="7449426" y="673825"/>
            <a:ext cx="164509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71042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747837" y="169855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FF0000"/>
                </a:solidFill>
                <a:cs typeface="Arial" charset="0"/>
              </a:rPr>
              <a:t>Interfacing Parts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-1" y="1206245"/>
            <a:ext cx="4379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Item 1: Enter Manually</a:t>
            </a:r>
            <a:endParaRPr lang="en-US" altLang="en-US" sz="1200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cxnSp>
        <p:nvCxnSpPr>
          <p:cNvPr id="35" name="Straight Connector 3"/>
          <p:cNvCxnSpPr>
            <a:cxnSpLocks noChangeShapeType="1"/>
          </p:cNvCxnSpPr>
          <p:nvPr/>
        </p:nvCxnSpPr>
        <p:spPr bwMode="auto">
          <a:xfrm>
            <a:off x="1372" y="1558621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D2DD92-25D6-4F67-BC8B-18BCC4A96BD0}"/>
              </a:ext>
            </a:extLst>
          </p:cNvPr>
          <p:cNvSpPr txBox="1"/>
          <p:nvPr/>
        </p:nvSpPr>
        <p:spPr>
          <a:xfrm>
            <a:off x="6740458" y="66064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Arial"/>
              </a:rPr>
              <a:t>Typical View</a:t>
            </a:r>
            <a:endParaRPr lang="en-IN" sz="9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45FDD-AA6C-2780-4033-9188F2E9C9F5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2D6193-546B-873A-548A-D40A37602372}"/>
              </a:ext>
            </a:extLst>
          </p:cNvPr>
          <p:cNvSpPr txBox="1"/>
          <p:nvPr/>
        </p:nvSpPr>
        <p:spPr>
          <a:xfrm>
            <a:off x="3843978" y="116407"/>
            <a:ext cx="16508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9070394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DF14D-0CAC-4620-C033-5E8CA6ACE773}"/>
              </a:ext>
            </a:extLst>
          </p:cNvPr>
          <p:cNvSpPr txBox="1"/>
          <p:nvPr/>
        </p:nvSpPr>
        <p:spPr>
          <a:xfrm>
            <a:off x="4956912" y="1671813"/>
            <a:ext cx="3346579" cy="286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0C9D7-C608-12A1-CCBB-7604788AF04E}"/>
              </a:ext>
            </a:extLst>
          </p:cNvPr>
          <p:cNvSpPr/>
          <p:nvPr/>
        </p:nvSpPr>
        <p:spPr bwMode="auto">
          <a:xfrm>
            <a:off x="751729" y="1177174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D42A197B-2B3F-CF1E-0280-A21C33E7B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0" y="1163372"/>
            <a:ext cx="60827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Item-1: Enter Manually</a:t>
            </a:r>
            <a:endParaRPr lang="en-US" altLang="en-US" sz="1200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95B1D-EAFC-9740-2204-4C24B83081B6}"/>
              </a:ext>
            </a:extLst>
          </p:cNvPr>
          <p:cNvSpPr/>
          <p:nvPr/>
        </p:nvSpPr>
        <p:spPr bwMode="auto">
          <a:xfrm>
            <a:off x="7872169" y="702378"/>
            <a:ext cx="1205409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E823761C-7BBE-38D5-A3E2-A0C970F606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458918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C0405F-E0DA-63F4-4261-54C4E8293FF7}"/>
              </a:ext>
            </a:extLst>
          </p:cNvPr>
          <p:cNvSpPr txBox="1"/>
          <p:nvPr/>
        </p:nvSpPr>
        <p:spPr>
          <a:xfrm>
            <a:off x="7921366" y="734743"/>
            <a:ext cx="112004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EBD7AD44-EA66-B1E7-5667-74F0FFA4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71" y="353319"/>
            <a:ext cx="4834113" cy="57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Interfacing Parts (3D View) </a:t>
            </a:r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id="{13AFCA1C-46CC-90E1-89F1-CE640CDB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234" y="1490033"/>
            <a:ext cx="3822775" cy="62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Arial" charset="0"/>
              </a:rPr>
              <a:t>Engine Model: XXXXXXXX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CE991-44D3-E368-320F-93E0CA17C727}"/>
              </a:ext>
            </a:extLst>
          </p:cNvPr>
          <p:cNvSpPr txBox="1"/>
          <p:nvPr/>
        </p:nvSpPr>
        <p:spPr>
          <a:xfrm>
            <a:off x="3843978" y="116407"/>
            <a:ext cx="156692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0225283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2652714" y="79276"/>
            <a:ext cx="3838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SPEC: XXX XXXXXX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CA2C69-355C-AF40-8EF6-9F61B59C81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387" y="1516740"/>
            <a:ext cx="8785225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9">
            <a:extLst>
              <a:ext uri="{FF2B5EF4-FFF2-40B4-BE49-F238E27FC236}">
                <a16:creationId xmlns:a16="http://schemas.microsoft.com/office/drawing/2014/main" id="{FCB773AC-42F3-2167-44A8-9A1BF5EF8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53616"/>
            <a:ext cx="8888412" cy="3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Item-1: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r>
              <a:rPr lang="en-US" sz="12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A5F50-A4F7-FAF7-F817-9E93453A4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68960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DD627-FA08-A471-D1EB-3FC23F700A5B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</p:spTree>
    <p:extLst>
      <p:ext uri="{BB962C8B-B14F-4D97-AF65-F5344CB8AC3E}">
        <p14:creationId xmlns:p14="http://schemas.microsoft.com/office/powerpoint/2010/main" val="19105210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2363608" y="3105836"/>
            <a:ext cx="4416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latin typeface="Arial"/>
              </a:rPr>
              <a:t>Vendor Information</a:t>
            </a:r>
          </a:p>
        </p:txBody>
      </p:sp>
    </p:spTree>
    <p:extLst>
      <p:ext uri="{BB962C8B-B14F-4D97-AF65-F5344CB8AC3E}">
        <p14:creationId xmlns:p14="http://schemas.microsoft.com/office/powerpoint/2010/main" val="8877608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5A7F1-3618-4D75-88BD-0C4256972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E2317B76-225F-44B4-97DC-70381D01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054" y="116602"/>
            <a:ext cx="5272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Vendor Supplied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EDD26-4BC6-D026-D7A3-D892294556C2}"/>
              </a:ext>
            </a:extLst>
          </p:cNvPr>
          <p:cNvSpPr/>
          <p:nvPr/>
        </p:nvSpPr>
        <p:spPr bwMode="auto">
          <a:xfrm>
            <a:off x="402674" y="1300294"/>
            <a:ext cx="8347045" cy="4630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84F7A-D94F-526C-BFBF-A635DE3B39BD}"/>
              </a:ext>
            </a:extLst>
          </p:cNvPr>
          <p:cNvSpPr txBox="1"/>
          <p:nvPr/>
        </p:nvSpPr>
        <p:spPr>
          <a:xfrm>
            <a:off x="2583480" y="3429002"/>
            <a:ext cx="376731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Copy and paste the screenshot of </a:t>
            </a:r>
          </a:p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the 1</a:t>
            </a:r>
            <a:r>
              <a:rPr lang="en-US" altLang="en-US" sz="1600" baseline="30000" dirty="0">
                <a:solidFill>
                  <a:srgbClr val="000000"/>
                </a:solidFill>
                <a:latin typeface="Arial"/>
                <a:cs typeface="Arial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 slide of the Vendor PPT.</a:t>
            </a:r>
            <a:endParaRPr lang="en-IN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8E2EF-5223-BE5F-C803-50E8437DBDDF}"/>
              </a:ext>
            </a:extLst>
          </p:cNvPr>
          <p:cNvSpPr txBox="1"/>
          <p:nvPr/>
        </p:nvSpPr>
        <p:spPr>
          <a:xfrm>
            <a:off x="3843978" y="116407"/>
            <a:ext cx="16675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4141461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5A7F1-3618-4D75-88BD-0C4256972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23E6B804-BB21-45AD-9192-D567935F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054" y="116602"/>
            <a:ext cx="5272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Vendor Supplied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8B1FD-A5F9-D0CA-C24D-6FD9D510EDBB}"/>
              </a:ext>
            </a:extLst>
          </p:cNvPr>
          <p:cNvSpPr txBox="1"/>
          <p:nvPr/>
        </p:nvSpPr>
        <p:spPr>
          <a:xfrm>
            <a:off x="7456057" y="708011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02547-0FD4-5CFE-D319-0C570ABA4A22}"/>
              </a:ext>
            </a:extLst>
          </p:cNvPr>
          <p:cNvSpPr txBox="1"/>
          <p:nvPr/>
        </p:nvSpPr>
        <p:spPr>
          <a:xfrm>
            <a:off x="3843976" y="116407"/>
            <a:ext cx="165920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854408-C5CF-F7B9-AF92-3747AB107113}"/>
              </a:ext>
            </a:extLst>
          </p:cNvPr>
          <p:cNvSpPr/>
          <p:nvPr/>
        </p:nvSpPr>
        <p:spPr bwMode="auto">
          <a:xfrm>
            <a:off x="1233182" y="2164362"/>
            <a:ext cx="6467912" cy="341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2515F-8EA6-6225-6325-4D6E8C9FBF98}"/>
              </a:ext>
            </a:extLst>
          </p:cNvPr>
          <p:cNvSpPr txBox="1"/>
          <p:nvPr/>
        </p:nvSpPr>
        <p:spPr>
          <a:xfrm>
            <a:off x="2583480" y="3429002"/>
            <a:ext cx="376731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Copy and paste the screenshot of </a:t>
            </a:r>
          </a:p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the following slides of the Vendor PPT.</a:t>
            </a:r>
            <a:endParaRPr lang="en-IN" sz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34918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2851016" y="3105836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</a:rPr>
              <a:t>Engine Manual</a:t>
            </a:r>
          </a:p>
        </p:txBody>
      </p:sp>
    </p:spTree>
    <p:extLst>
      <p:ext uri="{BB962C8B-B14F-4D97-AF65-F5344CB8AC3E}">
        <p14:creationId xmlns:p14="http://schemas.microsoft.com/office/powerpoint/2010/main" val="104355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892A876-F16D-951E-D0CD-FDA3BA256EB7}"/>
              </a:ext>
            </a:extLst>
          </p:cNvPr>
          <p:cNvSpPr/>
          <p:nvPr/>
        </p:nvSpPr>
        <p:spPr bwMode="auto">
          <a:xfrm>
            <a:off x="407780" y="1176840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A43FA-775F-7D26-9D81-0A39E23799E9}"/>
              </a:ext>
            </a:extLst>
          </p:cNvPr>
          <p:cNvSpPr/>
          <p:nvPr/>
        </p:nvSpPr>
        <p:spPr bwMode="auto">
          <a:xfrm>
            <a:off x="7466203" y="659751"/>
            <a:ext cx="1665392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48809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2209800" y="169492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Engine Manual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9" y="1163924"/>
            <a:ext cx="9143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ea typeface="MS PGothic" pitchFamily="34" charset="-128"/>
              </a:rPr>
              <a:t>Item 1: </a:t>
            </a:r>
            <a:r>
              <a:rPr lang="en-US" altLang="en-US" sz="12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cxnSp>
        <p:nvCxnSpPr>
          <p:cNvPr id="13" name="Straight Connector 3"/>
          <p:cNvCxnSpPr>
            <a:cxnSpLocks noChangeShapeType="1"/>
          </p:cNvCxnSpPr>
          <p:nvPr/>
        </p:nvCxnSpPr>
        <p:spPr bwMode="auto">
          <a:xfrm>
            <a:off x="1215" y="1520952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1A2794-FEF9-8EEA-A1FE-8C82233B9262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23D3D-EF83-2947-47BC-7B72EF8F85DD}"/>
              </a:ext>
            </a:extLst>
          </p:cNvPr>
          <p:cNvSpPr txBox="1"/>
          <p:nvPr/>
        </p:nvSpPr>
        <p:spPr>
          <a:xfrm>
            <a:off x="3843976" y="116407"/>
            <a:ext cx="15920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41936559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60571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790700" y="169855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Summary of Defects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FFBE4FF-EA85-46BF-AF4A-AF897FF62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68696"/>
              </p:ext>
            </p:extLst>
          </p:nvPr>
        </p:nvGraphicFramePr>
        <p:xfrm>
          <a:off x="112492" y="1262484"/>
          <a:ext cx="8919016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859">
                  <a:extLst>
                    <a:ext uri="{9D8B030D-6E8A-4147-A177-3AD203B41FA5}">
                      <a16:colId xmlns:a16="http://schemas.microsoft.com/office/drawing/2014/main" val="316884873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5456292"/>
                    </a:ext>
                  </a:extLst>
                </a:gridCol>
                <a:gridCol w="1926593">
                  <a:extLst>
                    <a:ext uri="{9D8B030D-6E8A-4147-A177-3AD203B41FA5}">
                      <a16:colId xmlns:a16="http://schemas.microsoft.com/office/drawing/2014/main" val="4228126274"/>
                    </a:ext>
                  </a:extLst>
                </a:gridCol>
                <a:gridCol w="4093207">
                  <a:extLst>
                    <a:ext uri="{9D8B030D-6E8A-4147-A177-3AD203B41FA5}">
                      <a16:colId xmlns:a16="http://schemas.microsoft.com/office/drawing/2014/main" val="2940896948"/>
                    </a:ext>
                  </a:extLst>
                </a:gridCol>
                <a:gridCol w="1482037">
                  <a:extLst>
                    <a:ext uri="{9D8B030D-6E8A-4147-A177-3AD203B41FA5}">
                      <a16:colId xmlns:a16="http://schemas.microsoft.com/office/drawing/2014/main" val="744404758"/>
                    </a:ext>
                  </a:extLst>
                </a:gridCol>
              </a:tblGrid>
              <a:tr h="3290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 Item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MQI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Location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Recommendation</a:t>
                      </a:r>
                    </a:p>
                  </a:txBody>
                  <a:tcPr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1555"/>
                  </a:ext>
                </a:extLst>
              </a:tr>
              <a:tr h="3290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XYZ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Dwg: </a:t>
                      </a:r>
                      <a:r>
                        <a:rPr lang="en-US" sz="1100" dirty="0"/>
                        <a:t>Enter manually</a:t>
                      </a:r>
                      <a:br>
                        <a:rPr lang="en-US" sz="11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dirty="0"/>
                        <a:t>B/P Loc: Enter manually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Enter manually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Pending</a:t>
                      </a:r>
                    </a:p>
                  </a:txBody>
                  <a:tcPr anchor="ctr">
                    <a:solidFill>
                      <a:schemeClr val="accent2">
                        <a:tint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77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098E59-C160-3F54-8B35-F3E889F6CB09}"/>
              </a:ext>
            </a:extLst>
          </p:cNvPr>
          <p:cNvSpPr txBox="1"/>
          <p:nvPr/>
        </p:nvSpPr>
        <p:spPr>
          <a:xfrm>
            <a:off x="3882706" y="169857"/>
            <a:ext cx="168758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5A96-954C-6D63-29A7-B2E7C7E96A03}"/>
              </a:ext>
            </a:extLst>
          </p:cNvPr>
          <p:cNvSpPr txBox="1"/>
          <p:nvPr/>
        </p:nvSpPr>
        <p:spPr>
          <a:xfrm>
            <a:off x="3282343" y="2847146"/>
            <a:ext cx="228794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Table need to be created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8441731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794908" y="2828837"/>
            <a:ext cx="7554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</a:rPr>
              <a:t>Root Cause, Corrective Action &amp; </a:t>
            </a:r>
            <a:br>
              <a:rPr lang="en-US" sz="3600" b="1" dirty="0">
                <a:solidFill>
                  <a:srgbClr val="000000"/>
                </a:solidFill>
                <a:latin typeface="Arial"/>
              </a:rPr>
            </a:br>
            <a:r>
              <a:rPr lang="en-US" sz="3600" b="1" dirty="0">
                <a:solidFill>
                  <a:srgbClr val="000000"/>
                </a:solidFill>
                <a:latin typeface="Arial"/>
              </a:rPr>
              <a:t>                  Prior History</a:t>
            </a:r>
          </a:p>
        </p:txBody>
      </p:sp>
    </p:spTree>
    <p:extLst>
      <p:ext uri="{BB962C8B-B14F-4D97-AF65-F5344CB8AC3E}">
        <p14:creationId xmlns:p14="http://schemas.microsoft.com/office/powerpoint/2010/main" val="39155539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F3A7D0A-DB61-6EAA-1D7C-CD07284F4E85}"/>
              </a:ext>
            </a:extLst>
          </p:cNvPr>
          <p:cNvSpPr/>
          <p:nvPr/>
        </p:nvSpPr>
        <p:spPr bwMode="auto">
          <a:xfrm>
            <a:off x="7466203" y="659751"/>
            <a:ext cx="1665392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21C59-1A54-89D1-C5E7-9D6EB0838786}"/>
              </a:ext>
            </a:extLst>
          </p:cNvPr>
          <p:cNvSpPr/>
          <p:nvPr/>
        </p:nvSpPr>
        <p:spPr bwMode="auto">
          <a:xfrm>
            <a:off x="425432" y="1143432"/>
            <a:ext cx="187838" cy="25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0" y="1125322"/>
            <a:ext cx="3439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1: Root cause &amp; Corrective Action 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600200" y="151623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Root Cause &amp; Corrective Action</a:t>
            </a:r>
          </a:p>
        </p:txBody>
      </p:sp>
      <p:cxnSp>
        <p:nvCxnSpPr>
          <p:cNvPr id="37" name="Straight Connector 3"/>
          <p:cNvCxnSpPr>
            <a:cxnSpLocks noChangeShapeType="1"/>
          </p:cNvCxnSpPr>
          <p:nvPr/>
        </p:nvCxnSpPr>
        <p:spPr bwMode="auto">
          <a:xfrm>
            <a:off x="1215" y="1420813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0C29D4-A251-2BF2-BCC0-1A7A1FFD61BD}"/>
              </a:ext>
            </a:extLst>
          </p:cNvPr>
          <p:cNvSpPr txBox="1"/>
          <p:nvPr/>
        </p:nvSpPr>
        <p:spPr>
          <a:xfrm>
            <a:off x="7602585" y="693227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C6C026-5A51-9D7D-D303-26B99C4FA64E}"/>
              </a:ext>
            </a:extLst>
          </p:cNvPr>
          <p:cNvSpPr txBox="1"/>
          <p:nvPr/>
        </p:nvSpPr>
        <p:spPr>
          <a:xfrm>
            <a:off x="3843976" y="116407"/>
            <a:ext cx="15920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0594AB-06E2-CD3D-F2A2-CF1FFDBA8956}"/>
              </a:ext>
            </a:extLst>
          </p:cNvPr>
          <p:cNvSpPr/>
          <p:nvPr/>
        </p:nvSpPr>
        <p:spPr bwMode="auto">
          <a:xfrm>
            <a:off x="184663" y="3942882"/>
            <a:ext cx="8833900" cy="2381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1DC76-52AF-A4B4-6EFB-CA627DAFBEF5}"/>
              </a:ext>
            </a:extLst>
          </p:cNvPr>
          <p:cNvSpPr/>
          <p:nvPr/>
        </p:nvSpPr>
        <p:spPr bwMode="auto">
          <a:xfrm>
            <a:off x="190734" y="1528204"/>
            <a:ext cx="8833900" cy="236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12F6BD-A355-4E2B-2B32-ED60AA3048F8}"/>
              </a:ext>
            </a:extLst>
          </p:cNvPr>
          <p:cNvSpPr txBox="1"/>
          <p:nvPr/>
        </p:nvSpPr>
        <p:spPr>
          <a:xfrm>
            <a:off x="2267984" y="2367083"/>
            <a:ext cx="35120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Root Cause Screenshot from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Causes – Line Item 1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US" altLang="en-US" sz="14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75610-2157-D535-12AD-CC634BEA3AD6}"/>
              </a:ext>
            </a:extLst>
          </p:cNvPr>
          <p:cNvSpPr txBox="1"/>
          <p:nvPr/>
        </p:nvSpPr>
        <p:spPr>
          <a:xfrm>
            <a:off x="1997675" y="4610409"/>
            <a:ext cx="405264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Corrective Action Screenshot from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Corrective – Line Item 1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8133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2652714" y="70567"/>
            <a:ext cx="3838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Prior History by S/N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5EE74080-2C0E-4DE6-86C0-69B37A67F5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288" y="1565517"/>
            <a:ext cx="8785225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9">
            <a:extLst>
              <a:ext uri="{FF2B5EF4-FFF2-40B4-BE49-F238E27FC236}">
                <a16:creationId xmlns:a16="http://schemas.microsoft.com/office/drawing/2014/main" id="{065B79FE-2A08-3F9E-2D84-78AD7D1EB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6" y="1166121"/>
            <a:ext cx="670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33CC"/>
                </a:solidFill>
                <a:cs typeface="Arial" charset="0"/>
              </a:rPr>
              <a:t>Item X: </a:t>
            </a:r>
            <a:r>
              <a:rPr lang="en-US" altLang="en-US" sz="14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endParaRPr lang="en-US" altLang="en-US" sz="1400" dirty="0">
              <a:solidFill>
                <a:srgbClr val="0033CC"/>
              </a:solidFill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09FA7-913D-732A-B8B6-EE8151AD231E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396D6-F80A-672F-27B6-A01E63EF4F9D}"/>
              </a:ext>
            </a:extLst>
          </p:cNvPr>
          <p:cNvSpPr/>
          <p:nvPr/>
        </p:nvSpPr>
        <p:spPr bwMode="auto">
          <a:xfrm>
            <a:off x="146661" y="1859980"/>
            <a:ext cx="8833900" cy="236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4BC69-D6EF-89D0-350B-528776A4FFA5}"/>
              </a:ext>
            </a:extLst>
          </p:cNvPr>
          <p:cNvSpPr txBox="1"/>
          <p:nvPr/>
        </p:nvSpPr>
        <p:spPr>
          <a:xfrm>
            <a:off x="1779294" y="2668248"/>
            <a:ext cx="659079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Prior History Screenshot from </a:t>
            </a: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‘Prior History by MQI &amp; Damage code’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US" altLang="en-US" sz="14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5087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1276174" y="34730"/>
            <a:ext cx="6591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Prior History </a:t>
            </a:r>
            <a:r>
              <a:rPr lang="en-IN" altLang="en-US" sz="2800" b="1" dirty="0">
                <a:solidFill>
                  <a:srgbClr val="000000"/>
                </a:solidFill>
                <a:cs typeface="Arial" charset="0"/>
              </a:rPr>
              <a:t>by MQI or Damage Code</a:t>
            </a:r>
            <a:endParaRPr lang="en-US" altLang="en-US" sz="2800" b="1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5EE74080-2C0E-4DE6-86C0-69B37A67F5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288" y="1422904"/>
            <a:ext cx="8785225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9">
            <a:extLst>
              <a:ext uri="{FF2B5EF4-FFF2-40B4-BE49-F238E27FC236}">
                <a16:creationId xmlns:a16="http://schemas.microsoft.com/office/drawing/2014/main" id="{065B79FE-2A08-3F9E-2D84-78AD7D1EB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3" y="1140166"/>
            <a:ext cx="90106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33CC"/>
                </a:solidFill>
                <a:cs typeface="Arial" charset="0"/>
              </a:rPr>
              <a:t>Item X: </a:t>
            </a:r>
            <a:r>
              <a:rPr lang="en-US" altLang="en-US" sz="1400" b="1" dirty="0">
                <a:solidFill>
                  <a:srgbClr val="0070C0"/>
                </a:solidFill>
                <a:latin typeface="Arial" charset="0"/>
                <a:cs typeface="Arial" charset="0"/>
              </a:rPr>
              <a:t>Enter Manually</a:t>
            </a:r>
            <a:endParaRPr lang="en-US" altLang="en-US" sz="1400" dirty="0">
              <a:solidFill>
                <a:srgbClr val="0033CC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97225-FB68-E285-37DF-CEF8A53A5489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50CA4-4024-D890-5068-B44FD4F31C41}"/>
              </a:ext>
            </a:extLst>
          </p:cNvPr>
          <p:cNvSpPr/>
          <p:nvPr/>
        </p:nvSpPr>
        <p:spPr bwMode="auto">
          <a:xfrm>
            <a:off x="155050" y="1838596"/>
            <a:ext cx="8833900" cy="236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E1CAD-7D30-E20C-430F-B8EF60589AAA}"/>
              </a:ext>
            </a:extLst>
          </p:cNvPr>
          <p:cNvSpPr txBox="1"/>
          <p:nvPr/>
        </p:nvSpPr>
        <p:spPr>
          <a:xfrm>
            <a:off x="1787683" y="2646864"/>
            <a:ext cx="383081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latin typeface="Arial"/>
                <a:cs typeface="Arial" charset="0"/>
              </a:rPr>
              <a:t>Paste Prior History Screenshot from </a:t>
            </a: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‘Prior History by SN’</a:t>
            </a:r>
            <a:r>
              <a:rPr lang="en-IN" altLang="en-US" sz="1400" b="1" dirty="0">
                <a:solidFill>
                  <a:srgbClr val="000000"/>
                </a:solidFill>
                <a:latin typeface="Arial"/>
                <a:cs typeface="Arial" charset="0"/>
              </a:rPr>
              <a:t> Slide in SAP PPT</a:t>
            </a:r>
            <a:endParaRPr lang="en-US" altLang="en-US" sz="14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063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A053EB-8956-FA44-96C1-DDC4B20C37AC}"/>
              </a:ext>
            </a:extLst>
          </p:cNvPr>
          <p:cNvSpPr/>
          <p:nvPr/>
        </p:nvSpPr>
        <p:spPr bwMode="auto">
          <a:xfrm>
            <a:off x="394045" y="1155984"/>
            <a:ext cx="176169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63F6AF-42D4-9441-1064-9FAE01C48FBC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42D053-885D-27A5-3FE4-6F6D1CA15C8D}"/>
              </a:ext>
            </a:extLst>
          </p:cNvPr>
          <p:cNvSpPr/>
          <p:nvPr/>
        </p:nvSpPr>
        <p:spPr bwMode="auto">
          <a:xfrm>
            <a:off x="176322" y="4080059"/>
            <a:ext cx="5610818" cy="948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EFE42-9D3C-CF9C-5DE7-C0B6B6C4F653}"/>
              </a:ext>
            </a:extLst>
          </p:cNvPr>
          <p:cNvSpPr/>
          <p:nvPr/>
        </p:nvSpPr>
        <p:spPr bwMode="auto">
          <a:xfrm>
            <a:off x="6057412" y="3288519"/>
            <a:ext cx="2935026" cy="2987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BEFD6-AC9C-32D3-8E1B-05228A180438}"/>
              </a:ext>
            </a:extLst>
          </p:cNvPr>
          <p:cNvSpPr/>
          <p:nvPr/>
        </p:nvSpPr>
        <p:spPr bwMode="auto">
          <a:xfrm>
            <a:off x="71529" y="1589147"/>
            <a:ext cx="5921533" cy="17618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-5" y="1129691"/>
            <a:ext cx="7602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Item 1: </a:t>
            </a:r>
            <a:r>
              <a:rPr lang="en-US" altLang="en-US" sz="1200" dirty="0">
                <a:solidFill>
                  <a:srgbClr val="0070C0"/>
                </a:solidFill>
                <a:cs typeface="Arial" charset="0"/>
              </a:rPr>
              <a:t>Enter manually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50888" y="261258"/>
            <a:ext cx="38385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Description</a:t>
            </a:r>
          </a:p>
        </p:txBody>
      </p:sp>
      <p:cxnSp>
        <p:nvCxnSpPr>
          <p:cNvPr id="18" name="Straight Connector 3"/>
          <p:cNvCxnSpPr>
            <a:cxnSpLocks noChangeShapeType="1"/>
          </p:cNvCxnSpPr>
          <p:nvPr/>
        </p:nvCxnSpPr>
        <p:spPr bwMode="auto">
          <a:xfrm>
            <a:off x="17244" y="1423466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3B8561F-878C-FAA6-AE27-E613094D9DA7}"/>
              </a:ext>
            </a:extLst>
          </p:cNvPr>
          <p:cNvGrpSpPr/>
          <p:nvPr/>
        </p:nvGrpSpPr>
        <p:grpSpPr>
          <a:xfrm>
            <a:off x="2991064" y="3063741"/>
            <a:ext cx="2612465" cy="1016319"/>
            <a:chOff x="2991062" y="2971460"/>
            <a:chExt cx="2612465" cy="10163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9C20C4-2E86-4E4F-855F-602CE1334567}"/>
                </a:ext>
              </a:extLst>
            </p:cNvPr>
            <p:cNvSpPr/>
            <p:nvPr/>
          </p:nvSpPr>
          <p:spPr bwMode="auto">
            <a:xfrm>
              <a:off x="5418969" y="2971460"/>
              <a:ext cx="184558" cy="163156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9E97014-1D69-46D6-8031-89617B06284C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 rot="5400000">
              <a:off x="3824574" y="2301104"/>
              <a:ext cx="853163" cy="25201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7DF522-22FA-B8D8-26B3-FD17ABD8EB5F}"/>
              </a:ext>
            </a:extLst>
          </p:cNvPr>
          <p:cNvSpPr txBox="1"/>
          <p:nvPr/>
        </p:nvSpPr>
        <p:spPr>
          <a:xfrm rot="20932708">
            <a:off x="964415" y="2177706"/>
            <a:ext cx="463911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Defect description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Defects &amp; Long Text – Line Item 1 Slide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4EE14-F364-3DB6-3FC7-DC80E825531E}"/>
              </a:ext>
            </a:extLst>
          </p:cNvPr>
          <p:cNvSpPr txBox="1"/>
          <p:nvPr/>
        </p:nvSpPr>
        <p:spPr>
          <a:xfrm rot="18967844">
            <a:off x="5833934" y="4616018"/>
            <a:ext cx="327812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Item-1 Details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Item Details slide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4E4C4-46B2-8E65-D013-9D5FF4EEBB3E}"/>
              </a:ext>
            </a:extLst>
          </p:cNvPr>
          <p:cNvSpPr txBox="1"/>
          <p:nvPr/>
        </p:nvSpPr>
        <p:spPr>
          <a:xfrm>
            <a:off x="482128" y="4377534"/>
            <a:ext cx="463911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  <a:latin typeface="Arial"/>
                <a:cs typeface="Arial" charset="0"/>
              </a:rPr>
              <a:t>Paste Defect long text Screenshot from 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 charset="0"/>
              </a:rPr>
              <a:t>Defects &amp; Long Text – Line Item 1 Slide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92BD78-16A7-7CB6-DA1C-A0E0F5CC5752}"/>
              </a:ext>
            </a:extLst>
          </p:cNvPr>
          <p:cNvSpPr txBox="1"/>
          <p:nvPr/>
        </p:nvSpPr>
        <p:spPr>
          <a:xfrm>
            <a:off x="3843978" y="116407"/>
            <a:ext cx="166727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A9B85D-57E9-776F-CD75-0C6919D6AAFF}"/>
              </a:ext>
            </a:extLst>
          </p:cNvPr>
          <p:cNvSpPr txBox="1"/>
          <p:nvPr/>
        </p:nvSpPr>
        <p:spPr>
          <a:xfrm>
            <a:off x="7583710" y="748778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</p:spTree>
    <p:extLst>
      <p:ext uri="{BB962C8B-B14F-4D97-AF65-F5344CB8AC3E}">
        <p14:creationId xmlns:p14="http://schemas.microsoft.com/office/powerpoint/2010/main" val="23981539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3D1C6B-D9D3-832D-0001-6281604A7FA2}"/>
              </a:ext>
            </a:extLst>
          </p:cNvPr>
          <p:cNvSpPr/>
          <p:nvPr/>
        </p:nvSpPr>
        <p:spPr bwMode="auto">
          <a:xfrm>
            <a:off x="46293" y="1199098"/>
            <a:ext cx="2797643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-4" y="1181543"/>
            <a:ext cx="9159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1: B/P Location of defect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FC4F79-9A31-08FB-8387-352E49B7A6DF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65402" y="254001"/>
            <a:ext cx="3838575" cy="54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Location</a:t>
            </a:r>
          </a:p>
        </p:txBody>
      </p:sp>
      <p:cxnSp>
        <p:nvCxnSpPr>
          <p:cNvPr id="39" name="Straight Connector 3"/>
          <p:cNvCxnSpPr>
            <a:cxnSpLocks noChangeShapeType="1"/>
          </p:cNvCxnSpPr>
          <p:nvPr/>
        </p:nvCxnSpPr>
        <p:spPr bwMode="auto">
          <a:xfrm>
            <a:off x="-4" y="1538320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74A947-CDD1-2D91-FE4E-7F858B640E12}"/>
              </a:ext>
            </a:extLst>
          </p:cNvPr>
          <p:cNvSpPr txBox="1"/>
          <p:nvPr/>
        </p:nvSpPr>
        <p:spPr>
          <a:xfrm>
            <a:off x="7602585" y="743561"/>
            <a:ext cx="1489163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107F81-E7F7-D91F-57AC-5BA985D99353}"/>
              </a:ext>
            </a:extLst>
          </p:cNvPr>
          <p:cNvSpPr txBox="1"/>
          <p:nvPr/>
        </p:nvSpPr>
        <p:spPr>
          <a:xfrm>
            <a:off x="3843976" y="116407"/>
            <a:ext cx="15753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3071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64028F-6A52-7B49-EC01-47D1D4AE4A3A}"/>
              </a:ext>
            </a:extLst>
          </p:cNvPr>
          <p:cNvSpPr/>
          <p:nvPr/>
        </p:nvSpPr>
        <p:spPr bwMode="auto">
          <a:xfrm>
            <a:off x="46293" y="1152918"/>
            <a:ext cx="2797643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909B-62FC-CF3D-1EDD-5D1AB1B8105D}"/>
              </a:ext>
            </a:extLst>
          </p:cNvPr>
          <p:cNvSpPr/>
          <p:nvPr/>
        </p:nvSpPr>
        <p:spPr bwMode="auto">
          <a:xfrm>
            <a:off x="7524925" y="704677"/>
            <a:ext cx="1593908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3720" y="1133163"/>
            <a:ext cx="2929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1 : B/P Location of defect</a:t>
            </a:r>
            <a:endParaRPr lang="en-US" altLang="en-US" sz="12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565402" y="254001"/>
            <a:ext cx="3838575" cy="54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 MQI Location</a:t>
            </a:r>
          </a:p>
        </p:txBody>
      </p:sp>
      <p:cxnSp>
        <p:nvCxnSpPr>
          <p:cNvPr id="39" name="Straight Connector 3"/>
          <p:cNvCxnSpPr>
            <a:cxnSpLocks noChangeShapeType="1"/>
          </p:cNvCxnSpPr>
          <p:nvPr/>
        </p:nvCxnSpPr>
        <p:spPr bwMode="auto">
          <a:xfrm>
            <a:off x="17244" y="1458540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BDA862-002B-1A40-4FCE-2899786E3D65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10C82-D69A-F655-D771-27E0DAA5A174}"/>
              </a:ext>
            </a:extLst>
          </p:cNvPr>
          <p:cNvSpPr txBox="1"/>
          <p:nvPr/>
        </p:nvSpPr>
        <p:spPr>
          <a:xfrm>
            <a:off x="3868234" y="49043"/>
            <a:ext cx="177664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3833935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1808006" y="3105836"/>
            <a:ext cx="552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</a:rPr>
              <a:t>Disposition &amp; Approvals</a:t>
            </a:r>
          </a:p>
        </p:txBody>
      </p:sp>
    </p:spTree>
    <p:extLst>
      <p:ext uri="{BB962C8B-B14F-4D97-AF65-F5344CB8AC3E}">
        <p14:creationId xmlns:p14="http://schemas.microsoft.com/office/powerpoint/2010/main" val="18515221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9EAEAD-41BC-6C25-6E09-CD50978E4030}"/>
              </a:ext>
            </a:extLst>
          </p:cNvPr>
          <p:cNvSpPr/>
          <p:nvPr/>
        </p:nvSpPr>
        <p:spPr bwMode="auto">
          <a:xfrm>
            <a:off x="419448" y="1575395"/>
            <a:ext cx="662732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A6C63-B2C0-48E3-FC01-ED5BB303F9EA}"/>
              </a:ext>
            </a:extLst>
          </p:cNvPr>
          <p:cNvSpPr/>
          <p:nvPr/>
        </p:nvSpPr>
        <p:spPr bwMode="auto">
          <a:xfrm>
            <a:off x="595619" y="1161369"/>
            <a:ext cx="176169" cy="2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FC340-2C4B-484F-67D9-CC53E2CE6BF9}"/>
              </a:ext>
            </a:extLst>
          </p:cNvPr>
          <p:cNvSpPr/>
          <p:nvPr/>
        </p:nvSpPr>
        <p:spPr bwMode="auto">
          <a:xfrm>
            <a:off x="7743040" y="673825"/>
            <a:ext cx="1351485" cy="34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30F40-15BE-DCB8-F251-32114C45C93C}"/>
              </a:ext>
            </a:extLst>
          </p:cNvPr>
          <p:cNvSpPr/>
          <p:nvPr/>
        </p:nvSpPr>
        <p:spPr bwMode="auto">
          <a:xfrm>
            <a:off x="3145873" y="631217"/>
            <a:ext cx="3011647" cy="3481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6C9D0EC-EF0E-42A4-AAFC-AFD5AA25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8" y="1124023"/>
            <a:ext cx="201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70C0"/>
                </a:solidFill>
                <a:cs typeface="Arial" charset="0"/>
              </a:rPr>
              <a:t>Item-1: XXX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3"/>
          <p:cNvCxnSpPr>
            <a:cxnSpLocks noChangeShapeType="1"/>
          </p:cNvCxnSpPr>
          <p:nvPr/>
        </p:nvCxnSpPr>
        <p:spPr bwMode="auto">
          <a:xfrm>
            <a:off x="120664" y="1398861"/>
            <a:ext cx="8923942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325298" y="131749"/>
            <a:ext cx="649340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Interim 502 Recommendation - XXX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QN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XXXXXXXXX</a:t>
            </a:r>
            <a:endParaRPr lang="en-US" altLang="en-US" sz="2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7445" y="1575397"/>
            <a:ext cx="8305800" cy="2462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en-US" b="1" dirty="0">
                <a:solidFill>
                  <a:srgbClr val="000000"/>
                </a:solidFill>
                <a:latin typeface="Arial"/>
              </a:rPr>
              <a:t>Line Item-1, MQI XXX: </a:t>
            </a:r>
            <a:endParaRPr lang="en-IN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CDEBB-EA15-BA35-42AD-B1B2C9052496}"/>
              </a:ext>
            </a:extLst>
          </p:cNvPr>
          <p:cNvSpPr txBox="1"/>
          <p:nvPr/>
        </p:nvSpPr>
        <p:spPr>
          <a:xfrm>
            <a:off x="7818703" y="702354"/>
            <a:ext cx="1264339" cy="2769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/>
            </a:lvl1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LINE ITEM-1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7EDDC-6CA3-572A-2B84-0EF006E0AC27}"/>
              </a:ext>
            </a:extLst>
          </p:cNvPr>
          <p:cNvSpPr txBox="1"/>
          <p:nvPr/>
        </p:nvSpPr>
        <p:spPr>
          <a:xfrm>
            <a:off x="1313813" y="661713"/>
            <a:ext cx="16391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0805522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4B5C4A-63B2-03C1-4C94-706A14199BA3}"/>
              </a:ext>
            </a:extLst>
          </p:cNvPr>
          <p:cNvSpPr/>
          <p:nvPr/>
        </p:nvSpPr>
        <p:spPr bwMode="auto">
          <a:xfrm>
            <a:off x="2818703" y="191289"/>
            <a:ext cx="3464653" cy="362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790700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Q/N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800" b="1" dirty="0">
                <a:solidFill>
                  <a:srgbClr val="000000"/>
                </a:solidFill>
                <a:cs typeface="Arial" charset="0"/>
              </a:rPr>
              <a:t>XXXXXXXXXX</a:t>
            </a:r>
            <a:endParaRPr lang="en-US" altLang="en-US" sz="2800" b="1" dirty="0">
              <a:solidFill>
                <a:srgbClr val="FF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Design PL3 Approval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AB4E8DBE-24D1-F386-81FE-B2D05162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" y="1122125"/>
            <a:ext cx="8785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70C0"/>
                </a:solidFill>
                <a:cs typeface="Arial" charset="0"/>
              </a:rPr>
              <a:t>Line Item X</a:t>
            </a:r>
            <a:endParaRPr lang="en-US" altLang="en-US" sz="1200" b="1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BEE8ADFD-9FA8-F8FF-5999-1EC2C7BF36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5" y="1392446"/>
            <a:ext cx="9142628" cy="0"/>
          </a:xfrm>
          <a:prstGeom prst="line">
            <a:avLst/>
          </a:prstGeom>
          <a:noFill/>
          <a:ln w="31750" cmpd="dbl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5D9537-E218-4547-24DB-47C7C9B0DD31}"/>
              </a:ext>
            </a:extLst>
          </p:cNvPr>
          <p:cNvSpPr txBox="1"/>
          <p:nvPr/>
        </p:nvSpPr>
        <p:spPr>
          <a:xfrm rot="20000194">
            <a:off x="2708129" y="3314473"/>
            <a:ext cx="338076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Arial"/>
              </a:rPr>
              <a:t>Email communication needed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43DDA-B9A3-FDC7-C509-5F6D69422F5B}"/>
              </a:ext>
            </a:extLst>
          </p:cNvPr>
          <p:cNvSpPr txBox="1"/>
          <p:nvPr/>
        </p:nvSpPr>
        <p:spPr>
          <a:xfrm>
            <a:off x="7608817" y="726978"/>
            <a:ext cx="1425429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LINE ITEM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AABF-2BC8-AF76-5EC5-0AF8749FA362}"/>
              </a:ext>
            </a:extLst>
          </p:cNvPr>
          <p:cNvSpPr txBox="1"/>
          <p:nvPr/>
        </p:nvSpPr>
        <p:spPr>
          <a:xfrm>
            <a:off x="1184668" y="670553"/>
            <a:ext cx="151658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Automation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891906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D87B-A932-4FE5-A44A-D29F5AAD6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ADB9-7C0D-4D60-96E4-BD43D9E8C607}"/>
              </a:ext>
            </a:extLst>
          </p:cNvPr>
          <p:cNvSpPr txBox="1"/>
          <p:nvPr/>
        </p:nvSpPr>
        <p:spPr>
          <a:xfrm>
            <a:off x="2295319" y="3105836"/>
            <a:ext cx="4553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</a:rPr>
              <a:t>Design Assessment</a:t>
            </a:r>
          </a:p>
        </p:txBody>
      </p:sp>
    </p:spTree>
    <p:extLst>
      <p:ext uri="{BB962C8B-B14F-4D97-AF65-F5344CB8AC3E}">
        <p14:creationId xmlns:p14="http://schemas.microsoft.com/office/powerpoint/2010/main" val="15594309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555</Words>
  <Application>Microsoft Office PowerPoint</Application>
  <PresentationFormat>On-screen Show (4:3)</PresentationFormat>
  <Paragraphs>165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PublicSans</vt:lpstr>
      <vt:lpstr>Symbol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Peddakotla, Manodatta</dc:creator>
  <cp:lastModifiedBy>Ryalampadu, Raghavendra</cp:lastModifiedBy>
  <cp:revision>7</cp:revision>
  <dcterms:created xsi:type="dcterms:W3CDTF">2024-02-19T05:10:30Z</dcterms:created>
  <dcterms:modified xsi:type="dcterms:W3CDTF">2024-02-21T05:39:48Z</dcterms:modified>
</cp:coreProperties>
</file>