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484" r:id="rId3"/>
    <p:sldId id="1016" r:id="rId4"/>
    <p:sldId id="982" r:id="rId5"/>
    <p:sldId id="2189" r:id="rId6"/>
    <p:sldId id="762" r:id="rId7"/>
    <p:sldId id="2185" r:id="rId8"/>
    <p:sldId id="2186" r:id="rId9"/>
    <p:sldId id="2194" r:id="rId10"/>
    <p:sldId id="2195" r:id="rId11"/>
    <p:sldId id="2187" r:id="rId12"/>
    <p:sldId id="218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E5737-AFBA-4A7F-A8E5-97A1433F04B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E29BD-8EDC-403D-BFCE-9E843F6F3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55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172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639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31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123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50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999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499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081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040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307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649A6A-9405-41AF-86F7-E5A9C26A88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68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46FA-DFD0-4993-B5FE-44FC00C4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E5ADF-8807-AC3B-3309-01E644AB3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C74B5-FD99-CADA-6C0D-1A4CA292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335-72C6-4731-A5EA-3B2D4661847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B2205-94FA-4F39-588E-A2657EDE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558E-5CF2-E674-B11A-4CB23F0B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8EF7-D355-49C4-8544-6A7336D9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34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6D5F-6ADE-283F-AFA1-C233351D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91CB4-8754-A99C-BDE1-361875A46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D13FC-A258-1E50-2DD6-840CD3AE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335-72C6-4731-A5EA-3B2D4661847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6A6A0-F412-9671-47BB-D6168F63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1B25-598C-11AA-7046-7D032502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8EF7-D355-49C4-8544-6A7336D9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5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FA6CF-B543-8061-F9ED-541B42800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DD773-29FF-17F1-996C-146E515AE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228C3-784C-9365-65D2-D92CDF60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335-72C6-4731-A5EA-3B2D4661847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D553B-CC83-08A8-774D-D00D4737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53F6F-5893-EBBA-4729-33CFD3A7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8EF7-D355-49C4-8544-6A7336D9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437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6232525" y="5400677"/>
            <a:ext cx="1652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00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4" name="Picture 27" descr="pw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" y="25400"/>
            <a:ext cx="1206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8"/>
          <p:cNvSpPr>
            <a:spLocks noChangeShapeType="1"/>
          </p:cNvSpPr>
          <p:nvPr userDrawn="1"/>
        </p:nvSpPr>
        <p:spPr bwMode="auto">
          <a:xfrm>
            <a:off x="-6350" y="1116013"/>
            <a:ext cx="9150350" cy="0"/>
          </a:xfrm>
          <a:prstGeom prst="line">
            <a:avLst/>
          </a:prstGeom>
          <a:noFill/>
          <a:ln w="57150" cmpd="thickThin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30"/>
          <p:cNvSpPr>
            <a:spLocks noChangeArrowheads="1"/>
          </p:cNvSpPr>
          <p:nvPr userDrawn="1"/>
        </p:nvSpPr>
        <p:spPr bwMode="auto">
          <a:xfrm>
            <a:off x="1576388" y="155575"/>
            <a:ext cx="59912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srgbClr val="000000"/>
                </a:solidFill>
                <a:cs typeface="Arial" charset="0"/>
              </a:rPr>
              <a:t>QN RESOLUTION DATA</a:t>
            </a:r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8045451" y="6521450"/>
            <a:ext cx="10310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dirty="0" err="1">
                <a:solidFill>
                  <a:srgbClr val="000000"/>
                </a:solidFill>
                <a:cs typeface="Arial" charset="0"/>
              </a:rPr>
              <a:t>eQN’s</a:t>
            </a:r>
            <a:r>
              <a:rPr lang="en-US" altLang="en-US" sz="800" dirty="0">
                <a:solidFill>
                  <a:srgbClr val="000000"/>
                </a:solidFill>
                <a:cs typeface="Arial" charset="0"/>
              </a:rPr>
              <a:t> Template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dirty="0">
                <a:solidFill>
                  <a:srgbClr val="000000"/>
                </a:solidFill>
                <a:cs typeface="Arial" charset="0"/>
              </a:rPr>
              <a:t>Rev 1.0 4/14/2016</a:t>
            </a:r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22438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D1F44-3E32-AFE0-DA61-41335113AAB5}"/>
              </a:ext>
            </a:extLst>
          </p:cNvPr>
          <p:cNvSpPr txBox="1"/>
          <p:nvPr userDrawn="1"/>
        </p:nvSpPr>
        <p:spPr>
          <a:xfrm>
            <a:off x="2468347" y="6642556"/>
            <a:ext cx="45904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FFFFFF">
                    <a:lumMod val="50000"/>
                  </a:srgbClr>
                </a:solidFill>
                <a:cs typeface="Arial"/>
              </a:rPr>
              <a:t> </a:t>
            </a:r>
            <a:r>
              <a:rPr lang="en-IN" sz="800" b="0" dirty="0">
                <a:solidFill>
                  <a:schemeClr val="tx1"/>
                </a:solidFill>
                <a:latin typeface="PublicSans"/>
              </a:rPr>
              <a:t>This slide does not contain any</a:t>
            </a:r>
            <a:r>
              <a:rPr lang="en-IN" sz="800" b="0" i="0" dirty="0">
                <a:solidFill>
                  <a:schemeClr val="tx1"/>
                </a:solidFill>
                <a:effectLst/>
                <a:latin typeface="PublicSans"/>
              </a:rPr>
              <a:t> export regulated </a:t>
            </a:r>
            <a:r>
              <a:rPr lang="en-IN" sz="800" b="0" dirty="0">
                <a:solidFill>
                  <a:schemeClr val="tx1"/>
                </a:solidFill>
                <a:latin typeface="PublicSans"/>
              </a:rPr>
              <a:t>t</a:t>
            </a:r>
            <a:r>
              <a:rPr lang="en-IN" sz="800" b="0" i="0" dirty="0">
                <a:solidFill>
                  <a:schemeClr val="tx1"/>
                </a:solidFill>
                <a:effectLst/>
                <a:latin typeface="PublicSans"/>
              </a:rPr>
              <a:t>echnical </a:t>
            </a:r>
            <a:r>
              <a:rPr lang="en-IN" sz="800" b="0" dirty="0">
                <a:solidFill>
                  <a:schemeClr val="tx1"/>
                </a:solidFill>
                <a:latin typeface="PublicSans"/>
              </a:rPr>
              <a:t>d</a:t>
            </a:r>
            <a:r>
              <a:rPr lang="en-IN" sz="800" b="0" i="0" dirty="0">
                <a:solidFill>
                  <a:schemeClr val="tx1"/>
                </a:solidFill>
                <a:effectLst/>
                <a:latin typeface="PublicSans"/>
              </a:rPr>
              <a:t>ata subjected to the EAR or the ITAR.</a:t>
            </a:r>
            <a:endParaRPr lang="en-US" sz="800" b="1" dirty="0">
              <a:solidFill>
                <a:srgbClr val="FFFFFF">
                  <a:lumMod val="50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403371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75371-E87F-4F4F-ADAF-0C15EB0BB6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014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C0397-762B-4FBE-9446-542E7141E10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07151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FE217-0E28-4FFB-B9E1-21EBD6A714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58389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3014815" y="6611939"/>
            <a:ext cx="28905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00" b="1" i="1">
                <a:solidFill>
                  <a:srgbClr val="000000"/>
                </a:solidFill>
              </a:rPr>
              <a:t>U.S. Export Classification: EAR ECCN 9E991</a:t>
            </a:r>
            <a:endParaRPr lang="en-US" altLang="en-US" sz="1200" b="1" i="1">
              <a:solidFill>
                <a:srgbClr val="00000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44600"/>
            <a:ext cx="1943100" cy="485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44600"/>
            <a:ext cx="5676900" cy="4851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5E3D1-4F63-4673-9E83-F177350F30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543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2024B-A146-814E-481C-8A0A2950EFCF}"/>
              </a:ext>
            </a:extLst>
          </p:cNvPr>
          <p:cNvSpPr txBox="1"/>
          <p:nvPr userDrawn="1"/>
        </p:nvSpPr>
        <p:spPr>
          <a:xfrm>
            <a:off x="2517694" y="6642556"/>
            <a:ext cx="45904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FFFFFF">
                    <a:lumMod val="50000"/>
                  </a:srgbClr>
                </a:solidFill>
                <a:cs typeface="Arial"/>
              </a:rPr>
              <a:t> </a:t>
            </a:r>
            <a:r>
              <a:rPr lang="en-IN" sz="800" b="0" dirty="0">
                <a:solidFill>
                  <a:schemeClr val="tx1"/>
                </a:solidFill>
                <a:latin typeface="PublicSans"/>
              </a:rPr>
              <a:t>This slide does not contain any</a:t>
            </a:r>
            <a:r>
              <a:rPr lang="en-IN" sz="800" b="0" i="0" dirty="0">
                <a:solidFill>
                  <a:schemeClr val="tx1"/>
                </a:solidFill>
                <a:effectLst/>
                <a:latin typeface="PublicSans"/>
              </a:rPr>
              <a:t> export regulated </a:t>
            </a:r>
            <a:r>
              <a:rPr lang="en-IN" sz="800" b="0" dirty="0">
                <a:solidFill>
                  <a:schemeClr val="tx1"/>
                </a:solidFill>
                <a:latin typeface="PublicSans"/>
              </a:rPr>
              <a:t>t</a:t>
            </a:r>
            <a:r>
              <a:rPr lang="en-IN" sz="800" b="0" i="0" dirty="0">
                <a:solidFill>
                  <a:schemeClr val="tx1"/>
                </a:solidFill>
                <a:effectLst/>
                <a:latin typeface="PublicSans"/>
              </a:rPr>
              <a:t>echnical </a:t>
            </a:r>
            <a:r>
              <a:rPr lang="en-IN" sz="800" b="0" dirty="0">
                <a:solidFill>
                  <a:schemeClr val="tx1"/>
                </a:solidFill>
                <a:latin typeface="PublicSans"/>
              </a:rPr>
              <a:t>d</a:t>
            </a:r>
            <a:r>
              <a:rPr lang="en-IN" sz="800" b="0" i="0" dirty="0">
                <a:solidFill>
                  <a:schemeClr val="tx1"/>
                </a:solidFill>
                <a:effectLst/>
                <a:latin typeface="PublicSans"/>
              </a:rPr>
              <a:t>ata subjected to the EAR or the ITAR.</a:t>
            </a:r>
            <a:endParaRPr lang="en-US" sz="800" b="1" dirty="0">
              <a:solidFill>
                <a:srgbClr val="FFFFFF">
                  <a:lumMod val="50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98583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3CC2-53E2-2BC1-AE3B-171726E7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E36B-E87D-7409-2DB4-58293F533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E5FF0-B5E7-1E3A-F32E-5CADB68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335-72C6-4731-A5EA-3B2D4661847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D348A-E53C-4AE4-37E0-54FD2BB1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D95AA-12F5-2532-3901-6786CB69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8EF7-D355-49C4-8544-6A7336D9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68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6921-A7DE-47C2-5B1B-4918AFFB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78AC9-5EFE-C621-ABCE-FCAD56BB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D1550-52E5-15CE-ED66-272499AA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335-72C6-4731-A5EA-3B2D4661847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6750E-B5E8-474B-E10F-DF4C385F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C12C4-6B53-3C35-C1A6-FAD379AB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8EF7-D355-49C4-8544-6A7336D9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39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9CDE-29E6-7CD1-292C-0CA6B26E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56F87-AEF9-98DC-DEDF-0473C7F57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ABD50-6B8C-E70F-CB77-7C32B3A62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936B5-A516-E6A8-5EA5-98DF3F4F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335-72C6-4731-A5EA-3B2D4661847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ED79F-EDFB-D4C3-E68D-A0BD6062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8E749-244C-FA32-70D5-B878CA33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8EF7-D355-49C4-8544-6A7336D9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3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9691-CA4B-65EF-125D-5496C78A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2AA52-55BA-3BFB-5920-58B0FCADD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8AC0A-1E4F-7FDD-87DF-04A530EDD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3EE90-D6D7-6CDD-4009-9940D10A0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EE84B-CF96-EDF8-27D7-1A06CD0BA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A14ED-98F9-2797-C0FA-F6812218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335-72C6-4731-A5EA-3B2D4661847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CF6EC-3192-1F46-D791-2C483C49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50AFA-7C18-D610-2008-AAC36F2A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8EF7-D355-49C4-8544-6A7336D9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18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FC78-13E4-9CC4-9980-F7CC5B88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E1928-0F91-05DB-999C-259AC0CE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335-72C6-4731-A5EA-3B2D4661847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32FF3-26AC-1F8B-A054-828FFD5D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F38F-17EF-1429-EE97-7BB17CDA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8EF7-D355-49C4-8544-6A7336D9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9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820E4-CC24-A6C7-8AF3-F57BE0F6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335-72C6-4731-A5EA-3B2D4661847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ADCDC-FFCD-6A4A-75FD-0BFCECC1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0A22-E956-FEF3-60E0-95FFFDB6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8EF7-D355-49C4-8544-6A7336D9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14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F6A0-36DD-E404-60EB-C5E1C33C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3AE2-6547-2709-651B-281A5662F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C5181-995C-CF3F-ED72-4F9E442D3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6BE6B-6BE7-5D51-92F0-3488F968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335-72C6-4731-A5EA-3B2D4661847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552FD-C076-497B-AA4E-A6A599B6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00D9C-DA31-B347-30D3-DD91C1B1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8EF7-D355-49C4-8544-6A7336D9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64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9129-2476-D8E3-18C5-467776B4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859F3-36B9-CC22-38E7-A14AEFA11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ECC44-01DC-2BFA-600B-4737F2CF3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7BDB4-17AF-13E3-9435-ACCDC021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F335-72C6-4731-A5EA-3B2D4661847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BE30C-2AD2-6B75-7605-89666924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A50A6-4BCE-ECA3-86F9-4D9CBFD3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8EF7-D355-49C4-8544-6A7336D99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0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C245B-20E8-9FF3-F42A-9E8E703E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703D-3458-9E93-52EF-D16F0B44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E4196-1591-E7BF-0E0D-99641B971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F335-72C6-4731-A5EA-3B2D4661847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3A5ED-C8F3-4E13-B22D-3EDCDCDAF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6A4AB-A9AC-ACFC-AA87-4A496EB41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8EF7-D355-49C4-8544-6A7336D992D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63C05-417A-14B9-94E8-398480B40E2E}"/>
              </a:ext>
            </a:extLst>
          </p:cNvPr>
          <p:cNvSpPr txBox="1"/>
          <p:nvPr userDrawn="1"/>
        </p:nvSpPr>
        <p:spPr>
          <a:xfrm>
            <a:off x="2474562" y="6685420"/>
            <a:ext cx="45904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FFFFFF">
                    <a:lumMod val="50000"/>
                  </a:srgbClr>
                </a:solidFill>
                <a:cs typeface="Arial"/>
              </a:rPr>
              <a:t> </a:t>
            </a:r>
            <a:r>
              <a:rPr lang="en-IN" sz="800" b="0" dirty="0">
                <a:solidFill>
                  <a:schemeClr val="tx1"/>
                </a:solidFill>
                <a:latin typeface="PublicSans"/>
              </a:rPr>
              <a:t>This slide does not contain any</a:t>
            </a:r>
            <a:r>
              <a:rPr lang="en-IN" sz="800" b="0" i="0" dirty="0">
                <a:solidFill>
                  <a:schemeClr val="tx1"/>
                </a:solidFill>
                <a:effectLst/>
                <a:latin typeface="PublicSans"/>
              </a:rPr>
              <a:t> export regulated </a:t>
            </a:r>
            <a:r>
              <a:rPr lang="en-IN" sz="800" b="0" dirty="0">
                <a:solidFill>
                  <a:schemeClr val="tx1"/>
                </a:solidFill>
                <a:latin typeface="PublicSans"/>
              </a:rPr>
              <a:t>t</a:t>
            </a:r>
            <a:r>
              <a:rPr lang="en-IN" sz="800" b="0" i="0" dirty="0">
                <a:solidFill>
                  <a:schemeClr val="tx1"/>
                </a:solidFill>
                <a:effectLst/>
                <a:latin typeface="PublicSans"/>
              </a:rPr>
              <a:t>echnical </a:t>
            </a:r>
            <a:r>
              <a:rPr lang="en-IN" sz="800" b="0" dirty="0">
                <a:solidFill>
                  <a:schemeClr val="tx1"/>
                </a:solidFill>
                <a:latin typeface="PublicSans"/>
              </a:rPr>
              <a:t>d</a:t>
            </a:r>
            <a:r>
              <a:rPr lang="en-IN" sz="800" b="0" i="0" dirty="0">
                <a:solidFill>
                  <a:schemeClr val="tx1"/>
                </a:solidFill>
                <a:effectLst/>
                <a:latin typeface="PublicSans"/>
              </a:rPr>
              <a:t>ata subjected to the EAR or the ITAR.</a:t>
            </a:r>
            <a:endParaRPr lang="en-US" sz="800" b="1" dirty="0">
              <a:solidFill>
                <a:srgbClr val="FFFFFF">
                  <a:lumMod val="50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06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48"/>
          <p:cNvSpPr>
            <a:spLocks noChangeShapeType="1"/>
          </p:cNvSpPr>
          <p:nvPr/>
        </p:nvSpPr>
        <p:spPr bwMode="auto">
          <a:xfrm>
            <a:off x="-6350" y="1116013"/>
            <a:ext cx="9150350" cy="0"/>
          </a:xfrm>
          <a:prstGeom prst="line">
            <a:avLst/>
          </a:prstGeom>
          <a:noFill/>
          <a:ln w="57150" cmpd="thickThin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8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44600"/>
            <a:ext cx="777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63" name="Rectangle 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97627"/>
            <a:ext cx="1143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800" b="1" i="1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64" name="Rectangle 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3264" y="6397627"/>
            <a:ext cx="51974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 b="1" i="1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65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0438" y="6397627"/>
            <a:ext cx="1143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 b="1" i="1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2C2BB8-AE62-49F0-8EDB-FCC89AAD34F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29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&gt;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01000" y="6553202"/>
            <a:ext cx="1143000" cy="301625"/>
          </a:xfrm>
        </p:spPr>
        <p:txBody>
          <a:bodyPr/>
          <a:lstStyle/>
          <a:p>
            <a:pPr>
              <a:defRPr/>
            </a:pPr>
            <a:fld id="{A6F6F99E-53FB-4168-8439-CC61AB6AC799}" type="slidenum">
              <a:rPr 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xtTitle"/>
          <p:cNvSpPr>
            <a:spLocks noChangeArrowheads="1"/>
          </p:cNvSpPr>
          <p:nvPr/>
        </p:nvSpPr>
        <p:spPr bwMode="auto">
          <a:xfrm>
            <a:off x="1576389" y="2411097"/>
            <a:ext cx="5991225" cy="86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  <a:cs typeface="Arial" charset="0"/>
              </a:rPr>
              <a:t>QN XXXXXXX SAP Information</a:t>
            </a:r>
          </a:p>
        </p:txBody>
      </p:sp>
    </p:spTree>
    <p:extLst>
      <p:ext uri="{BB962C8B-B14F-4D97-AF65-F5344CB8AC3E}">
        <p14:creationId xmlns:p14="http://schemas.microsoft.com/office/powerpoint/2010/main" val="179025652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BDE258-E108-6485-85DD-3F58FCD54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986" y="3222812"/>
            <a:ext cx="4968028" cy="66458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951524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1790700" y="135576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Prior History by SN</a:t>
            </a:r>
          </a:p>
        </p:txBody>
      </p:sp>
    </p:spTree>
    <p:extLst>
      <p:ext uri="{BB962C8B-B14F-4D97-AF65-F5344CB8AC3E}">
        <p14:creationId xmlns:p14="http://schemas.microsoft.com/office/powerpoint/2010/main" val="9402028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AB909D-A1D1-A92D-85CE-063559F20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1" y="3241066"/>
            <a:ext cx="8299267" cy="64633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951524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1458119" y="135576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Prior History by MQI &amp; Damage code</a:t>
            </a:r>
          </a:p>
        </p:txBody>
      </p:sp>
    </p:spTree>
    <p:extLst>
      <p:ext uri="{BB962C8B-B14F-4D97-AF65-F5344CB8AC3E}">
        <p14:creationId xmlns:p14="http://schemas.microsoft.com/office/powerpoint/2010/main" val="25589078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01000" y="6556377"/>
            <a:ext cx="1143000" cy="301625"/>
          </a:xfrm>
        </p:spPr>
        <p:txBody>
          <a:bodyPr/>
          <a:lstStyle/>
          <a:p>
            <a:pPr>
              <a:defRPr/>
            </a:pPr>
            <a:fld id="{A902F870-D15E-44A0-8961-28C692795F6C}" type="slidenum">
              <a:rPr lang="en-US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50">
            <a:extLst>
              <a:ext uri="{FF2B5EF4-FFF2-40B4-BE49-F238E27FC236}">
                <a16:creationId xmlns:a16="http://schemas.microsoft.com/office/drawing/2014/main" id="{A5CA5C7D-0D9B-4EB3-9BC3-E46835788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010" y="7620"/>
            <a:ext cx="5173980" cy="105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>
                <a:solidFill>
                  <a:srgbClr val="000000"/>
                </a:solidFill>
                <a:cs typeface="Arial" charset="0"/>
              </a:rPr>
              <a:t>Reference Object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A9F20A-4753-D7A1-492F-86E4B712A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512" y="1313988"/>
            <a:ext cx="3935525" cy="46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62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AP ABAP: Lecture 10: How to Create a Package SE21 and Transport ...">
            <a:extLst>
              <a:ext uri="{FF2B5EF4-FFF2-40B4-BE49-F238E27FC236}">
                <a16:creationId xmlns:a16="http://schemas.microsoft.com/office/drawing/2014/main" id="{8755ABA4-713D-EE9C-692C-7C37A08FB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" t="26456" r="57407" b="22649"/>
          <a:stretch/>
        </p:blipFill>
        <p:spPr bwMode="auto">
          <a:xfrm>
            <a:off x="2312694" y="3308202"/>
            <a:ext cx="4102239" cy="275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sap package">
            <a:extLst>
              <a:ext uri="{FF2B5EF4-FFF2-40B4-BE49-F238E27FC236}">
                <a16:creationId xmlns:a16="http://schemas.microsoft.com/office/drawing/2014/main" id="{00F2A845-1D75-373E-96A5-F6CC7956E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35" y="1220557"/>
            <a:ext cx="5488924" cy="204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951524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1276137" y="182979"/>
            <a:ext cx="659172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Defects &amp; Long Text – Line Item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30C4DF-4C8D-8E71-F2B2-EEE325180694}"/>
              </a:ext>
            </a:extLst>
          </p:cNvPr>
          <p:cNvSpPr/>
          <p:nvPr/>
        </p:nvSpPr>
        <p:spPr bwMode="auto">
          <a:xfrm>
            <a:off x="6527008" y="2626519"/>
            <a:ext cx="183357" cy="14049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8648DE3-6FF4-3DEC-D0EE-CA6FB59B9657}"/>
              </a:ext>
            </a:extLst>
          </p:cNvPr>
          <p:cNvCxnSpPr>
            <a:cxnSpLocks/>
            <a:stCxn id="12" idx="3"/>
            <a:endCxn id="2050" idx="3"/>
          </p:cNvCxnSpPr>
          <p:nvPr/>
        </p:nvCxnSpPr>
        <p:spPr bwMode="auto">
          <a:xfrm flipH="1">
            <a:off x="6414933" y="2696766"/>
            <a:ext cx="295432" cy="1990182"/>
          </a:xfrm>
          <a:prstGeom prst="bentConnector3">
            <a:avLst>
              <a:gd name="adj1" fmla="val -77378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61589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ap package">
            <a:extLst>
              <a:ext uri="{FF2B5EF4-FFF2-40B4-BE49-F238E27FC236}">
                <a16:creationId xmlns:a16="http://schemas.microsoft.com/office/drawing/2014/main" id="{4E422B77-FDB1-1F24-2924-28BB6734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7" y="1232541"/>
            <a:ext cx="4487681" cy="167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AP ABAP: Lecture 10: How to Create a Package SE21 and Transport ...">
            <a:extLst>
              <a:ext uri="{FF2B5EF4-FFF2-40B4-BE49-F238E27FC236}">
                <a16:creationId xmlns:a16="http://schemas.microsoft.com/office/drawing/2014/main" id="{F0F2B645-DD54-4539-21F7-7134145758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" t="26456" r="57407" b="22649"/>
          <a:stretch/>
        </p:blipFill>
        <p:spPr bwMode="auto">
          <a:xfrm>
            <a:off x="4769674" y="1613569"/>
            <a:ext cx="4283962" cy="43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951524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1276137" y="182979"/>
            <a:ext cx="659172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Defects &amp; Long Text – Line Item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30C4DF-4C8D-8E71-F2B2-EEE325180694}"/>
              </a:ext>
            </a:extLst>
          </p:cNvPr>
          <p:cNvSpPr/>
          <p:nvPr/>
        </p:nvSpPr>
        <p:spPr bwMode="auto">
          <a:xfrm>
            <a:off x="4433891" y="2519363"/>
            <a:ext cx="158623" cy="10953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8648DE3-6FF4-3DEC-D0EE-CA6FB59B9657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>
            <a:off x="4592514" y="2574131"/>
            <a:ext cx="177163" cy="1227076"/>
          </a:xfrm>
          <a:prstGeom prst="bentConnector3">
            <a:avLst>
              <a:gd name="adj1" fmla="val 39247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817501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sap package">
            <a:extLst>
              <a:ext uri="{FF2B5EF4-FFF2-40B4-BE49-F238E27FC236}">
                <a16:creationId xmlns:a16="http://schemas.microsoft.com/office/drawing/2014/main" id="{D8D88247-816A-B8DC-E4FD-944A4FAF3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493" y="2231221"/>
            <a:ext cx="2293865" cy="253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sap package">
            <a:extLst>
              <a:ext uri="{FF2B5EF4-FFF2-40B4-BE49-F238E27FC236}">
                <a16:creationId xmlns:a16="http://schemas.microsoft.com/office/drawing/2014/main" id="{55606280-DE5E-10BF-9FCA-089394EAA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436" y="2231220"/>
            <a:ext cx="2272714" cy="251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01000" y="6579237"/>
            <a:ext cx="1143000" cy="301625"/>
          </a:xfrm>
        </p:spPr>
        <p:txBody>
          <a:bodyPr/>
          <a:lstStyle/>
          <a:p>
            <a:pPr>
              <a:defRPr/>
            </a:pPr>
            <a:fld id="{A902F870-D15E-44A0-8961-28C692795F6C}" type="slidenum">
              <a:rPr lang="en-US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1090232" y="248151"/>
            <a:ext cx="7207949" cy="48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>
                <a:solidFill>
                  <a:srgbClr val="000000"/>
                </a:solidFill>
                <a:cs typeface="Arial" charset="0"/>
              </a:rPr>
              <a:t>Item Details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E5EB1-7301-1E8C-871B-A66489371544}"/>
              </a:ext>
            </a:extLst>
          </p:cNvPr>
          <p:cNvSpPr txBox="1"/>
          <p:nvPr/>
        </p:nvSpPr>
        <p:spPr>
          <a:xfrm>
            <a:off x="354870" y="3313288"/>
            <a:ext cx="890954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Item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797DD-A54C-275B-06F4-D3DBED62EA38}"/>
              </a:ext>
            </a:extLst>
          </p:cNvPr>
          <p:cNvSpPr txBox="1"/>
          <p:nvPr/>
        </p:nvSpPr>
        <p:spPr>
          <a:xfrm>
            <a:off x="7524317" y="3313288"/>
            <a:ext cx="890954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Item 2</a:t>
            </a:r>
          </a:p>
        </p:txBody>
      </p:sp>
    </p:spTree>
    <p:extLst>
      <p:ext uri="{BB962C8B-B14F-4D97-AF65-F5344CB8AC3E}">
        <p14:creationId xmlns:p14="http://schemas.microsoft.com/office/powerpoint/2010/main" val="58338846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sap package">
            <a:extLst>
              <a:ext uri="{FF2B5EF4-FFF2-40B4-BE49-F238E27FC236}">
                <a16:creationId xmlns:a16="http://schemas.microsoft.com/office/drawing/2014/main" id="{ADBAD3C2-6BD2-2112-BE5A-7BD283403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2" y="1274257"/>
            <a:ext cx="3838997" cy="19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CE38-7291-D3D8-9920-06553A19D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568" y="4613658"/>
            <a:ext cx="4865922" cy="412375"/>
          </a:xfrm>
          <a:prstGeom prst="rect">
            <a:avLst/>
          </a:prstGeom>
        </p:spPr>
      </p:pic>
      <p:pic>
        <p:nvPicPr>
          <p:cNvPr id="5124" name="Picture 4" descr="Image result for sap package">
            <a:extLst>
              <a:ext uri="{FF2B5EF4-FFF2-40B4-BE49-F238E27FC236}">
                <a16:creationId xmlns:a16="http://schemas.microsoft.com/office/drawing/2014/main" id="{5C018A47-A96E-F76B-9843-C4E7A416F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466" y="1278963"/>
            <a:ext cx="4870024" cy="282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951524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1458119" y="135576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Causes – Line Item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EE5D8-E48B-B81E-C6AC-7D97384B8AD7}"/>
              </a:ext>
            </a:extLst>
          </p:cNvPr>
          <p:cNvSpPr/>
          <p:nvPr/>
        </p:nvSpPr>
        <p:spPr bwMode="auto">
          <a:xfrm>
            <a:off x="2641919" y="3028949"/>
            <a:ext cx="146527" cy="11063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FFCC0C-0111-28CD-2A2F-86B7F91F364A}"/>
              </a:ext>
            </a:extLst>
          </p:cNvPr>
          <p:cNvSpPr/>
          <p:nvPr/>
        </p:nvSpPr>
        <p:spPr bwMode="auto">
          <a:xfrm>
            <a:off x="2641919" y="3145632"/>
            <a:ext cx="146527" cy="1179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25EB74-3F3F-EFC8-3DF9-5090C8A5E55C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 flipV="1">
            <a:off x="2788444" y="2682081"/>
            <a:ext cx="1377762" cy="40218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C24C9E3-813B-46A9-0736-FC6FE3274235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>
            <a:off x="2788446" y="3204613"/>
            <a:ext cx="1377761" cy="162563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388962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sap package">
            <a:extLst>
              <a:ext uri="{FF2B5EF4-FFF2-40B4-BE49-F238E27FC236}">
                <a16:creationId xmlns:a16="http://schemas.microsoft.com/office/drawing/2014/main" id="{B9AE1EA0-9DBF-27F6-D83C-F90E53AB1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19" y="2188759"/>
            <a:ext cx="4704514" cy="284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sap package">
            <a:extLst>
              <a:ext uri="{FF2B5EF4-FFF2-40B4-BE49-F238E27FC236}">
                <a16:creationId xmlns:a16="http://schemas.microsoft.com/office/drawing/2014/main" id="{17DDDB41-569F-F2C0-8404-7CCA754A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9" y="1274358"/>
            <a:ext cx="4006086" cy="213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951524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1458119" y="135576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Corrective Action – Line Item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EE5D8-E48B-B81E-C6AC-7D97384B8AD7}"/>
              </a:ext>
            </a:extLst>
          </p:cNvPr>
          <p:cNvSpPr/>
          <p:nvPr/>
        </p:nvSpPr>
        <p:spPr bwMode="auto">
          <a:xfrm>
            <a:off x="3050383" y="3286126"/>
            <a:ext cx="164307" cy="12144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25EB74-3F3F-EFC8-3DF9-5090C8A5E55C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>
            <a:off x="3214690" y="3346850"/>
            <a:ext cx="1056417" cy="2659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847713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sap package">
            <a:extLst>
              <a:ext uri="{FF2B5EF4-FFF2-40B4-BE49-F238E27FC236}">
                <a16:creationId xmlns:a16="http://schemas.microsoft.com/office/drawing/2014/main" id="{ADBAD3C2-6BD2-2112-BE5A-7BD283403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2" y="1274257"/>
            <a:ext cx="3838997" cy="19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CE38-7291-D3D8-9920-06553A19D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568" y="4613658"/>
            <a:ext cx="4865922" cy="412375"/>
          </a:xfrm>
          <a:prstGeom prst="rect">
            <a:avLst/>
          </a:prstGeom>
        </p:spPr>
      </p:pic>
      <p:pic>
        <p:nvPicPr>
          <p:cNvPr id="5124" name="Picture 4" descr="Image result for sap package">
            <a:extLst>
              <a:ext uri="{FF2B5EF4-FFF2-40B4-BE49-F238E27FC236}">
                <a16:creationId xmlns:a16="http://schemas.microsoft.com/office/drawing/2014/main" id="{5C018A47-A96E-F76B-9843-C4E7A416F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466" y="1278963"/>
            <a:ext cx="4870024" cy="282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951524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1458119" y="135576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Causes – Line Item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EE5D8-E48B-B81E-C6AC-7D97384B8AD7}"/>
              </a:ext>
            </a:extLst>
          </p:cNvPr>
          <p:cNvSpPr/>
          <p:nvPr/>
        </p:nvSpPr>
        <p:spPr bwMode="auto">
          <a:xfrm>
            <a:off x="2641919" y="3028949"/>
            <a:ext cx="146527" cy="11063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FFCC0C-0111-28CD-2A2F-86B7F91F364A}"/>
              </a:ext>
            </a:extLst>
          </p:cNvPr>
          <p:cNvSpPr/>
          <p:nvPr/>
        </p:nvSpPr>
        <p:spPr bwMode="auto">
          <a:xfrm>
            <a:off x="2641919" y="3145632"/>
            <a:ext cx="146527" cy="1179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25EB74-3F3F-EFC8-3DF9-5090C8A5E55C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 flipV="1">
            <a:off x="2788444" y="2682081"/>
            <a:ext cx="1377762" cy="40218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C24C9E3-813B-46A9-0736-FC6FE3274235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>
            <a:off x="2788446" y="3204613"/>
            <a:ext cx="1377761" cy="162563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37119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sap package">
            <a:extLst>
              <a:ext uri="{FF2B5EF4-FFF2-40B4-BE49-F238E27FC236}">
                <a16:creationId xmlns:a16="http://schemas.microsoft.com/office/drawing/2014/main" id="{B9AE1EA0-9DBF-27F6-D83C-F90E53AB1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19" y="2188759"/>
            <a:ext cx="4704514" cy="284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sap package">
            <a:extLst>
              <a:ext uri="{FF2B5EF4-FFF2-40B4-BE49-F238E27FC236}">
                <a16:creationId xmlns:a16="http://schemas.microsoft.com/office/drawing/2014/main" id="{17DDDB41-569F-F2C0-8404-7CCA754A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9" y="1274358"/>
            <a:ext cx="4006086" cy="213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951524" y="6556377"/>
            <a:ext cx="1143000" cy="301625"/>
          </a:xfrm>
        </p:spPr>
        <p:txBody>
          <a:bodyPr/>
          <a:lstStyle/>
          <a:p>
            <a:pPr>
              <a:defRPr/>
            </a:pPr>
            <a:fld id="{D3BE9374-B7B9-4607-83D8-F507E95AB0FF}" type="slidenum">
              <a:rPr lang="en-US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1458119" y="135576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ð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Symbol" pitchFamily="18" charset="2"/>
              <a:buChar char="&gt;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Arial" charset="0"/>
              </a:rPr>
              <a:t>Corrective Action – Line Item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EE5D8-E48B-B81E-C6AC-7D97384B8AD7}"/>
              </a:ext>
            </a:extLst>
          </p:cNvPr>
          <p:cNvSpPr/>
          <p:nvPr/>
        </p:nvSpPr>
        <p:spPr bwMode="auto">
          <a:xfrm>
            <a:off x="3050383" y="3286126"/>
            <a:ext cx="164307" cy="12144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25EB74-3F3F-EFC8-3DF9-5090C8A5E55C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>
            <a:off x="3214690" y="3346850"/>
            <a:ext cx="1056417" cy="2659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352836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83</Words>
  <Application>Microsoft Office PowerPoint</Application>
  <PresentationFormat>On-screen Show (4:3)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PublicSans</vt:lpstr>
      <vt:lpstr>Symbol</vt:lpstr>
      <vt:lpstr>Wingdings</vt:lpstr>
      <vt:lpstr>Office Theme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Peddakotla, Manodatta</dc:creator>
  <cp:lastModifiedBy>Peddakotla, Manodatta</cp:lastModifiedBy>
  <cp:revision>2</cp:revision>
  <dcterms:created xsi:type="dcterms:W3CDTF">2024-02-19T05:45:08Z</dcterms:created>
  <dcterms:modified xsi:type="dcterms:W3CDTF">2024-02-20T05:08:08Z</dcterms:modified>
</cp:coreProperties>
</file>