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8" r:id="rId3"/>
    <p:sldId id="266" r:id="rId4"/>
    <p:sldId id="263" r:id="rId5"/>
    <p:sldId id="267" r:id="rId6"/>
    <p:sldId id="268" r:id="rId7"/>
    <p:sldId id="269" r:id="rId8"/>
    <p:sldId id="27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C22FD4-8C7F-4F28-B5B3-77668DC3B23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22FD4-8C7F-4F28-B5B3-77668DC3B23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22FD4-8C7F-4F28-B5B3-77668DC3B23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22FD4-8C7F-4F28-B5B3-77668DC3B23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22FD4-8C7F-4F28-B5B3-77668DC3B23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C22FD4-8C7F-4F28-B5B3-77668DC3B23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C22FD4-8C7F-4F28-B5B3-77668DC3B23D}"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22FD4-8C7F-4F28-B5B3-77668DC3B23D}"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22FD4-8C7F-4F28-B5B3-77668DC3B23D}"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22FD4-8C7F-4F28-B5B3-77668DC3B23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22FD4-8C7F-4F28-B5B3-77668DC3B23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483A5-A31A-48FD-8230-D89D67E35A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22FD4-8C7F-4F28-B5B3-77668DC3B23D}" type="datetimeFigureOut">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483A5-A31A-48FD-8230-D89D67E35A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060472"/>
          </a:xfrm>
        </p:spPr>
        <p:txBody>
          <a:bodyPr>
            <a:normAutofit fontScale="90000"/>
          </a:bodyPr>
          <a:lstStyle/>
          <a:p>
            <a:r>
              <a:rPr lang="en-US" b="1" dirty="0" smtClean="0"/>
              <a:t>Project </a:t>
            </a:r>
            <a:r>
              <a:rPr lang="en-US" b="1" dirty="0"/>
              <a:t>5: Sentiment analysis for marketing</a:t>
            </a:r>
            <a:br>
              <a:rPr lang="en-US" b="1" dirty="0"/>
            </a:br>
            <a:endParaRPr lang="en-US" dirty="0"/>
          </a:p>
        </p:txBody>
      </p:sp>
      <p:sp>
        <p:nvSpPr>
          <p:cNvPr id="3" name="Content Placeholder 2"/>
          <p:cNvSpPr>
            <a:spLocks noGrp="1"/>
          </p:cNvSpPr>
          <p:nvPr>
            <p:ph idx="1"/>
          </p:nvPr>
        </p:nvSpPr>
        <p:spPr>
          <a:xfrm>
            <a:off x="457200" y="1928802"/>
            <a:ext cx="8229600" cy="4197361"/>
          </a:xfrm>
        </p:spPr>
        <p:txBody>
          <a:bodyPr>
            <a:normAutofit fontScale="92500" lnSpcReduction="20000"/>
          </a:bodyPr>
          <a:lstStyle/>
          <a:p>
            <a:pPr>
              <a:buNone/>
            </a:pPr>
            <a:r>
              <a:rPr lang="en-US" b="1" dirty="0"/>
              <a:t>Phase 1: Problem Definition and Design </a:t>
            </a:r>
            <a:r>
              <a:rPr lang="en-US" b="1" dirty="0" smtClean="0"/>
              <a:t>Thinking</a:t>
            </a:r>
          </a:p>
          <a:p>
            <a:pPr>
              <a:buNone/>
            </a:pPr>
            <a:r>
              <a:rPr lang="en-US" b="1" dirty="0"/>
              <a:t>Problem Definition</a:t>
            </a:r>
            <a:r>
              <a:rPr lang="en-US" b="1" dirty="0" smtClean="0"/>
              <a:t>:</a:t>
            </a:r>
          </a:p>
          <a:p>
            <a:pPr>
              <a:buNone/>
            </a:pPr>
            <a:r>
              <a:rPr lang="en-US" b="1" dirty="0"/>
              <a:t>	</a:t>
            </a:r>
            <a:r>
              <a:rPr lang="en-US" b="1" dirty="0" smtClean="0"/>
              <a:t>	</a:t>
            </a:r>
            <a:r>
              <a:rPr lang="en-US" dirty="0"/>
              <a:t> 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IN" sz="3000" b="1" dirty="0" smtClean="0"/>
              <a:t>Example problem</a:t>
            </a:r>
            <a:endParaRPr lang="en-US" sz="3000" b="1" dirty="0"/>
          </a:p>
        </p:txBody>
      </p:sp>
      <p:sp>
        <p:nvSpPr>
          <p:cNvPr id="3" name="Content Placeholder 2"/>
          <p:cNvSpPr>
            <a:spLocks noGrp="1"/>
          </p:cNvSpPr>
          <p:nvPr>
            <p:ph idx="1"/>
          </p:nvPr>
        </p:nvSpPr>
        <p:spPr>
          <a:xfrm>
            <a:off x="428596" y="1285860"/>
            <a:ext cx="8229600" cy="4714907"/>
          </a:xfrm>
        </p:spPr>
        <p:txBody>
          <a:bodyPr>
            <a:normAutofit fontScale="25000" lnSpcReduction="20000"/>
          </a:bodyPr>
          <a:lstStyle/>
          <a:p>
            <a:pPr>
              <a:buNone/>
            </a:pPr>
            <a:r>
              <a:rPr lang="en-US" dirty="0" smtClean="0"/>
              <a:t>		</a:t>
            </a:r>
            <a:r>
              <a:rPr lang="en-US" sz="9600" dirty="0" smtClean="0"/>
              <a:t>A company wants to understand customer sentiment regarding their newly launched smart phone. They have collected a large dataset of customer reviews and social media comments about the phone. The company aims to analyze this data to gain insights into how customers perceive their product. Specifically, they want to:</a:t>
            </a:r>
          </a:p>
          <a:p>
            <a:pPr marL="514350" indent="-514350">
              <a:buAutoNum type="arabicPeriod"/>
            </a:pPr>
            <a:r>
              <a:rPr lang="en-US" sz="9600" b="1" i="1" dirty="0" smtClean="0"/>
              <a:t>Sentiment Classification</a:t>
            </a:r>
            <a:r>
              <a:rPr lang="en-US" sz="9600" dirty="0" smtClean="0"/>
              <a:t>: Classify each customer comment or review into one of three categories: Positive, Negative, or Neutral sentiment</a:t>
            </a:r>
          </a:p>
          <a:p>
            <a:pPr marL="514350" indent="-514350">
              <a:buAutoNum type="arabicPeriod"/>
            </a:pPr>
            <a:r>
              <a:rPr lang="en-US" sz="9600" b="1" i="1" dirty="0" smtClean="0"/>
              <a:t>Key Insights</a:t>
            </a:r>
            <a:r>
              <a:rPr lang="en-US" sz="9600" dirty="0" smtClean="0"/>
              <a:t>: Identify the key features or aspects of the smart phone that customers are praising or criticizing the most.</a:t>
            </a:r>
          </a:p>
          <a:p>
            <a:pPr marL="514350" indent="-514350">
              <a:buAutoNum type="arabicPeriod"/>
            </a:pPr>
            <a:r>
              <a:rPr lang="en-US" sz="9600" b="1" i="1" dirty="0" smtClean="0"/>
              <a:t>Trend Analysis</a:t>
            </a:r>
            <a:r>
              <a:rPr lang="en-US" sz="9600" dirty="0" smtClean="0"/>
              <a:t>: Determine if sentiment towards the smart phone has changed over time, especially after certain marketing campaigns or product updates.</a:t>
            </a:r>
          </a:p>
          <a:p>
            <a:pPr marL="514350" indent="-514350">
              <a:buNone/>
            </a:pPr>
            <a:endParaRPr lang="en-US"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pPr algn="l"/>
            <a:r>
              <a:rPr lang="en-IN" sz="3000" b="1" dirty="0" smtClean="0"/>
              <a:t>Design Thinking</a:t>
            </a:r>
            <a:endParaRPr lang="en-US" sz="3000" b="1" dirty="0"/>
          </a:p>
        </p:txBody>
      </p:sp>
      <p:sp>
        <p:nvSpPr>
          <p:cNvPr id="3" name="Content Placeholder 2"/>
          <p:cNvSpPr>
            <a:spLocks noGrp="1"/>
          </p:cNvSpPr>
          <p:nvPr>
            <p:ph idx="1"/>
          </p:nvPr>
        </p:nvSpPr>
        <p:spPr>
          <a:xfrm>
            <a:off x="457200" y="1000108"/>
            <a:ext cx="8229600" cy="5357850"/>
          </a:xfrm>
        </p:spPr>
        <p:txBody>
          <a:bodyPr>
            <a:normAutofit fontScale="92500" lnSpcReduction="10000"/>
          </a:bodyPr>
          <a:lstStyle/>
          <a:p>
            <a:pPr marL="514350" indent="-514350">
              <a:buAutoNum type="arabicPeriod"/>
            </a:pPr>
            <a:r>
              <a:rPr lang="en-IN" sz="2800" b="1" i="1" dirty="0" smtClean="0"/>
              <a:t>Data collection</a:t>
            </a:r>
          </a:p>
          <a:p>
            <a:pPr marL="514350" indent="-514350">
              <a:buNone/>
            </a:pPr>
            <a:r>
              <a:rPr lang="en-IN" sz="2800" b="1" i="1" dirty="0"/>
              <a:t>	</a:t>
            </a:r>
            <a:r>
              <a:rPr lang="en-IN" sz="2800" b="1" i="1" dirty="0" smtClean="0"/>
              <a:t>	</a:t>
            </a:r>
            <a:r>
              <a:rPr lang="en-US" sz="2800" dirty="0" smtClean="0"/>
              <a:t>Identify </a:t>
            </a:r>
            <a:r>
              <a:rPr lang="en-US" sz="2800" dirty="0"/>
              <a:t>a dataset containing customer reviews and sentiments about competitor products</a:t>
            </a:r>
            <a:r>
              <a:rPr lang="en-US" sz="2800" dirty="0" smtClean="0"/>
              <a:t>.</a:t>
            </a:r>
          </a:p>
          <a:p>
            <a:pPr>
              <a:buNone/>
            </a:pPr>
            <a:endParaRPr lang="en-IN" dirty="0" smtClean="0"/>
          </a:p>
          <a:p>
            <a:pPr>
              <a:buNone/>
            </a:pPr>
            <a:endParaRPr lang="en-IN" dirty="0" smtClean="0"/>
          </a:p>
          <a:p>
            <a:pPr>
              <a:buNone/>
            </a:pPr>
            <a:r>
              <a:rPr lang="en-IN" sz="3000" b="1" i="1" dirty="0" smtClean="0"/>
              <a:t>2. Data </a:t>
            </a:r>
            <a:r>
              <a:rPr lang="en-IN" sz="3000" b="1" i="1" dirty="0" err="1" smtClean="0"/>
              <a:t>preprocessing</a:t>
            </a:r>
            <a:endParaRPr lang="en-IN" sz="3000" b="1" i="1" dirty="0" smtClean="0"/>
          </a:p>
          <a:p>
            <a:r>
              <a:rPr lang="en-IN" sz="3000" dirty="0" smtClean="0"/>
              <a:t>We will use </a:t>
            </a:r>
            <a:r>
              <a:rPr lang="en-IN" sz="3000" dirty="0" err="1" smtClean="0"/>
              <a:t>NumPy</a:t>
            </a:r>
            <a:r>
              <a:rPr lang="en-IN" sz="3000" dirty="0" smtClean="0"/>
              <a:t> and pandas library for manipulating the dataset</a:t>
            </a:r>
          </a:p>
          <a:p>
            <a:r>
              <a:rPr lang="en-IN" sz="3000" dirty="0" err="1" smtClean="0"/>
              <a:t>TensorFlow</a:t>
            </a:r>
            <a:r>
              <a:rPr lang="en-IN" sz="3000" dirty="0" smtClean="0"/>
              <a:t> for creating and training the machine learning model</a:t>
            </a:r>
          </a:p>
          <a:p>
            <a:r>
              <a:rPr lang="en-IN" sz="3000" dirty="0" smtClean="0"/>
              <a:t>Import the necessary libraries that u will use to </a:t>
            </a:r>
            <a:r>
              <a:rPr lang="en-IN" sz="3000" dirty="0" err="1" smtClean="0"/>
              <a:t>preprocess</a:t>
            </a:r>
            <a:r>
              <a:rPr lang="en-IN" sz="3000" dirty="0" smtClean="0"/>
              <a:t> the data and create the model</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0" y="2285992"/>
            <a:ext cx="9144000" cy="81438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643602"/>
          </a:xfrm>
        </p:spPr>
        <p:txBody>
          <a:bodyPr>
            <a:normAutofit fontScale="70000" lnSpcReduction="20000"/>
          </a:bodyPr>
          <a:lstStyle/>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import pandas as pd</a:t>
            </a:r>
          </a:p>
          <a:p>
            <a:pPr>
              <a:buNone/>
            </a:pPr>
            <a:r>
              <a:rPr lang="en-US" dirty="0" smtClean="0"/>
              <a:t>import </a:t>
            </a:r>
            <a:r>
              <a:rPr lang="en-US" dirty="0" err="1" smtClean="0"/>
              <a:t>tensorflow</a:t>
            </a:r>
            <a:r>
              <a:rPr lang="en-US" dirty="0" smtClean="0"/>
              <a:t> as </a:t>
            </a:r>
            <a:r>
              <a:rPr lang="en-US" dirty="0" err="1" smtClean="0"/>
              <a:t>tf</a:t>
            </a:r>
            <a:endParaRPr lang="en-US" dirty="0" smtClean="0"/>
          </a:p>
          <a:p>
            <a:pPr>
              <a:buNone/>
            </a:pPr>
            <a:r>
              <a:rPr lang="en-US" dirty="0" smtClean="0"/>
              <a:t>from </a:t>
            </a:r>
            <a:r>
              <a:rPr lang="en-US" dirty="0" err="1" smtClean="0"/>
              <a:t>sklearn.model_selection</a:t>
            </a:r>
            <a:r>
              <a:rPr lang="en-US" dirty="0" smtClean="0"/>
              <a:t> </a:t>
            </a:r>
          </a:p>
          <a:p>
            <a:pPr>
              <a:buNone/>
            </a:pPr>
            <a:r>
              <a:rPr lang="en-US" dirty="0" smtClean="0"/>
              <a:t>import </a:t>
            </a:r>
            <a:r>
              <a:rPr lang="en-US" dirty="0" err="1" smtClean="0"/>
              <a:t>train_test_split</a:t>
            </a:r>
            <a:endParaRPr lang="en-US" dirty="0" smtClean="0"/>
          </a:p>
          <a:p>
            <a:pPr>
              <a:buNone/>
            </a:pPr>
            <a:r>
              <a:rPr lang="en-US" dirty="0" smtClean="0"/>
              <a:t>from </a:t>
            </a:r>
            <a:r>
              <a:rPr lang="en-US" dirty="0" err="1" smtClean="0"/>
              <a:t>sklearn.metrics</a:t>
            </a:r>
            <a:endParaRPr lang="en-US" dirty="0" smtClean="0"/>
          </a:p>
          <a:p>
            <a:pPr>
              <a:buNone/>
            </a:pPr>
            <a:r>
              <a:rPr lang="en-US" dirty="0" smtClean="0"/>
              <a:t> import </a:t>
            </a:r>
            <a:r>
              <a:rPr lang="en-US" dirty="0" err="1" smtClean="0"/>
              <a:t>accuracy_score</a:t>
            </a:r>
            <a:endParaRPr lang="en-US" dirty="0" smtClean="0"/>
          </a:p>
          <a:p>
            <a:pPr>
              <a:buNone/>
            </a:pPr>
            <a:r>
              <a:rPr lang="en-US" dirty="0" smtClean="0"/>
              <a:t>from </a:t>
            </a:r>
            <a:r>
              <a:rPr lang="en-US" dirty="0" err="1" smtClean="0"/>
              <a:t>tensorflow.keras.preprocessing.text</a:t>
            </a:r>
            <a:endParaRPr lang="en-US" dirty="0" smtClean="0"/>
          </a:p>
          <a:p>
            <a:pPr>
              <a:buNone/>
            </a:pPr>
            <a:r>
              <a:rPr lang="en-US" dirty="0" smtClean="0"/>
              <a:t> import </a:t>
            </a:r>
            <a:r>
              <a:rPr lang="en-US" dirty="0" err="1" smtClean="0"/>
              <a:t>Tokenizer</a:t>
            </a:r>
            <a:endParaRPr lang="en-US" dirty="0" smtClean="0"/>
          </a:p>
          <a:p>
            <a:pPr>
              <a:buNone/>
            </a:pPr>
            <a:r>
              <a:rPr lang="en-US" dirty="0" smtClean="0"/>
              <a:t>from </a:t>
            </a:r>
            <a:r>
              <a:rPr lang="en-US" dirty="0" err="1" smtClean="0"/>
              <a:t>tensorflow.keras.preprocessing.sequence</a:t>
            </a:r>
            <a:r>
              <a:rPr lang="en-US" dirty="0" smtClean="0"/>
              <a:t> </a:t>
            </a:r>
          </a:p>
          <a:p>
            <a:pPr>
              <a:buNone/>
            </a:pPr>
            <a:r>
              <a:rPr lang="en-US" dirty="0" smtClean="0"/>
              <a:t>import </a:t>
            </a:r>
            <a:r>
              <a:rPr lang="en-US" dirty="0" err="1" smtClean="0"/>
              <a:t>pad_sequences</a:t>
            </a:r>
            <a:endParaRPr lang="en-US" dirty="0" smtClean="0"/>
          </a:p>
          <a:p>
            <a:pPr>
              <a:buNone/>
            </a:pPr>
            <a:r>
              <a:rPr lang="en-US" dirty="0" smtClean="0"/>
              <a:t>from </a:t>
            </a:r>
            <a:r>
              <a:rPr lang="en-US" dirty="0" err="1" smtClean="0"/>
              <a:t>tensorflow.keras.models</a:t>
            </a:r>
            <a:r>
              <a:rPr lang="en-US" dirty="0" smtClean="0"/>
              <a:t> </a:t>
            </a:r>
          </a:p>
          <a:p>
            <a:pPr>
              <a:buNone/>
            </a:pPr>
            <a:r>
              <a:rPr lang="en-US" dirty="0" smtClean="0"/>
              <a:t>import Sequential</a:t>
            </a:r>
          </a:p>
          <a:p>
            <a:pPr>
              <a:buNone/>
            </a:pPr>
            <a:r>
              <a:rPr lang="en-US" dirty="0" smtClean="0"/>
              <a:t>from </a:t>
            </a:r>
            <a:r>
              <a:rPr lang="en-US" dirty="0" err="1" smtClean="0"/>
              <a:t>tensorflow.keras.layers</a:t>
            </a:r>
            <a:r>
              <a:rPr lang="en-US" dirty="0" smtClean="0"/>
              <a:t> </a:t>
            </a:r>
          </a:p>
          <a:p>
            <a:pPr>
              <a:buNone/>
            </a:pPr>
            <a:r>
              <a:rPr lang="en-US" dirty="0" smtClean="0"/>
              <a:t>import Embedding, Conv1D, GlobalMaxPooling1D, Dense, Dropout</a:t>
            </a:r>
          </a:p>
          <a:p>
            <a:pPr>
              <a:buNone/>
            </a:pPr>
            <a:r>
              <a:rPr lang="en-US" dirty="0" smtClean="0"/>
              <a:t>import pickle5 as pickle</a:t>
            </a:r>
          </a:p>
          <a:p>
            <a:endParaRPr lang="en-IN" dirty="0" smtClean="0"/>
          </a:p>
          <a:p>
            <a:pPr>
              <a:buNone/>
            </a:pPr>
            <a:endParaRPr lang="en-IN"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IN" sz="3000" b="1" dirty="0" smtClean="0"/>
              <a:t>3. Sentiment analysis techniques:</a:t>
            </a:r>
            <a:endParaRPr lang="en-US" sz="3000" b="1" dirty="0"/>
          </a:p>
        </p:txBody>
      </p:sp>
      <p:sp>
        <p:nvSpPr>
          <p:cNvPr id="3" name="Content Placeholder 2"/>
          <p:cNvSpPr>
            <a:spLocks noGrp="1"/>
          </p:cNvSpPr>
          <p:nvPr>
            <p:ph idx="1"/>
          </p:nvPr>
        </p:nvSpPr>
        <p:spPr>
          <a:xfrm>
            <a:off x="457200" y="1285860"/>
            <a:ext cx="8229600" cy="4840303"/>
          </a:xfrm>
        </p:spPr>
        <p:txBody>
          <a:bodyPr/>
          <a:lstStyle/>
          <a:p>
            <a:pPr>
              <a:buNone/>
            </a:pPr>
            <a:r>
              <a:rPr lang="en-IN" sz="2800" dirty="0"/>
              <a:t>	</a:t>
            </a:r>
            <a:r>
              <a:rPr lang="en-IN" sz="2800" dirty="0" smtClean="0"/>
              <a:t>	</a:t>
            </a:r>
            <a:r>
              <a:rPr lang="en-US" sz="2800" dirty="0" smtClean="0"/>
              <a:t>Employ </a:t>
            </a:r>
            <a:r>
              <a:rPr lang="en-US" sz="2800" dirty="0"/>
              <a:t>different NLP techniques like Bag of Words, Word Embeddings, or Transformer models for sentiment analysis</a:t>
            </a:r>
            <a:r>
              <a:rPr lang="en-US" sz="2800" dirty="0" smtClean="0"/>
              <a:t>.</a:t>
            </a:r>
          </a:p>
          <a:p>
            <a:pPr>
              <a:buNone/>
            </a:pPr>
            <a:endParaRPr lang="en-US" dirty="0" smtClean="0"/>
          </a:p>
          <a:p>
            <a:pPr>
              <a:buNone/>
            </a:pPr>
            <a:endParaRPr lang="en-US" dirty="0"/>
          </a:p>
        </p:txBody>
      </p:sp>
      <p:pic>
        <p:nvPicPr>
          <p:cNvPr id="6" name="Picture 3"/>
          <p:cNvPicPr>
            <a:picLocks noChangeAspect="1" noChangeArrowheads="1"/>
          </p:cNvPicPr>
          <p:nvPr/>
        </p:nvPicPr>
        <p:blipFill>
          <a:blip r:embed="rId2"/>
          <a:srcRect/>
          <a:stretch>
            <a:fillRect/>
          </a:stretch>
        </p:blipFill>
        <p:spPr bwMode="auto">
          <a:xfrm>
            <a:off x="500034" y="3500438"/>
            <a:ext cx="7929618" cy="18573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000" b="1" dirty="0" smtClean="0"/>
              <a:t>4. Feature Extraction:</a:t>
            </a:r>
            <a:r>
              <a:rPr lang="en-IN" sz="3000" dirty="0" smtClean="0"/>
              <a:t/>
            </a:r>
            <a:br>
              <a:rPr lang="en-IN" sz="3000" dirty="0" smtClean="0"/>
            </a:br>
            <a:r>
              <a:rPr lang="en-US" sz="2800" dirty="0" smtClean="0"/>
              <a:t> </a:t>
            </a:r>
            <a:r>
              <a:rPr lang="en-US" sz="2400" dirty="0" smtClean="0"/>
              <a:t>Extract features and sentiments from the text data</a:t>
            </a:r>
            <a:endParaRPr lang="en-US" sz="2400" dirty="0"/>
          </a:p>
        </p:txBody>
      </p:sp>
      <p:sp>
        <p:nvSpPr>
          <p:cNvPr id="3" name="Content Placeholder 2"/>
          <p:cNvSpPr>
            <a:spLocks noGrp="1"/>
          </p:cNvSpPr>
          <p:nvPr>
            <p:ph idx="1"/>
          </p:nvPr>
        </p:nvSpPr>
        <p:spPr>
          <a:xfrm>
            <a:off x="457200" y="1428736"/>
            <a:ext cx="8229600" cy="4929222"/>
          </a:xfrm>
        </p:spPr>
        <p:txBody>
          <a:bodyPr>
            <a:normAutofit fontScale="62500" lnSpcReduction="20000"/>
          </a:bodyPr>
          <a:lstStyle/>
          <a:p>
            <a:pPr>
              <a:buNone/>
            </a:pPr>
            <a:r>
              <a:rPr lang="en-US" dirty="0" smtClean="0"/>
              <a:t>	</a:t>
            </a:r>
          </a:p>
          <a:p>
            <a:pPr>
              <a:buNone/>
            </a:pPr>
            <a:r>
              <a:rPr lang="en-US" dirty="0" smtClean="0"/>
              <a:t>	An automatic keyword extraction algorithm identifies the most frequently mentioned features or aspects of the </a:t>
            </a:r>
            <a:r>
              <a:rPr lang="en-US" dirty="0" err="1" smtClean="0"/>
              <a:t>iPhone</a:t>
            </a:r>
            <a:r>
              <a:rPr lang="en-US" dirty="0" smtClean="0"/>
              <a:t> 12S Pro in these tweets.</a:t>
            </a:r>
          </a:p>
          <a:p>
            <a:pPr>
              <a:buNone/>
            </a:pPr>
            <a:r>
              <a:rPr lang="en-US" b="1" dirty="0" smtClean="0"/>
              <a:t>Example Tweet Stream</a:t>
            </a:r>
            <a:r>
              <a:rPr lang="en-US" dirty="0" smtClean="0"/>
              <a:t>:</a:t>
            </a:r>
          </a:p>
          <a:p>
            <a:pPr marL="514350" indent="-514350">
              <a:buAutoNum type="arabicPeriod"/>
            </a:pPr>
            <a:r>
              <a:rPr lang="en-US" b="1" i="1" dirty="0" smtClean="0"/>
              <a:t>User A tweets</a:t>
            </a:r>
            <a:r>
              <a:rPr lang="en-US" dirty="0" smtClean="0"/>
              <a:t>: "Just got my hands on the new #iPhone12SPro, and the camera quality is mind-blowing! #</a:t>
            </a:r>
            <a:r>
              <a:rPr lang="en-US" dirty="0" err="1" smtClean="0"/>
              <a:t>TechGizmo</a:t>
            </a:r>
            <a:r>
              <a:rPr lang="en-US" dirty="0" smtClean="0"/>
              <a:t> #Impressed"   	Sentiment: Positive   </a:t>
            </a:r>
          </a:p>
          <a:p>
            <a:pPr marL="914400" lvl="1" indent="-514350">
              <a:buNone/>
            </a:pPr>
            <a:r>
              <a:rPr lang="en-US" dirty="0"/>
              <a:t>	</a:t>
            </a:r>
            <a:r>
              <a:rPr lang="en-US" dirty="0" smtClean="0"/>
              <a:t>Key Feature: Camera quality</a:t>
            </a:r>
          </a:p>
          <a:p>
            <a:pPr marL="514350" indent="-514350">
              <a:buAutoNum type="arabicPeriod"/>
            </a:pPr>
            <a:r>
              <a:rPr lang="en-US" b="1" i="1" dirty="0" smtClean="0"/>
              <a:t>User B tweets:</a:t>
            </a:r>
            <a:r>
              <a:rPr lang="en-US" dirty="0" smtClean="0"/>
              <a:t> "Battery life on the #</a:t>
            </a:r>
            <a:r>
              <a:rPr lang="en-US" dirty="0" err="1" smtClean="0"/>
              <a:t>TechGizmo</a:t>
            </a:r>
            <a:r>
              <a:rPr lang="en-US" dirty="0" smtClean="0"/>
              <a:t> </a:t>
            </a:r>
            <a:r>
              <a:rPr lang="en-US" dirty="0" err="1" smtClean="0"/>
              <a:t>iPhone</a:t>
            </a:r>
            <a:r>
              <a:rPr lang="en-US" dirty="0" smtClean="0"/>
              <a:t> 12S Pro is terrible! I expected better. #Disappointed"   </a:t>
            </a:r>
          </a:p>
          <a:p>
            <a:pPr marL="514350" indent="-514350">
              <a:buNone/>
            </a:pPr>
            <a:r>
              <a:rPr lang="en-US" dirty="0"/>
              <a:t>	</a:t>
            </a:r>
            <a:r>
              <a:rPr lang="en-US" dirty="0" smtClean="0"/>
              <a:t>	Sentiment: Negative   </a:t>
            </a:r>
          </a:p>
          <a:p>
            <a:pPr marL="514350" indent="-514350">
              <a:buNone/>
            </a:pPr>
            <a:r>
              <a:rPr lang="en-US" dirty="0"/>
              <a:t>	</a:t>
            </a:r>
            <a:r>
              <a:rPr lang="en-US" dirty="0" smtClean="0"/>
              <a:t>	Key Feature: Battery life</a:t>
            </a:r>
          </a:p>
          <a:p>
            <a:pPr marL="514350" indent="-514350">
              <a:buNone/>
            </a:pPr>
            <a:r>
              <a:rPr lang="en-US" dirty="0" smtClean="0"/>
              <a:t>3. 	</a:t>
            </a:r>
            <a:r>
              <a:rPr lang="en-US" b="1" i="1" dirty="0" smtClean="0"/>
              <a:t>User C tweets:</a:t>
            </a:r>
            <a:r>
              <a:rPr lang="en-US" dirty="0" smtClean="0"/>
              <a:t> "The design of the #iPhone12SPro is sleek and stylish. Loving it! #</a:t>
            </a:r>
            <a:r>
              <a:rPr lang="en-US" dirty="0" err="1" smtClean="0"/>
              <a:t>TechGizmo</a:t>
            </a:r>
            <a:r>
              <a:rPr lang="en-US" dirty="0" smtClean="0"/>
              <a:t> #</a:t>
            </a:r>
            <a:r>
              <a:rPr lang="en-US" dirty="0" err="1" smtClean="0"/>
              <a:t>HappyCustomer</a:t>
            </a:r>
            <a:r>
              <a:rPr lang="en-US" dirty="0" smtClean="0"/>
              <a:t>"   </a:t>
            </a:r>
          </a:p>
          <a:p>
            <a:pPr marL="514350" indent="-514350">
              <a:buNone/>
            </a:pPr>
            <a:r>
              <a:rPr lang="en-US" dirty="0"/>
              <a:t>	</a:t>
            </a:r>
            <a:r>
              <a:rPr lang="en-US" dirty="0" smtClean="0"/>
              <a:t>	Sentiment: Positive   </a:t>
            </a:r>
          </a:p>
          <a:p>
            <a:pPr marL="514350" indent="-514350">
              <a:buNone/>
            </a:pPr>
            <a:r>
              <a:rPr lang="en-US" dirty="0"/>
              <a:t>	</a:t>
            </a:r>
            <a:r>
              <a:rPr lang="en-US" dirty="0" smtClean="0"/>
              <a:t>	Key Feature: Design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39850"/>
          </a:xfrm>
        </p:spPr>
        <p:txBody>
          <a:bodyPr>
            <a:normAutofit fontScale="90000"/>
          </a:bodyPr>
          <a:lstStyle/>
          <a:p>
            <a:pPr algn="l"/>
            <a:r>
              <a:rPr lang="en-IN" sz="3300" b="1" dirty="0" smtClean="0"/>
              <a:t>5. Visualisation</a:t>
            </a:r>
            <a:r>
              <a:rPr lang="en-IN" sz="3000" b="1" dirty="0" smtClean="0"/>
              <a:t>:</a:t>
            </a:r>
            <a:br>
              <a:rPr lang="en-IN" sz="3000" b="1" dirty="0" smtClean="0"/>
            </a:br>
            <a:r>
              <a:rPr lang="en-US" sz="3100" dirty="0"/>
              <a:t> </a:t>
            </a:r>
            <a:r>
              <a:rPr lang="en-US" sz="3100" dirty="0" smtClean="0"/>
              <a:t> </a:t>
            </a:r>
            <a:r>
              <a:rPr lang="en-US" sz="3100" dirty="0"/>
              <a:t>Create visualizations to depict the sentiment distribution and analyze trends.</a:t>
            </a:r>
            <a:endParaRPr lang="en-US" sz="3100" b="1" dirty="0"/>
          </a:p>
        </p:txBody>
      </p:sp>
      <p:pic>
        <p:nvPicPr>
          <p:cNvPr id="2050" name="Picture 2"/>
          <p:cNvPicPr>
            <a:picLocks noGrp="1" noChangeAspect="1" noChangeArrowheads="1"/>
          </p:cNvPicPr>
          <p:nvPr>
            <p:ph idx="1"/>
          </p:nvPr>
        </p:nvPicPr>
        <p:blipFill>
          <a:blip r:embed="rId2"/>
          <a:srcRect/>
          <a:stretch>
            <a:fillRect/>
          </a:stretch>
        </p:blipFill>
        <p:spPr bwMode="auto">
          <a:xfrm>
            <a:off x="500034" y="1857364"/>
            <a:ext cx="8072494" cy="45720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25668"/>
          </a:xfrm>
        </p:spPr>
        <p:txBody>
          <a:bodyPr>
            <a:normAutofit/>
          </a:bodyPr>
          <a:lstStyle/>
          <a:p>
            <a:pPr algn="l"/>
            <a:r>
              <a:rPr lang="en-IN" sz="3000" b="1" dirty="0" smtClean="0"/>
              <a:t>6. Insights Generation:</a:t>
            </a:r>
            <a:br>
              <a:rPr lang="en-IN" sz="3000" b="1" dirty="0" smtClean="0"/>
            </a:br>
            <a:r>
              <a:rPr lang="en-IN" sz="3000" b="1" dirty="0" smtClean="0"/>
              <a:t>	</a:t>
            </a:r>
            <a:br>
              <a:rPr lang="en-IN" sz="3000" b="1" dirty="0" smtClean="0"/>
            </a:br>
            <a:r>
              <a:rPr lang="en-IN" sz="3000" b="1" dirty="0"/>
              <a:t>	</a:t>
            </a:r>
            <a:r>
              <a:rPr lang="en-US" sz="2800" dirty="0" smtClean="0"/>
              <a:t> </a:t>
            </a:r>
            <a:r>
              <a:rPr lang="en-US" sz="2800" dirty="0"/>
              <a:t>Extract meaningful insights from the sentiment analysis results to guide business decisions.</a:t>
            </a:r>
            <a:endParaRPr lang="en-US" sz="2800" b="1" dirty="0"/>
          </a:p>
        </p:txBody>
      </p:sp>
      <p:sp>
        <p:nvSpPr>
          <p:cNvPr id="3" name="Content Placeholder 2"/>
          <p:cNvSpPr>
            <a:spLocks noGrp="1"/>
          </p:cNvSpPr>
          <p:nvPr>
            <p:ph idx="1"/>
          </p:nvPr>
        </p:nvSpPr>
        <p:spPr>
          <a:xfrm>
            <a:off x="457200" y="2571744"/>
            <a:ext cx="8229600" cy="3554419"/>
          </a:xfrm>
        </p:spPr>
        <p:txBody>
          <a:bodyPr>
            <a:normAutofit/>
          </a:bodyPr>
          <a:lstStyle/>
          <a:p>
            <a:pPr>
              <a:buNone/>
            </a:pPr>
            <a:r>
              <a:rPr lang="en-IN" sz="2800" dirty="0" smtClean="0"/>
              <a:t>		Due to their secrecy, innovation, branding and product to product connectivity and compatibility, </a:t>
            </a:r>
            <a:r>
              <a:rPr lang="en-IN" sz="2800" dirty="0" err="1" smtClean="0"/>
              <a:t>Iphone</a:t>
            </a:r>
            <a:r>
              <a:rPr lang="en-IN" sz="2800" dirty="0" smtClean="0"/>
              <a:t> is the most sought after mobile device and is the market leader in the mobile market.</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92</Words>
  <Application>Microsoft Office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5: Sentiment analysis for marketing </vt:lpstr>
      <vt:lpstr>Example problem</vt:lpstr>
      <vt:lpstr>Design Thinking</vt:lpstr>
      <vt:lpstr>Slide 4</vt:lpstr>
      <vt:lpstr>3. Sentiment analysis techniques:</vt:lpstr>
      <vt:lpstr>4. Feature Extraction:  Extract features and sentiments from the text data</vt:lpstr>
      <vt:lpstr>5. Visualisation:   Create visualizations to depict the sentiment distribution and analyze trends.</vt:lpstr>
      <vt:lpstr>6. Insights Generation:     Extract meaningful insights from the sentiment analysis results to guide business decisions.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 Sentiment analysis for marketing</dc:title>
  <dc:creator>Dharshini N</dc:creator>
  <cp:lastModifiedBy>Dharshini N</cp:lastModifiedBy>
  <cp:revision>33</cp:revision>
  <dcterms:created xsi:type="dcterms:W3CDTF">2023-10-04T08:46:10Z</dcterms:created>
  <dcterms:modified xsi:type="dcterms:W3CDTF">2023-10-04T10:25:28Z</dcterms:modified>
</cp:coreProperties>
</file>