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 Durga - Vendor" initials="SDV" lastIdx="1" clrIdx="0">
    <p:extLst>
      <p:ext uri="{19B8F6BF-5375-455C-9EA6-DF929625EA0E}">
        <p15:presenceInfo xmlns:p15="http://schemas.microsoft.com/office/powerpoint/2012/main" userId="S::vn50086@homeoffice.wal-mart.com::5b7fda96-d975-4e2d-ae75-c1067bf0e2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9FE0-D7F3-49D3-9DCD-BD68555F6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074FF0-B5B1-4110-8311-242B42781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1243D-7506-4D1D-AE34-0A700EDA09B9}"/>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313FE7D0-1F2B-402D-9610-BDE7D1FFA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13363-231E-4936-AD72-1C3FEC53A62A}"/>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36526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663B-AC28-4239-93C5-26DFCF22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B26CA-CFBA-482A-A879-176B46F80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DE53D-6FDB-402B-8C48-6327A4C57941}"/>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F1FC030C-1856-4FC8-8C2E-9F2D098D3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33076-947E-4D26-8DE0-F8724EFD6B01}"/>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400381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59485-3B1B-4B6E-89E2-29D920430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ACA280-2861-4943-AAAC-6270D0C5F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B0358-2CB4-4C07-8618-7BB37B9505B2}"/>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2072357E-E705-449C-9592-903063FDD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7082-94A9-4B23-B4C1-E3C59859198A}"/>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392482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3234-AA94-4455-B12C-76FAC97B9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93D87-3EB9-4119-AAC2-8B30DD85B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A9BA-0776-4D80-8B12-F7A0288E5DB8}"/>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BDAF67B5-F067-456A-A616-B56D096F4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05504-344D-4923-B688-A08A7FAB6EB3}"/>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340708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3845-1E6B-4618-A74C-D8C5D6B4F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A22628-91BE-4573-9D0A-0BDC36A9A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FC815-D6AD-413A-8927-8F7FA10E1F4D}"/>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FF273726-0AD2-446A-BDBA-A75658A3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F304D-FC6C-40F1-9BBD-2B6C6E8BFA50}"/>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210812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D478-E865-49AF-A6C7-F2218100D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80940-8C06-4511-A9FC-358C8C132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53B93E-A8E9-4183-920E-5D14A369AA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624DA7-DFEC-4FF0-837F-86685A18E8C8}"/>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6" name="Footer Placeholder 5">
            <a:extLst>
              <a:ext uri="{FF2B5EF4-FFF2-40B4-BE49-F238E27FC236}">
                <a16:creationId xmlns:a16="http://schemas.microsoft.com/office/drawing/2014/main" id="{0BDCCAB9-CB84-49FE-B267-A566F13BE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8D7BE-607E-4DDE-93CD-D8CC39FA904D}"/>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265226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42A9-3094-4451-8A18-675D9991F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AAE5B-CD63-436E-89CE-75CA6756E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2E6A3-1999-44C2-BCE5-002EABCF9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CF8960-F57D-4830-A623-A473E9C17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35668-E295-42C5-A3F9-93F7E2B69F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446E2-080B-42D6-8D81-00CD31B8E07C}"/>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8" name="Footer Placeholder 7">
            <a:extLst>
              <a:ext uri="{FF2B5EF4-FFF2-40B4-BE49-F238E27FC236}">
                <a16:creationId xmlns:a16="http://schemas.microsoft.com/office/drawing/2014/main" id="{9B5EECA2-DDE0-40A5-A3F4-E66B7975F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3F11EF-FBC5-45B4-80E7-92A1A287579B}"/>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217745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B562-9D01-464E-A79C-8F699FE0F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270CE-7034-42F6-BCE9-21A8371792D1}"/>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4" name="Footer Placeholder 3">
            <a:extLst>
              <a:ext uri="{FF2B5EF4-FFF2-40B4-BE49-F238E27FC236}">
                <a16:creationId xmlns:a16="http://schemas.microsoft.com/office/drawing/2014/main" id="{ADD6B452-C644-4D4C-AF26-4D96AA9144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5D5E6-437A-4E58-89B2-0F5442D28EDA}"/>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198492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CBBEA-79E1-44B7-8E3B-812CBB93EE87}"/>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3" name="Footer Placeholder 2">
            <a:extLst>
              <a:ext uri="{FF2B5EF4-FFF2-40B4-BE49-F238E27FC236}">
                <a16:creationId xmlns:a16="http://schemas.microsoft.com/office/drawing/2014/main" id="{35F525D2-705F-4E98-B3F1-78C63DB10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90200-23B0-4554-8BD2-5AF90A67AE41}"/>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62059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E732-0C0E-49D2-84D3-6EC1C6220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2D71F-6FF5-4BBD-B631-109803A96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B5865-CE3F-4898-A8FE-458336FA3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DA5CB-E91F-433A-B5CB-FF7A767B83B8}"/>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6" name="Footer Placeholder 5">
            <a:extLst>
              <a:ext uri="{FF2B5EF4-FFF2-40B4-BE49-F238E27FC236}">
                <a16:creationId xmlns:a16="http://schemas.microsoft.com/office/drawing/2014/main" id="{3BC8DEBE-34F8-4CCB-96C5-D54428B9E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531E9-3C39-4C6E-828D-8EC141495D02}"/>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13871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20F6-12BE-48CB-AE41-EA12D65EE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2E0B0B-206F-4430-92AF-42B3330C8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B0B722-0175-4B73-9528-AD0C02661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48BEE-4938-4AD1-AC8E-C77766CA7BAA}"/>
              </a:ext>
            </a:extLst>
          </p:cNvPr>
          <p:cNvSpPr>
            <a:spLocks noGrp="1"/>
          </p:cNvSpPr>
          <p:nvPr>
            <p:ph type="dt" sz="half" idx="10"/>
          </p:nvPr>
        </p:nvSpPr>
        <p:spPr/>
        <p:txBody>
          <a:bodyPr/>
          <a:lstStyle/>
          <a:p>
            <a:fld id="{2CD0A78D-AEF3-480F-BA84-C38EEF83C9B0}" type="datetimeFigureOut">
              <a:rPr lang="en-US" smtClean="0"/>
              <a:t>11/2/2020</a:t>
            </a:fld>
            <a:endParaRPr lang="en-US"/>
          </a:p>
        </p:txBody>
      </p:sp>
      <p:sp>
        <p:nvSpPr>
          <p:cNvPr id="6" name="Footer Placeholder 5">
            <a:extLst>
              <a:ext uri="{FF2B5EF4-FFF2-40B4-BE49-F238E27FC236}">
                <a16:creationId xmlns:a16="http://schemas.microsoft.com/office/drawing/2014/main" id="{5F584C2D-9404-4D19-813A-7D7738E86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35450-AC2B-4CE4-B2D9-6D5D8B905E1C}"/>
              </a:ext>
            </a:extLst>
          </p:cNvPr>
          <p:cNvSpPr>
            <a:spLocks noGrp="1"/>
          </p:cNvSpPr>
          <p:nvPr>
            <p:ph type="sldNum" sz="quarter" idx="12"/>
          </p:nvPr>
        </p:nvSpPr>
        <p:spPr/>
        <p:txBody>
          <a:bodyPr/>
          <a:lstStyle/>
          <a:p>
            <a:fld id="{D268345D-5D88-4FD0-8052-4950E97C9B99}" type="slidenum">
              <a:rPr lang="en-US" smtClean="0"/>
              <a:t>‹#›</a:t>
            </a:fld>
            <a:endParaRPr lang="en-US"/>
          </a:p>
        </p:txBody>
      </p:sp>
    </p:spTree>
    <p:extLst>
      <p:ext uri="{BB962C8B-B14F-4D97-AF65-F5344CB8AC3E}">
        <p14:creationId xmlns:p14="http://schemas.microsoft.com/office/powerpoint/2010/main" val="326562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27BFC-3BC9-4751-8AF2-D12BFB339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C04332-FCE5-49FF-9523-23BC2CCAF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461B6-627B-437C-98D0-CC6066E9F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0A78D-AEF3-480F-BA84-C38EEF83C9B0}" type="datetimeFigureOut">
              <a:rPr lang="en-US" smtClean="0"/>
              <a:t>11/2/2020</a:t>
            </a:fld>
            <a:endParaRPr lang="en-US"/>
          </a:p>
        </p:txBody>
      </p:sp>
      <p:sp>
        <p:nvSpPr>
          <p:cNvPr id="5" name="Footer Placeholder 4">
            <a:extLst>
              <a:ext uri="{FF2B5EF4-FFF2-40B4-BE49-F238E27FC236}">
                <a16:creationId xmlns:a16="http://schemas.microsoft.com/office/drawing/2014/main" id="{C138628E-5511-4151-B88C-72129493E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7E531-6D21-4AE3-86E8-B030ADCA4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8345D-5D88-4FD0-8052-4950E97C9B99}" type="slidenum">
              <a:rPr lang="en-US" smtClean="0"/>
              <a:t>‹#›</a:t>
            </a:fld>
            <a:endParaRPr lang="en-US"/>
          </a:p>
        </p:txBody>
      </p:sp>
    </p:spTree>
    <p:extLst>
      <p:ext uri="{BB962C8B-B14F-4D97-AF65-F5344CB8AC3E}">
        <p14:creationId xmlns:p14="http://schemas.microsoft.com/office/powerpoint/2010/main" val="426902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wi-global.com/technical-knowledge/faqs/what-are-nanoparticles" TargetMode="External"/><Relationship Id="rId2" Type="http://schemas.openxmlformats.org/officeDocument/2006/relationships/hyperlink" Target="https://www.britannica.com/science/nanoparticle" TargetMode="External"/><Relationship Id="rId1" Type="http://schemas.openxmlformats.org/officeDocument/2006/relationships/slideLayout" Target="../slideLayouts/slideLayout2.xml"/><Relationship Id="rId4" Type="http://schemas.openxmlformats.org/officeDocument/2006/relationships/hyperlink" Target="https://www.sciencedaily.com/terms/nanoparticle.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CF52-B3D7-414D-BE49-19BD9457A37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6867055-ACD2-4AC0-B16E-65BF6359F4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282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8C2-94A8-4965-B9B1-9CED4F872D61}"/>
              </a:ext>
            </a:extLst>
          </p:cNvPr>
          <p:cNvSpPr>
            <a:spLocks noGrp="1"/>
          </p:cNvSpPr>
          <p:nvPr>
            <p:ph type="title"/>
          </p:nvPr>
        </p:nvSpPr>
        <p:spPr>
          <a:xfrm>
            <a:off x="838200" y="365125"/>
            <a:ext cx="10515600" cy="894963"/>
          </a:xfrm>
        </p:spPr>
        <p:txBody>
          <a:bodyPr/>
          <a:lstStyle/>
          <a:p>
            <a:r>
              <a:rPr lang="en-US" dirty="0">
                <a:latin typeface="Times New Roman" panose="02020603050405020304" pitchFamily="18" charset="0"/>
                <a:cs typeface="Times New Roman" panose="02020603050405020304" pitchFamily="18" charset="0"/>
              </a:rPr>
              <a:t>Nanoparticles</a:t>
            </a:r>
          </a:p>
        </p:txBody>
      </p:sp>
      <p:sp>
        <p:nvSpPr>
          <p:cNvPr id="3" name="Content Placeholder 2">
            <a:extLst>
              <a:ext uri="{FF2B5EF4-FFF2-40B4-BE49-F238E27FC236}">
                <a16:creationId xmlns:a16="http://schemas.microsoft.com/office/drawing/2014/main" id="{5EEE4479-22C7-42AF-B910-C96C57B0D45A}"/>
              </a:ext>
            </a:extLst>
          </p:cNvPr>
          <p:cNvSpPr>
            <a:spLocks noGrp="1"/>
          </p:cNvSpPr>
          <p:nvPr>
            <p:ph idx="1"/>
          </p:nvPr>
        </p:nvSpPr>
        <p:spPr>
          <a:xfrm>
            <a:off x="838200" y="1594624"/>
            <a:ext cx="10515600" cy="4582339"/>
          </a:xfrm>
        </p:spPr>
        <p:txBody>
          <a:bodyPr>
            <a:normAutofit/>
          </a:bodyPr>
          <a:lstStyle/>
          <a:p>
            <a:r>
              <a:rPr lang="en-US" sz="2400" dirty="0">
                <a:latin typeface="Times New Roman" panose="02020603050405020304" pitchFamily="18" charset="0"/>
                <a:cs typeface="Times New Roman" panose="02020603050405020304" pitchFamily="18" charset="0"/>
              </a:rPr>
              <a:t>ISO defined a nanoparticle as a discrete nano-object where all three Cartesian dimensions are less than 100 nm</a:t>
            </a:r>
          </a:p>
          <a:p>
            <a:r>
              <a:rPr lang="en-US" sz="2400" dirty="0">
                <a:latin typeface="Times New Roman" panose="02020603050405020304" pitchFamily="18" charset="0"/>
                <a:cs typeface="Times New Roman" panose="02020603050405020304" pitchFamily="18" charset="0"/>
              </a:rPr>
              <a:t>Similarly defined two-dimensional nano-objects (i.e., </a:t>
            </a:r>
            <a:r>
              <a:rPr lang="en-US" sz="2400" dirty="0" err="1">
                <a:latin typeface="Times New Roman" panose="02020603050405020304" pitchFamily="18" charset="0"/>
                <a:cs typeface="Times New Roman" panose="02020603050405020304" pitchFamily="18" charset="0"/>
              </a:rPr>
              <a:t>nanodiscs</a:t>
            </a:r>
            <a:r>
              <a:rPr lang="en-US" sz="2400" dirty="0">
                <a:latin typeface="Times New Roman" panose="02020603050405020304" pitchFamily="18" charset="0"/>
                <a:cs typeface="Times New Roman" panose="02020603050405020304" pitchFamily="18" charset="0"/>
              </a:rPr>
              <a:t> and nanoplates) and one-dimensional nano-objects (i.e., </a:t>
            </a:r>
            <a:r>
              <a:rPr lang="en-US" sz="2400" dirty="0" err="1">
                <a:latin typeface="Times New Roman" panose="02020603050405020304" pitchFamily="18" charset="0"/>
                <a:cs typeface="Times New Roman" panose="02020603050405020304" pitchFamily="18" charset="0"/>
              </a:rPr>
              <a:t>nanofibres</a:t>
            </a:r>
            <a:r>
              <a:rPr lang="en-US" sz="2400" dirty="0">
                <a:latin typeface="Times New Roman" panose="02020603050405020304" pitchFamily="18" charset="0"/>
                <a:cs typeface="Times New Roman" panose="02020603050405020304" pitchFamily="18" charset="0"/>
              </a:rPr>
              <a:t> and nanotubes)</a:t>
            </a:r>
          </a:p>
          <a:p>
            <a:r>
              <a:rPr lang="en-US" sz="2400" dirty="0">
                <a:latin typeface="Times New Roman" panose="02020603050405020304" pitchFamily="18" charset="0"/>
                <a:cs typeface="Times New Roman" panose="02020603050405020304" pitchFamily="18" charset="0"/>
              </a:rPr>
              <a:t>But in 2011 the Commission of the European Union endorsed a more-technical but wider-ranging definition:  A nano-object needs only one of its characteristic dimensions to be in the range 1–100 nm to be classed as a nanoparticle, even if its other dimensions are outside that range</a:t>
            </a:r>
          </a:p>
          <a:p>
            <a:r>
              <a:rPr lang="en-US" sz="2400" dirty="0">
                <a:latin typeface="Times New Roman" panose="02020603050405020304" pitchFamily="18" charset="0"/>
                <a:cs typeface="Times New Roman" panose="02020603050405020304" pitchFamily="18" charset="0"/>
              </a:rPr>
              <a:t>Nanoparticles can be classified into any of various types, according to their size, shape, and material properties.</a:t>
            </a:r>
          </a:p>
        </p:txBody>
      </p:sp>
    </p:spTree>
    <p:extLst>
      <p:ext uri="{BB962C8B-B14F-4D97-AF65-F5344CB8AC3E}">
        <p14:creationId xmlns:p14="http://schemas.microsoft.com/office/powerpoint/2010/main" val="170586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0A36-7A8C-43BA-8179-84A908588B35}"/>
              </a:ext>
            </a:extLst>
          </p:cNvPr>
          <p:cNvSpPr>
            <a:spLocks noGrp="1"/>
          </p:cNvSpPr>
          <p:nvPr>
            <p:ph type="title"/>
          </p:nvPr>
        </p:nvSpPr>
        <p:spPr>
          <a:xfrm>
            <a:off x="838200" y="365125"/>
            <a:ext cx="10515600" cy="812165"/>
          </a:xfrm>
        </p:spPr>
        <p:txBody>
          <a:bodyPr>
            <a:normAutofit/>
          </a:bodyPr>
          <a:lstStyle/>
          <a:p>
            <a:r>
              <a:rPr lang="en-US" sz="3600" dirty="0">
                <a:latin typeface="Times New Roman" panose="02020603050405020304" pitchFamily="18" charset="0"/>
                <a:cs typeface="Times New Roman" panose="02020603050405020304" pitchFamily="18" charset="0"/>
              </a:rPr>
              <a:t>Classification and Physical Properties of Nanoparticles </a:t>
            </a:r>
          </a:p>
        </p:txBody>
      </p:sp>
      <p:sp>
        <p:nvSpPr>
          <p:cNvPr id="3" name="Content Placeholder 2">
            <a:extLst>
              <a:ext uri="{FF2B5EF4-FFF2-40B4-BE49-F238E27FC236}">
                <a16:creationId xmlns:a16="http://schemas.microsoft.com/office/drawing/2014/main" id="{A9938E37-6251-4D6A-B1DD-A6E1A0634A74}"/>
              </a:ext>
            </a:extLst>
          </p:cNvPr>
          <p:cNvSpPr>
            <a:spLocks noGrp="1"/>
          </p:cNvSpPr>
          <p:nvPr>
            <p:ph idx="1"/>
          </p:nvPr>
        </p:nvSpPr>
        <p:spPr>
          <a:xfrm>
            <a:off x="838200" y="1668780"/>
            <a:ext cx="10515600" cy="4983480"/>
          </a:xfrm>
        </p:spPr>
        <p:txBody>
          <a:bodyPr>
            <a:normAutofit fontScale="92500" lnSpcReduction="10000"/>
          </a:bodyPr>
          <a:lstStyle/>
          <a:p>
            <a:r>
              <a:rPr lang="en-US" sz="2400" dirty="0">
                <a:solidFill>
                  <a:srgbClr val="1A1A1A"/>
                </a:solidFill>
                <a:latin typeface="Times New Roman" panose="02020603050405020304" pitchFamily="18" charset="0"/>
                <a:cs typeface="Times New Roman" panose="02020603050405020304" pitchFamily="18" charset="0"/>
              </a:rPr>
              <a:t>O</a:t>
            </a:r>
            <a:r>
              <a:rPr lang="en-US" sz="2400" b="0" i="0" dirty="0">
                <a:solidFill>
                  <a:srgbClr val="1A1A1A"/>
                </a:solidFill>
                <a:effectLst/>
                <a:latin typeface="Times New Roman" panose="02020603050405020304" pitchFamily="18" charset="0"/>
                <a:cs typeface="Times New Roman" panose="02020603050405020304" pitchFamily="18" charset="0"/>
              </a:rPr>
              <a:t>rganic and inorganic nanoparticles: the first group includes dendrimers, liposomes, and polymeric nanoparticles, while the latter includes fullerenes, quantum dots, and gold nanoparticles</a:t>
            </a:r>
          </a:p>
          <a:p>
            <a:r>
              <a:rPr lang="en-US" sz="2400" dirty="0">
                <a:solidFill>
                  <a:srgbClr val="1A1A1A"/>
                </a:solidFill>
                <a:latin typeface="Times New Roman" panose="02020603050405020304" pitchFamily="18" charset="0"/>
                <a:cs typeface="Times New Roman" panose="02020603050405020304" pitchFamily="18" charset="0"/>
              </a:rPr>
              <a:t>C</a:t>
            </a:r>
            <a:r>
              <a:rPr lang="en-US" sz="2400" b="0" i="0" dirty="0">
                <a:solidFill>
                  <a:srgbClr val="1A1A1A"/>
                </a:solidFill>
                <a:effectLst/>
                <a:latin typeface="Times New Roman" panose="02020603050405020304" pitchFamily="18" charset="0"/>
                <a:cs typeface="Times New Roman" panose="02020603050405020304" pitchFamily="18" charset="0"/>
              </a:rPr>
              <a:t>arbon-based, ceramic, semiconducting, or polymeric</a:t>
            </a:r>
          </a:p>
          <a:p>
            <a:r>
              <a:rPr lang="en-US" sz="2400" dirty="0">
                <a:latin typeface="Times New Roman" panose="02020603050405020304" pitchFamily="18" charset="0"/>
                <a:cs typeface="Times New Roman" panose="02020603050405020304" pitchFamily="18" charset="0"/>
              </a:rPr>
              <a:t>In addition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nanoparticles can be classified as hard (e.g., titania [titanium dioxide], silica [silica dioxide] particles, and fullerenes) or as soft (e.g., liposomes, vesicles, and nanodroplets)</a:t>
            </a:r>
          </a:p>
          <a:p>
            <a:r>
              <a:rPr lang="en-US" sz="2400" dirty="0">
                <a:latin typeface="Times New Roman" panose="02020603050405020304" pitchFamily="18" charset="0"/>
                <a:cs typeface="Times New Roman" panose="02020603050405020304" pitchFamily="18" charset="0"/>
              </a:rPr>
              <a:t>There are three major physical properties of nanoparticles, and all are interrelated: </a:t>
            </a:r>
          </a:p>
          <a:p>
            <a:pPr lvl="1"/>
            <a:r>
              <a:rPr lang="en-US" sz="2000" dirty="0">
                <a:latin typeface="Times New Roman" panose="02020603050405020304" pitchFamily="18" charset="0"/>
                <a:cs typeface="Times New Roman" panose="02020603050405020304" pitchFamily="18" charset="0"/>
              </a:rPr>
              <a:t>They are highly mobile in the free state (e.g., in the absence of some other additional influence, a 10-nm-diameter nanosphere of silica has a sedimentation rate under gravity of 0.01 mm/day in water); </a:t>
            </a:r>
          </a:p>
          <a:p>
            <a:pPr lvl="1"/>
            <a:r>
              <a:rPr lang="en-US" sz="2000" dirty="0">
                <a:latin typeface="Times New Roman" panose="02020603050405020304" pitchFamily="18" charset="0"/>
                <a:cs typeface="Times New Roman" panose="02020603050405020304" pitchFamily="18" charset="0"/>
              </a:rPr>
              <a:t>They have enormous specific surface areas (e.g., a standard teaspoon, or about 6 ml, of 10-nm-diameter silica nanospheres has more surface area than a dozen doubles-sized tennis courts; 20 percent of all the atoms in each nanosphere will be located at the surface and </a:t>
            </a:r>
          </a:p>
          <a:p>
            <a:pPr lvl="1"/>
            <a:r>
              <a:rPr lang="en-US" sz="2000" dirty="0">
                <a:latin typeface="Times New Roman" panose="02020603050405020304" pitchFamily="18" charset="0"/>
                <a:cs typeface="Times New Roman" panose="02020603050405020304" pitchFamily="18" charset="0"/>
              </a:rPr>
              <a:t>They may exhibit what are known as quantum effects. Thus, nanoparticles have a vast range of compositions, depending on the use or the product.</a:t>
            </a:r>
          </a:p>
        </p:txBody>
      </p:sp>
    </p:spTree>
    <p:extLst>
      <p:ext uri="{BB962C8B-B14F-4D97-AF65-F5344CB8AC3E}">
        <p14:creationId xmlns:p14="http://schemas.microsoft.com/office/powerpoint/2010/main" val="38518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7294-EF40-4185-BCC1-C8DD156BEEB7}"/>
              </a:ext>
            </a:extLst>
          </p:cNvPr>
          <p:cNvSpPr>
            <a:spLocks noGrp="1"/>
          </p:cNvSpPr>
          <p:nvPr>
            <p:ph type="title"/>
          </p:nvPr>
        </p:nvSpPr>
        <p:spPr>
          <a:xfrm>
            <a:off x="838200" y="365125"/>
            <a:ext cx="10515600" cy="960755"/>
          </a:xfrm>
        </p:spPr>
        <p:txBody>
          <a:bodyPr/>
          <a:lstStyle/>
          <a:p>
            <a:r>
              <a:rPr lang="en-US" dirty="0">
                <a:latin typeface="Times New Roman" panose="02020603050405020304" pitchFamily="18" charset="0"/>
                <a:cs typeface="Times New Roman" panose="02020603050405020304" pitchFamily="18" charset="0"/>
              </a:rPr>
              <a:t>Uses and Applications of Nanoparticles</a:t>
            </a:r>
          </a:p>
        </p:txBody>
      </p:sp>
      <p:sp>
        <p:nvSpPr>
          <p:cNvPr id="3" name="Content Placeholder 2">
            <a:extLst>
              <a:ext uri="{FF2B5EF4-FFF2-40B4-BE49-F238E27FC236}">
                <a16:creationId xmlns:a16="http://schemas.microsoft.com/office/drawing/2014/main" id="{84AE6067-7D09-4C41-9222-042F0DE25F13}"/>
              </a:ext>
            </a:extLst>
          </p:cNvPr>
          <p:cNvSpPr>
            <a:spLocks noGrp="1"/>
          </p:cNvSpPr>
          <p:nvPr>
            <p:ph idx="1"/>
          </p:nvPr>
        </p:nvSpPr>
        <p:spPr>
          <a:xfrm>
            <a:off x="838200" y="1463040"/>
            <a:ext cx="10515600" cy="4713923"/>
          </a:xfrm>
        </p:spPr>
        <p:txBody>
          <a:bodyPr>
            <a:normAutofit/>
          </a:bodyPr>
          <a:lstStyle/>
          <a:p>
            <a:r>
              <a:rPr lang="en-US" sz="2400" dirty="0">
                <a:latin typeface="Times New Roman" panose="02020603050405020304" pitchFamily="18" charset="0"/>
                <a:cs typeface="Times New Roman" panose="02020603050405020304" pitchFamily="18" charset="0"/>
              </a:rPr>
              <a:t>Nanomaterials can occur naturally, be created as the by-products of combustion reactions, or be produced purposefully through engineering to perform a </a:t>
            </a:r>
            <a:r>
              <a:rPr lang="en-US" sz="2400" dirty="0" err="1">
                <a:latin typeface="Times New Roman" panose="02020603050405020304" pitchFamily="18" charset="0"/>
                <a:cs typeface="Times New Roman" panose="02020603050405020304" pitchFamily="18" charset="0"/>
              </a:rPr>
              <a:t>specialised</a:t>
            </a:r>
            <a:r>
              <a:rPr lang="en-US" sz="2400" dirty="0">
                <a:latin typeface="Times New Roman" panose="02020603050405020304" pitchFamily="18" charset="0"/>
                <a:cs typeface="Times New Roman" panose="02020603050405020304" pitchFamily="18" charset="0"/>
              </a:rPr>
              <a:t> function.</a:t>
            </a:r>
          </a:p>
          <a:p>
            <a:r>
              <a:rPr lang="en-US" sz="2400" dirty="0">
                <a:latin typeface="Times New Roman" panose="02020603050405020304" pitchFamily="18" charset="0"/>
                <a:cs typeface="Times New Roman" panose="02020603050405020304" pitchFamily="18" charset="0"/>
              </a:rPr>
              <a:t>Due to the ability to generate the materials in a particular way to play a specific role, the use of nanomaterials spans across a wide variety of industries, from healthcare and cosmetics to environmental preservation and air purification.</a:t>
            </a:r>
          </a:p>
          <a:p>
            <a:r>
              <a:rPr lang="en-US" sz="2400" dirty="0">
                <a:latin typeface="Times New Roman" panose="02020603050405020304" pitchFamily="18" charset="0"/>
                <a:cs typeface="Times New Roman" panose="02020603050405020304" pitchFamily="18" charset="0"/>
              </a:rPr>
              <a:t>The healthcare field, for example, </a:t>
            </a:r>
            <a:r>
              <a:rPr lang="en-US" sz="2400" dirty="0" err="1">
                <a:latin typeface="Times New Roman" panose="02020603050405020304" pitchFamily="18" charset="0"/>
                <a:cs typeface="Times New Roman" panose="02020603050405020304" pitchFamily="18" charset="0"/>
              </a:rPr>
              <a:t>utilises</a:t>
            </a:r>
            <a:r>
              <a:rPr lang="en-US" sz="2400" dirty="0">
                <a:latin typeface="Times New Roman" panose="02020603050405020304" pitchFamily="18" charset="0"/>
                <a:cs typeface="Times New Roman" panose="02020603050405020304" pitchFamily="18" charset="0"/>
              </a:rPr>
              <a:t> nanomaterials in a variety of ways, with one major use being drug delivery. One example of this process is whereby nanoparticles are being developed to assist the transportation of chemotherapy drugs directly to cancerous growths, as well as to deliver drugs to areas of arteries that are damaged in order to fight cardiovascular disease. Carbon nanotubes are also being developed in order to be used in processes such as the addition of antibodies to the nanotubes to create bacteria sensors.</a:t>
            </a:r>
          </a:p>
        </p:txBody>
      </p:sp>
    </p:spTree>
    <p:extLst>
      <p:ext uri="{BB962C8B-B14F-4D97-AF65-F5344CB8AC3E}">
        <p14:creationId xmlns:p14="http://schemas.microsoft.com/office/powerpoint/2010/main" val="323846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7153-25E8-4A1D-AC80-919D9A3C11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Uses and Applications of Nanoparticles</a:t>
            </a:r>
          </a:p>
        </p:txBody>
      </p:sp>
      <p:sp>
        <p:nvSpPr>
          <p:cNvPr id="3" name="Content Placeholder 2">
            <a:extLst>
              <a:ext uri="{FF2B5EF4-FFF2-40B4-BE49-F238E27FC236}">
                <a16:creationId xmlns:a16="http://schemas.microsoft.com/office/drawing/2014/main" id="{BCE7DAE0-CDFE-4BB7-B708-EE7E2EBA9C84}"/>
              </a:ext>
            </a:extLst>
          </p:cNvPr>
          <p:cNvSpPr>
            <a:spLocks noGrp="1"/>
          </p:cNvSpPr>
          <p:nvPr>
            <p:ph idx="1"/>
          </p:nvPr>
        </p:nvSpPr>
        <p:spPr/>
        <p:txBody>
          <a:bodyPr>
            <a:normAutofit/>
          </a:bodyPr>
          <a:lstStyle/>
          <a:p>
            <a:r>
              <a:rPr lang="en-US" sz="2400" b="0" i="0" dirty="0">
                <a:solidFill>
                  <a:srgbClr val="363636"/>
                </a:solidFill>
                <a:effectLst/>
                <a:latin typeface="Times New Roman" panose="02020603050405020304" pitchFamily="18" charset="0"/>
                <a:cs typeface="Times New Roman" panose="02020603050405020304" pitchFamily="18" charset="0"/>
              </a:rPr>
              <a:t>In aerospace, carbon nanotubes can be used in the morphing of aircraft wings. The nanotubes are used in a composite form to bend in response to the application of an electric voltage.</a:t>
            </a:r>
          </a:p>
          <a:p>
            <a:r>
              <a:rPr lang="en-US" sz="2400" dirty="0">
                <a:solidFill>
                  <a:srgbClr val="363636"/>
                </a:solidFill>
                <a:latin typeface="Times New Roman" panose="02020603050405020304" pitchFamily="18" charset="0"/>
                <a:cs typeface="Times New Roman" panose="02020603050405020304" pitchFamily="18" charset="0"/>
              </a:rPr>
              <a:t>E</a:t>
            </a:r>
            <a:r>
              <a:rPr lang="en-US" sz="2400" b="0" i="0" dirty="0">
                <a:solidFill>
                  <a:srgbClr val="363636"/>
                </a:solidFill>
                <a:effectLst/>
                <a:latin typeface="Times New Roman" panose="02020603050405020304" pitchFamily="18" charset="0"/>
                <a:cs typeface="Times New Roman" panose="02020603050405020304" pitchFamily="18" charset="0"/>
              </a:rPr>
              <a:t>nvironmental preservation processes make use of nanomaterials too - in this case, nanowires. Applications are being developed to use the nanowires - zinc oxide nanowires - in flexible solar cells as well as to play a role in the treatment of polluted water.</a:t>
            </a:r>
          </a:p>
          <a:p>
            <a:r>
              <a:rPr lang="en-US" sz="2400" dirty="0">
                <a:latin typeface="Times New Roman" panose="02020603050405020304" pitchFamily="18" charset="0"/>
                <a:cs typeface="Times New Roman" panose="02020603050405020304" pitchFamily="18" charset="0"/>
              </a:rPr>
              <a:t>Nanomaterials have also been developed for use in the military. One example is the use of mobile pigment nanoparticles being used to produce a better form of camouflage, through injection of the particles into the material of soldiers’ uniforms. Additionally, the military have developed sensor systems using nanomaterials, such as titanium dioxide, that can detect biological agents.</a:t>
            </a:r>
          </a:p>
        </p:txBody>
      </p:sp>
    </p:spTree>
    <p:extLst>
      <p:ext uri="{BB962C8B-B14F-4D97-AF65-F5344CB8AC3E}">
        <p14:creationId xmlns:p14="http://schemas.microsoft.com/office/powerpoint/2010/main" val="287117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248E-CE32-4995-88F9-6E1FB6B45F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r>
              <a:rPr lang="en-US" dirty="0"/>
              <a:t> </a:t>
            </a:r>
          </a:p>
        </p:txBody>
      </p:sp>
      <p:sp>
        <p:nvSpPr>
          <p:cNvPr id="3" name="Content Placeholder 2">
            <a:extLst>
              <a:ext uri="{FF2B5EF4-FFF2-40B4-BE49-F238E27FC236}">
                <a16:creationId xmlns:a16="http://schemas.microsoft.com/office/drawing/2014/main" id="{608E9002-8E89-4441-B1D6-54431EFD0D6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nanoparticle (or </a:t>
            </a:r>
            <a:r>
              <a:rPr lang="en-US" dirty="0" err="1">
                <a:latin typeface="Times New Roman" panose="02020603050405020304" pitchFamily="18" charset="0"/>
                <a:cs typeface="Times New Roman" panose="02020603050405020304" pitchFamily="18" charset="0"/>
              </a:rPr>
              <a:t>nanopowder</a:t>
            </a:r>
            <a:r>
              <a:rPr lang="en-US" dirty="0">
                <a:latin typeface="Times New Roman" panose="02020603050405020304" pitchFamily="18" charset="0"/>
                <a:cs typeface="Times New Roman" panose="02020603050405020304" pitchFamily="18" charset="0"/>
              </a:rPr>
              <a:t> or nanocluster or nanocrystal) is a microscopic particle with at least one dimension less than 100 nm.</a:t>
            </a:r>
          </a:p>
          <a:p>
            <a:r>
              <a:rPr lang="en-US" dirty="0">
                <a:latin typeface="Times New Roman" panose="02020603050405020304" pitchFamily="18" charset="0"/>
                <a:cs typeface="Times New Roman" panose="02020603050405020304" pitchFamily="18" charset="0"/>
              </a:rPr>
              <a:t>Nanoparticle research is currently an area of intense scientific research, due to a wide variety of potential applications in biomedical, optical, and electronic fields.</a:t>
            </a:r>
          </a:p>
        </p:txBody>
      </p:sp>
    </p:spTree>
    <p:extLst>
      <p:ext uri="{BB962C8B-B14F-4D97-AF65-F5344CB8AC3E}">
        <p14:creationId xmlns:p14="http://schemas.microsoft.com/office/powerpoint/2010/main" val="271434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00D1-86CF-4749-A939-6B60DFDB022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644C818C-1643-4023-A4B5-E2C9D85318E9}"/>
              </a:ext>
            </a:extLst>
          </p:cNvPr>
          <p:cNvSpPr>
            <a:spLocks noGrp="1"/>
          </p:cNvSpPr>
          <p:nvPr>
            <p:ph idx="1"/>
          </p:nvPr>
        </p:nvSpPr>
        <p:spPr/>
        <p:txBody>
          <a:bodyPr/>
          <a:lstStyle/>
          <a:p>
            <a:r>
              <a:rPr lang="en-US" dirty="0">
                <a:hlinkClick r:id="rId2"/>
              </a:rPr>
              <a:t>https://www.britannica.com/science/nanoparticle</a:t>
            </a:r>
            <a:endParaRPr lang="en-US" dirty="0"/>
          </a:p>
          <a:p>
            <a:r>
              <a:rPr lang="en-US" dirty="0">
                <a:hlinkClick r:id="rId3"/>
              </a:rPr>
              <a:t>https://www.twi-global.com/technical-knowledge/faqs/what-are-nanoparticles</a:t>
            </a:r>
            <a:endParaRPr lang="en-US" dirty="0"/>
          </a:p>
          <a:p>
            <a:r>
              <a:rPr lang="en-US" dirty="0">
                <a:hlinkClick r:id="rId4"/>
              </a:rPr>
              <a:t>https://www.sciencedaily.com/terms/nanoparticle.htm</a:t>
            </a:r>
            <a:endParaRPr lang="en-US" dirty="0"/>
          </a:p>
          <a:p>
            <a:endParaRPr lang="en-US" dirty="0"/>
          </a:p>
        </p:txBody>
      </p:sp>
    </p:spTree>
    <p:extLst>
      <p:ext uri="{BB962C8B-B14F-4D97-AF65-F5344CB8AC3E}">
        <p14:creationId xmlns:p14="http://schemas.microsoft.com/office/powerpoint/2010/main" val="383800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743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Nanoparticles</vt:lpstr>
      <vt:lpstr>Classification and Physical Properties of Nanoparticles </vt:lpstr>
      <vt:lpstr>Uses and Applications of Nanoparticles</vt:lpstr>
      <vt:lpstr>Contd.. Uses and Applications of Nanoparticles</vt:lpstr>
      <vt:lpstr>Summary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Durga - Vendor</dc:creator>
  <cp:lastModifiedBy>Sri Durga - Vendor</cp:lastModifiedBy>
  <cp:revision>5</cp:revision>
  <dcterms:created xsi:type="dcterms:W3CDTF">2020-11-02T13:25:24Z</dcterms:created>
  <dcterms:modified xsi:type="dcterms:W3CDTF">2020-11-02T17:33:34Z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iteId">
    <vt:lpwstr>3cbcc3d3-094d-4006-9849-0d11d61f484d</vt:lpwstr>
  </property>
  <property fmtid="{D5CDD505-2E9C-101B-9397-08002B2CF9AE}" pid="4" name="MSIP_Label_b24820e8-223f-4ed2-bd95-81c83f641284_Owner">
    <vt:lpwstr>vn50086@homeoffice.wal-mart.com</vt:lpwstr>
  </property>
  <property fmtid="{D5CDD505-2E9C-101B-9397-08002B2CF9AE}" pid="5" name="MSIP_Label_b24820e8-223f-4ed2-bd95-81c83f641284_SetDate">
    <vt:lpwstr>2020-11-02T17:33:32.7768493Z</vt:lpwstr>
  </property>
  <property fmtid="{D5CDD505-2E9C-101B-9397-08002B2CF9AE}" pid="6" name="MSIP_Label_b24820e8-223f-4ed2-bd95-81c83f641284_Name">
    <vt:lpwstr>Sensitive</vt:lpwstr>
  </property>
  <property fmtid="{D5CDD505-2E9C-101B-9397-08002B2CF9AE}" pid="7" name="MSIP_Label_b24820e8-223f-4ed2-bd95-81c83f641284_Application">
    <vt:lpwstr>Microsoft Azure Information Protection</vt:lpwstr>
  </property>
  <property fmtid="{D5CDD505-2E9C-101B-9397-08002B2CF9AE}" pid="8" name="MSIP_Label_b24820e8-223f-4ed2-bd95-81c83f641284_ActionId">
    <vt:lpwstr>09885adf-7c95-4048-ad6a-89cac1efb6e2</vt:lpwstr>
  </property>
  <property fmtid="{D5CDD505-2E9C-101B-9397-08002B2CF9AE}" pid="9" name="MSIP_Label_b24820e8-223f-4ed2-bd95-81c83f641284_Extended_MSFT_Method">
    <vt:lpwstr>Automatic</vt:lpwstr>
  </property>
  <property fmtid="{D5CDD505-2E9C-101B-9397-08002B2CF9AE}" pid="10" name="Sensitivity">
    <vt:lpwstr>Sensitive</vt:lpwstr>
  </property>
</Properties>
</file>