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FD43-1FFF-4FE0-8C83-EFA8AD046F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732F7D-409B-4795-AD4D-37DABCF49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64A7D-FE61-4BEB-81A0-CF2E3BE6DF0A}"/>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5" name="Footer Placeholder 4">
            <a:extLst>
              <a:ext uri="{FF2B5EF4-FFF2-40B4-BE49-F238E27FC236}">
                <a16:creationId xmlns:a16="http://schemas.microsoft.com/office/drawing/2014/main" id="{0BA30E09-2655-4F28-9906-B97C897B1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5F55A-1771-4F7E-812A-E38973889707}"/>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71894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9376-7807-4260-8FCA-D036EB8950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7D63D1-7A5F-41D0-B068-892D12956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8FB66-21ED-4779-BCB0-848DBD50F59D}"/>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5" name="Footer Placeholder 4">
            <a:extLst>
              <a:ext uri="{FF2B5EF4-FFF2-40B4-BE49-F238E27FC236}">
                <a16:creationId xmlns:a16="http://schemas.microsoft.com/office/drawing/2014/main" id="{B1C8E91F-F2E0-454A-A8ED-D11C2C782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28594-CF1C-4418-B23C-89E898654ADB}"/>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310712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D5B947-CCDE-46FE-A1EF-7E7875FE10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D5F5C1-D4FC-4FB5-B7B7-76ED9F61B5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8D861-9C97-4984-AE44-62A357D7C31A}"/>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5" name="Footer Placeholder 4">
            <a:extLst>
              <a:ext uri="{FF2B5EF4-FFF2-40B4-BE49-F238E27FC236}">
                <a16:creationId xmlns:a16="http://schemas.microsoft.com/office/drawing/2014/main" id="{8C57EA39-67F7-434D-B5E6-91A3E5238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807D9-E3EC-461B-BA39-2B3F21E8D970}"/>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19407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514-505E-426A-BCB2-D557D2A05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781D1-E9E6-4793-B6C8-645FE6D4C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53490-40BD-4BAC-BCB2-4EE897141964}"/>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5" name="Footer Placeholder 4">
            <a:extLst>
              <a:ext uri="{FF2B5EF4-FFF2-40B4-BE49-F238E27FC236}">
                <a16:creationId xmlns:a16="http://schemas.microsoft.com/office/drawing/2014/main" id="{FDF934FB-C969-42E0-B68B-41AE308BA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6AC4B-22F9-44D5-823E-CAB2E311302F}"/>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18177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E8-6D6E-4494-BBF0-1D4C4866F8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CD855-9917-4B38-ACBB-758CF10C4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6FE0D-7540-489F-83D5-3F045019C204}"/>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5" name="Footer Placeholder 4">
            <a:extLst>
              <a:ext uri="{FF2B5EF4-FFF2-40B4-BE49-F238E27FC236}">
                <a16:creationId xmlns:a16="http://schemas.microsoft.com/office/drawing/2014/main" id="{C2C1A695-B23F-45CE-B584-A524BF006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314F0-DCD2-4987-869C-4D0126074CA7}"/>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11157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9358-6786-4DAC-B437-00680CFC1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D68DA-2146-4E8F-9799-7142745BC5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E413DA-FE92-4400-AEF5-8AFA2DF7BD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A1DC3-AE78-44BF-B84D-D717AE9841EB}"/>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6" name="Footer Placeholder 5">
            <a:extLst>
              <a:ext uri="{FF2B5EF4-FFF2-40B4-BE49-F238E27FC236}">
                <a16:creationId xmlns:a16="http://schemas.microsoft.com/office/drawing/2014/main" id="{8F542B4A-C2D8-49DA-9D49-6E484E9EC8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F7F91-BC20-4A86-83CC-58D16F8FFD9F}"/>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30942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6FEB-D56C-4E2F-BF67-037CA0FC7E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8F5B2F-276C-4ED4-AB43-97FBDE10F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86BAA-4495-45A7-B3FB-1B5C7EAFE3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919C69-2F9B-4743-9E50-AD4EF8488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180A43-9CB5-4F44-B029-19803F76F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659E74-863C-4687-B2E5-2CB016D18787}"/>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8" name="Footer Placeholder 7">
            <a:extLst>
              <a:ext uri="{FF2B5EF4-FFF2-40B4-BE49-F238E27FC236}">
                <a16:creationId xmlns:a16="http://schemas.microsoft.com/office/drawing/2014/main" id="{759890E8-E92C-447D-B48A-EE42706A8A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C109F-D637-42F0-946A-97155F34A3C0}"/>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175153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2F74-61FB-4F68-924E-6894F5E3F0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61A5C2-711C-45A5-B263-AD024D481B43}"/>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4" name="Footer Placeholder 3">
            <a:extLst>
              <a:ext uri="{FF2B5EF4-FFF2-40B4-BE49-F238E27FC236}">
                <a16:creationId xmlns:a16="http://schemas.microsoft.com/office/drawing/2014/main" id="{119DD43C-BDD4-4D99-84CD-E0BD184D0B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314F1E-6E7D-4E3A-A25B-A1B42DD0DD39}"/>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42730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CF079-44DB-4BD9-AEB3-02D332ACDD51}"/>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3" name="Footer Placeholder 2">
            <a:extLst>
              <a:ext uri="{FF2B5EF4-FFF2-40B4-BE49-F238E27FC236}">
                <a16:creationId xmlns:a16="http://schemas.microsoft.com/office/drawing/2014/main" id="{F36961FA-5B05-4D47-8AEF-F4575F3DA1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3CF70-C2F6-4BC6-BB8C-A17EBCFBF9D8}"/>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228365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9936-931A-423C-9FDF-17E4D529E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2471BE-053B-4E14-8561-9A6C140976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00494-472D-4570-989A-193340FD0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3A780-EA29-4DCD-9416-8ACDE988221D}"/>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6" name="Footer Placeholder 5">
            <a:extLst>
              <a:ext uri="{FF2B5EF4-FFF2-40B4-BE49-F238E27FC236}">
                <a16:creationId xmlns:a16="http://schemas.microsoft.com/office/drawing/2014/main" id="{EEDBCCE6-3ABA-4674-A4A0-4D731D92D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F6A17-D59D-445B-8107-C773E78AB363}"/>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190916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2080-2BAC-4A41-A480-80EDFD369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389C8F-56AE-494B-8EB6-FA99F91AB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BD4DF2-26FB-4B31-9860-93CA3B195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360097-7BC4-46D8-9BDB-46BEFAA3B877}"/>
              </a:ext>
            </a:extLst>
          </p:cNvPr>
          <p:cNvSpPr>
            <a:spLocks noGrp="1"/>
          </p:cNvSpPr>
          <p:nvPr>
            <p:ph type="dt" sz="half" idx="10"/>
          </p:nvPr>
        </p:nvSpPr>
        <p:spPr/>
        <p:txBody>
          <a:bodyPr/>
          <a:lstStyle/>
          <a:p>
            <a:fld id="{8545F6AD-46D7-4EC7-9AF4-C37C7F42FD8D}" type="datetimeFigureOut">
              <a:rPr lang="en-US" smtClean="0"/>
              <a:t>10/4/2020</a:t>
            </a:fld>
            <a:endParaRPr lang="en-US"/>
          </a:p>
        </p:txBody>
      </p:sp>
      <p:sp>
        <p:nvSpPr>
          <p:cNvPr id="6" name="Footer Placeholder 5">
            <a:extLst>
              <a:ext uri="{FF2B5EF4-FFF2-40B4-BE49-F238E27FC236}">
                <a16:creationId xmlns:a16="http://schemas.microsoft.com/office/drawing/2014/main" id="{8FFE8424-E1FF-4FEA-8CD3-6D3BD6CAD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8031B-10A0-491E-A3B6-980763FFFD9F}"/>
              </a:ext>
            </a:extLst>
          </p:cNvPr>
          <p:cNvSpPr>
            <a:spLocks noGrp="1"/>
          </p:cNvSpPr>
          <p:nvPr>
            <p:ph type="sldNum" sz="quarter" idx="12"/>
          </p:nvPr>
        </p:nvSpPr>
        <p:spPr/>
        <p:txBody>
          <a:bodyPr/>
          <a:lstStyle/>
          <a:p>
            <a:fld id="{4BEF8E2E-A47C-405A-ADD7-5AABBE354EA3}" type="slidenum">
              <a:rPr lang="en-US" smtClean="0"/>
              <a:t>‹#›</a:t>
            </a:fld>
            <a:endParaRPr lang="en-US"/>
          </a:p>
        </p:txBody>
      </p:sp>
    </p:spTree>
    <p:extLst>
      <p:ext uri="{BB962C8B-B14F-4D97-AF65-F5344CB8AC3E}">
        <p14:creationId xmlns:p14="http://schemas.microsoft.com/office/powerpoint/2010/main" val="26086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A0D13-90D7-472E-8642-0F079785A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86D41-B4C8-4B4C-8D5F-ACC519842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3D2DB-EE0A-4411-A281-FE4F2169FF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5F6AD-46D7-4EC7-9AF4-C37C7F42FD8D}" type="datetimeFigureOut">
              <a:rPr lang="en-US" smtClean="0"/>
              <a:t>10/4/2020</a:t>
            </a:fld>
            <a:endParaRPr lang="en-US"/>
          </a:p>
        </p:txBody>
      </p:sp>
      <p:sp>
        <p:nvSpPr>
          <p:cNvPr id="5" name="Footer Placeholder 4">
            <a:extLst>
              <a:ext uri="{FF2B5EF4-FFF2-40B4-BE49-F238E27FC236}">
                <a16:creationId xmlns:a16="http://schemas.microsoft.com/office/drawing/2014/main" id="{FAFC9DC1-7D93-4985-8A7A-72FCF206B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4AEB0E-050F-4A50-BE9A-73BD632F1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F8E2E-A47C-405A-ADD7-5AABBE354EA3}" type="slidenum">
              <a:rPr lang="en-US" smtClean="0"/>
              <a:t>‹#›</a:t>
            </a:fld>
            <a:endParaRPr lang="en-US"/>
          </a:p>
        </p:txBody>
      </p:sp>
    </p:spTree>
    <p:extLst>
      <p:ext uri="{BB962C8B-B14F-4D97-AF65-F5344CB8AC3E}">
        <p14:creationId xmlns:p14="http://schemas.microsoft.com/office/powerpoint/2010/main" val="1637179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23BEF446-3202-47F0-B3A9-9C9323EC03AC}"/>
              </a:ext>
            </a:extLst>
          </p:cNvPr>
          <p:cNvSpPr>
            <a:spLocks noGrp="1"/>
          </p:cNvSpPr>
          <p:nvPr>
            <p:ph type="title"/>
          </p:nvPr>
        </p:nvSpPr>
        <p:spPr>
          <a:xfrm>
            <a:off x="804998" y="798445"/>
            <a:ext cx="4803636" cy="659656"/>
          </a:xfrm>
        </p:spPr>
        <p:txBody>
          <a:bodyPr>
            <a:normAutofit/>
          </a:bodyPr>
          <a:lstStyle/>
          <a:p>
            <a:r>
              <a:rPr lang="en-US" sz="4000" b="0" i="0" dirty="0">
                <a:solidFill>
                  <a:srgbClr val="000000"/>
                </a:solidFill>
                <a:effectLst/>
                <a:latin typeface="Linux Libertine"/>
              </a:rPr>
              <a:t>Reproductive toxicity</a:t>
            </a:r>
          </a:p>
        </p:txBody>
      </p:sp>
      <p:sp>
        <p:nvSpPr>
          <p:cNvPr id="3" name="Content Placeholder 2">
            <a:extLst>
              <a:ext uri="{FF2B5EF4-FFF2-40B4-BE49-F238E27FC236}">
                <a16:creationId xmlns:a16="http://schemas.microsoft.com/office/drawing/2014/main" id="{77B75B05-274B-474F-8D2E-3707CEF79733}"/>
              </a:ext>
            </a:extLst>
          </p:cNvPr>
          <p:cNvSpPr>
            <a:spLocks noGrp="1"/>
          </p:cNvSpPr>
          <p:nvPr>
            <p:ph idx="1"/>
          </p:nvPr>
        </p:nvSpPr>
        <p:spPr>
          <a:xfrm>
            <a:off x="804997" y="1458101"/>
            <a:ext cx="4960183" cy="5065361"/>
          </a:xfrm>
        </p:spPr>
        <p:txBody>
          <a:bodyPr anchor="ctr">
            <a:no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Reproductive toxicity is a hazard associated with some chemical substances, which interfere in some way with normal reproduction; such substances are called reprotoxic</a:t>
            </a:r>
          </a:p>
          <a:p>
            <a:r>
              <a:rPr lang="en-US" sz="1600" dirty="0">
                <a:solidFill>
                  <a:srgbClr val="000000"/>
                </a:solidFill>
                <a:latin typeface="Times New Roman" panose="02020603050405020304" pitchFamily="18" charset="0"/>
                <a:cs typeface="Times New Roman" panose="02020603050405020304" pitchFamily="18" charset="0"/>
              </a:rPr>
              <a:t>They may adversely affect sexual function and fertility in adult males and females, as well as causing developmental toxicity in the offspring.</a:t>
            </a:r>
          </a:p>
          <a:p>
            <a:r>
              <a:rPr lang="en-US" sz="1600" dirty="0">
                <a:solidFill>
                  <a:srgbClr val="000000"/>
                </a:solidFill>
                <a:latin typeface="Times New Roman" panose="02020603050405020304" pitchFamily="18" charset="0"/>
                <a:cs typeface="Times New Roman" panose="02020603050405020304" pitchFamily="18" charset="0"/>
              </a:rPr>
              <a:t>Many drugs can affect the human reproductive system. Their effects can be</a:t>
            </a:r>
          </a:p>
          <a:p>
            <a:pPr lvl="1"/>
            <a:r>
              <a:rPr lang="en-US" sz="1600" dirty="0">
                <a:solidFill>
                  <a:srgbClr val="000000"/>
                </a:solidFill>
                <a:latin typeface="Times New Roman" panose="02020603050405020304" pitchFamily="18" charset="0"/>
                <a:cs typeface="Times New Roman" panose="02020603050405020304" pitchFamily="18" charset="0"/>
              </a:rPr>
              <a:t>desired (hormonal contraception),</a:t>
            </a:r>
          </a:p>
          <a:p>
            <a:pPr lvl="1"/>
            <a:r>
              <a:rPr lang="en-US" sz="1600" dirty="0">
                <a:solidFill>
                  <a:srgbClr val="000000"/>
                </a:solidFill>
                <a:latin typeface="Times New Roman" panose="02020603050405020304" pitchFamily="18" charset="0"/>
                <a:cs typeface="Times New Roman" panose="02020603050405020304" pitchFamily="18" charset="0"/>
              </a:rPr>
              <a:t>a minor unwanted side effect (many antidepressants) or</a:t>
            </a:r>
          </a:p>
          <a:p>
            <a:pPr lvl="1"/>
            <a:r>
              <a:rPr lang="en-US" sz="1600" dirty="0">
                <a:solidFill>
                  <a:srgbClr val="000000"/>
                </a:solidFill>
                <a:latin typeface="Times New Roman" panose="02020603050405020304" pitchFamily="18" charset="0"/>
                <a:cs typeface="Times New Roman" panose="02020603050405020304" pitchFamily="18" charset="0"/>
              </a:rPr>
              <a:t>a major public health problem (thalidomide).</a:t>
            </a:r>
          </a:p>
          <a:p>
            <a:r>
              <a:rPr lang="en-US" sz="1600" dirty="0">
                <a:solidFill>
                  <a:srgbClr val="000000"/>
                </a:solidFill>
                <a:latin typeface="Times New Roman" panose="02020603050405020304" pitchFamily="18" charset="0"/>
                <a:cs typeface="Times New Roman" panose="02020603050405020304" pitchFamily="18" charset="0"/>
              </a:rPr>
              <a:t>Toxicology studies use animal models to evaluate adverse effects on the reproductive system. Studies must be carefully designed with appropriate exposure routes (e.g. oral, inhalation or dermal) and dosages to provide data that is useful for predicting human exposure effects.</a:t>
            </a:r>
          </a:p>
        </p:txBody>
      </p:sp>
      <p:sp>
        <p:nvSpPr>
          <p:cNvPr id="1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close up of a sign&#10;&#10;Description automatically generated">
            <a:extLst>
              <a:ext uri="{FF2B5EF4-FFF2-40B4-BE49-F238E27FC236}">
                <a16:creationId xmlns:a16="http://schemas.microsoft.com/office/drawing/2014/main" id="{4347C735-8D76-45AD-8891-ADF7C66332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17" r="6485" b="3"/>
          <a:stretch/>
        </p:blipFill>
        <p:spPr bwMode="auto">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29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8AC6-7243-4D31-99E0-78DCFC3AF6B2}"/>
              </a:ext>
            </a:extLst>
          </p:cNvPr>
          <p:cNvSpPr>
            <a:spLocks noGrp="1"/>
          </p:cNvSpPr>
          <p:nvPr>
            <p:ph type="title"/>
          </p:nvPr>
        </p:nvSpPr>
        <p:spPr>
          <a:xfrm>
            <a:off x="838200" y="365125"/>
            <a:ext cx="10515600" cy="805753"/>
          </a:xfrm>
        </p:spPr>
        <p:txBody>
          <a:bodyPr/>
          <a:lstStyle/>
          <a:p>
            <a:r>
              <a:rPr lang="en-US" b="1" dirty="0">
                <a:latin typeface="Times New Roman" panose="02020603050405020304" pitchFamily="18" charset="0"/>
                <a:cs typeface="Times New Roman" panose="02020603050405020304" pitchFamily="18" charset="0"/>
              </a:rPr>
              <a:t>Teratogens</a:t>
            </a:r>
          </a:p>
        </p:txBody>
      </p:sp>
      <p:sp>
        <p:nvSpPr>
          <p:cNvPr id="3" name="Content Placeholder 2">
            <a:extLst>
              <a:ext uri="{FF2B5EF4-FFF2-40B4-BE49-F238E27FC236}">
                <a16:creationId xmlns:a16="http://schemas.microsoft.com/office/drawing/2014/main" id="{23FB09A2-9657-4B73-9163-0A45A44D66F3}"/>
              </a:ext>
            </a:extLst>
          </p:cNvPr>
          <p:cNvSpPr>
            <a:spLocks noGrp="1"/>
          </p:cNvSpPr>
          <p:nvPr>
            <p:ph idx="1"/>
          </p:nvPr>
        </p:nvSpPr>
        <p:spPr>
          <a:xfrm>
            <a:off x="838200" y="1326995"/>
            <a:ext cx="10515600" cy="484996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One well-known group of substances which are toxic for reproduction are teratogens – substances which cause birth defects</a:t>
            </a:r>
          </a:p>
          <a:p>
            <a:r>
              <a:rPr lang="en-US" sz="2400" dirty="0">
                <a:latin typeface="Times New Roman" panose="02020603050405020304" pitchFamily="18" charset="0"/>
                <a:cs typeface="Times New Roman" panose="02020603050405020304" pitchFamily="18" charset="0"/>
              </a:rPr>
              <a:t> (S)-thalidomide is possibly the most notorious of these</a:t>
            </a:r>
          </a:p>
          <a:p>
            <a:r>
              <a:rPr lang="en-US" sz="2400" dirty="0">
                <a:latin typeface="Times New Roman" panose="02020603050405020304" pitchFamily="18" charset="0"/>
                <a:cs typeface="Times New Roman" panose="02020603050405020304" pitchFamily="18" charset="0"/>
              </a:rPr>
              <a:t>Thalidomide, sold under the brand name </a:t>
            </a:r>
            <a:r>
              <a:rPr lang="en-US" sz="2400" dirty="0" err="1">
                <a:latin typeface="Times New Roman" panose="02020603050405020304" pitchFamily="18" charset="0"/>
                <a:cs typeface="Times New Roman" panose="02020603050405020304" pitchFamily="18" charset="0"/>
              </a:rPr>
              <a:t>Thalomid</a:t>
            </a:r>
            <a:r>
              <a:rPr lang="en-US" sz="2400" dirty="0">
                <a:latin typeface="Times New Roman" panose="02020603050405020304" pitchFamily="18" charset="0"/>
                <a:cs typeface="Times New Roman" panose="02020603050405020304" pitchFamily="18" charset="0"/>
              </a:rPr>
              <a:t> among others, is a medication used to treat a number of cancers including multiple myeloma, graft-versus-host disease, and a number of skin conditions including complications of leprosy. While it has been used in a number of HIV associated conditions, such use is associated with increased levels of the virus. It is taken by mouth.</a:t>
            </a:r>
          </a:p>
          <a:p>
            <a:r>
              <a:rPr lang="en-US" sz="2400" dirty="0">
                <a:latin typeface="Times New Roman" panose="02020603050405020304" pitchFamily="18" charset="0"/>
                <a:cs typeface="Times New Roman" panose="02020603050405020304" pitchFamily="18" charset="0"/>
              </a:rPr>
              <a:t> Another group of substances which have received much attention (and prompted some controversy) as possibly toxic for reproduction are the so-called endocrine disruptors.</a:t>
            </a:r>
          </a:p>
          <a:p>
            <a:r>
              <a:rPr lang="en-US" sz="2400" dirty="0">
                <a:latin typeface="Times New Roman" panose="02020603050405020304" pitchFamily="18" charset="0"/>
                <a:cs typeface="Times New Roman" panose="02020603050405020304" pitchFamily="18" charset="0"/>
              </a:rPr>
              <a:t>Endocrine disruptors change how hormones are produced and how they interact with their receptors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69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889E9-2668-43CB-813A-3DAD5B95361A}"/>
              </a:ext>
            </a:extLst>
          </p:cNvPr>
          <p:cNvSpPr>
            <a:spLocks noGrp="1"/>
          </p:cNvSpPr>
          <p:nvPr>
            <p:ph idx="1"/>
          </p:nvPr>
        </p:nvSpPr>
        <p:spPr>
          <a:xfrm>
            <a:off x="838200" y="557561"/>
            <a:ext cx="10515600" cy="5619402"/>
          </a:xfrm>
        </p:spPr>
        <p:txBody>
          <a:bodyPr>
            <a:normAutofit/>
          </a:bodyPr>
          <a:lstStyle/>
          <a:p>
            <a:r>
              <a:rPr lang="en-US" sz="2400" dirty="0">
                <a:latin typeface="Times New Roman" panose="02020603050405020304" pitchFamily="18" charset="0"/>
                <a:cs typeface="Times New Roman" panose="02020603050405020304" pitchFamily="18" charset="0"/>
              </a:rPr>
              <a:t>Endocrine disruptors are classified as</a:t>
            </a:r>
          </a:p>
          <a:p>
            <a:pPr lvl="1"/>
            <a:r>
              <a:rPr lang="en-US" dirty="0">
                <a:latin typeface="Times New Roman" panose="02020603050405020304" pitchFamily="18" charset="0"/>
                <a:cs typeface="Times New Roman" panose="02020603050405020304" pitchFamily="18" charset="0"/>
              </a:rPr>
              <a:t>Estrogenic, </a:t>
            </a:r>
          </a:p>
          <a:p>
            <a:pPr lvl="1"/>
            <a:r>
              <a:rPr lang="en-US" dirty="0">
                <a:latin typeface="Times New Roman" panose="02020603050405020304" pitchFamily="18" charset="0"/>
                <a:cs typeface="Times New Roman" panose="02020603050405020304" pitchFamily="18" charset="0"/>
              </a:rPr>
              <a:t>Anti-Estrogenic, </a:t>
            </a:r>
          </a:p>
          <a:p>
            <a:pPr lvl="1"/>
            <a:r>
              <a:rPr lang="en-US" dirty="0">
                <a:latin typeface="Times New Roman" panose="02020603050405020304" pitchFamily="18" charset="0"/>
                <a:cs typeface="Times New Roman" panose="02020603050405020304" pitchFamily="18" charset="0"/>
              </a:rPr>
              <a:t>Androgenic </a:t>
            </a:r>
          </a:p>
          <a:p>
            <a:pPr lvl="1"/>
            <a:r>
              <a:rPr lang="en-US" dirty="0">
                <a:latin typeface="Times New Roman" panose="02020603050405020304" pitchFamily="18" charset="0"/>
                <a:cs typeface="Times New Roman" panose="02020603050405020304" pitchFamily="18" charset="0"/>
              </a:rPr>
              <a:t>Anti-androgenic</a:t>
            </a:r>
          </a:p>
          <a:p>
            <a:r>
              <a:rPr lang="en-US" sz="2400" dirty="0">
                <a:latin typeface="Times New Roman" panose="02020603050405020304" pitchFamily="18" charset="0"/>
                <a:cs typeface="Times New Roman" panose="02020603050405020304" pitchFamily="18" charset="0"/>
              </a:rPr>
              <a:t>Each category includes pharmaceutical compounds and environmental compounds</a:t>
            </a:r>
          </a:p>
          <a:p>
            <a:r>
              <a:rPr lang="en-US" sz="2400" dirty="0">
                <a:latin typeface="Times New Roman" panose="02020603050405020304" pitchFamily="18" charset="0"/>
                <a:cs typeface="Times New Roman" panose="02020603050405020304" pitchFamily="18" charset="0"/>
              </a:rPr>
              <a:t>Estrogenic or androgenic compounds will cause the same hormonal responses as the sex steroids (estrogen and testosterone)</a:t>
            </a:r>
          </a:p>
          <a:p>
            <a:r>
              <a:rPr lang="en-US" sz="2400" dirty="0">
                <a:latin typeface="Times New Roman" panose="02020603050405020304" pitchFamily="18" charset="0"/>
                <a:cs typeface="Times New Roman" panose="02020603050405020304" pitchFamily="18" charset="0"/>
              </a:rPr>
              <a:t>Anti-estrogenic and Anti-</a:t>
            </a:r>
            <a:r>
              <a:rPr lang="en-US" sz="2400" dirty="0" err="1">
                <a:latin typeface="Times New Roman" panose="02020603050405020304" pitchFamily="18" charset="0"/>
                <a:cs typeface="Times New Roman" panose="02020603050405020304" pitchFamily="18" charset="0"/>
              </a:rPr>
              <a:t>andogenic</a:t>
            </a:r>
            <a:r>
              <a:rPr lang="en-US" sz="2400" dirty="0">
                <a:latin typeface="Times New Roman" panose="02020603050405020304" pitchFamily="18" charset="0"/>
                <a:cs typeface="Times New Roman" panose="02020603050405020304" pitchFamily="18" charset="0"/>
              </a:rPr>
              <a:t> compounds bind to a receptor and block the hormones from binding to their receptors, thus preventing their function</a:t>
            </a:r>
          </a:p>
          <a:p>
            <a:r>
              <a:rPr lang="en-US" sz="2400" dirty="0">
                <a:latin typeface="Times New Roman" panose="02020603050405020304" pitchFamily="18" charset="0"/>
                <a:cs typeface="Times New Roman" panose="02020603050405020304" pitchFamily="18" charset="0"/>
              </a:rPr>
              <a:t>A few examples of the many types of endocrine disruptors are trenbolone (androgenic), flutamide (anti-androgenic), </a:t>
            </a:r>
            <a:r>
              <a:rPr lang="en-US" sz="2400" dirty="0" err="1">
                <a:latin typeface="Times New Roman" panose="02020603050405020304" pitchFamily="18" charset="0"/>
                <a:cs typeface="Times New Roman" panose="02020603050405020304" pitchFamily="18" charset="0"/>
              </a:rPr>
              <a:t>dieththylstilbestrol</a:t>
            </a:r>
            <a:r>
              <a:rPr lang="en-US" sz="2400" dirty="0">
                <a:latin typeface="Times New Roman" panose="02020603050405020304" pitchFamily="18" charset="0"/>
                <a:cs typeface="Times New Roman" panose="02020603050405020304" pitchFamily="18" charset="0"/>
              </a:rPr>
              <a:t> (estrogenic), Bisphenol A (estrogenic), tributyltin (anti-estrogenic)</a:t>
            </a:r>
          </a:p>
        </p:txBody>
      </p:sp>
    </p:spTree>
    <p:extLst>
      <p:ext uri="{BB962C8B-B14F-4D97-AF65-F5344CB8AC3E}">
        <p14:creationId xmlns:p14="http://schemas.microsoft.com/office/powerpoint/2010/main" val="190966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0191-9B19-4667-83B1-3615938B3121}"/>
              </a:ext>
            </a:extLst>
          </p:cNvPr>
          <p:cNvSpPr>
            <a:spLocks noGrp="1"/>
          </p:cNvSpPr>
          <p:nvPr>
            <p:ph type="title"/>
          </p:nvPr>
        </p:nvSpPr>
        <p:spPr>
          <a:xfrm>
            <a:off x="838200" y="365126"/>
            <a:ext cx="10515600" cy="761148"/>
          </a:xfrm>
        </p:spPr>
        <p:txBody>
          <a:bodyPr>
            <a:normAutofit/>
          </a:bodyPr>
          <a:lstStyle/>
          <a:p>
            <a:r>
              <a:rPr lang="en-US" sz="3600" b="1" dirty="0"/>
              <a:t>Developmental and Reproductive Toxicology (DART)</a:t>
            </a:r>
          </a:p>
        </p:txBody>
      </p:sp>
      <p:sp>
        <p:nvSpPr>
          <p:cNvPr id="3" name="Content Placeholder 2">
            <a:extLst>
              <a:ext uri="{FF2B5EF4-FFF2-40B4-BE49-F238E27FC236}">
                <a16:creationId xmlns:a16="http://schemas.microsoft.com/office/drawing/2014/main" id="{6F7E1E77-33ED-4F29-9669-F6E0073004B9}"/>
              </a:ext>
            </a:extLst>
          </p:cNvPr>
          <p:cNvSpPr>
            <a:spLocks noGrp="1"/>
          </p:cNvSpPr>
          <p:nvPr>
            <p:ph idx="1"/>
          </p:nvPr>
        </p:nvSpPr>
        <p:spPr>
          <a:xfrm>
            <a:off x="838200" y="1226634"/>
            <a:ext cx="10515600" cy="5631366"/>
          </a:xfrm>
        </p:spPr>
        <p:txBody>
          <a:bodyPr>
            <a:normAutofit/>
          </a:bodyPr>
          <a:lstStyle/>
          <a:p>
            <a:r>
              <a:rPr lang="en-US" sz="2000" dirty="0">
                <a:latin typeface="Times New Roman" panose="02020603050405020304" pitchFamily="18" charset="0"/>
                <a:cs typeface="Times New Roman" panose="02020603050405020304" pitchFamily="18" charset="0"/>
              </a:rPr>
              <a:t>In the U.S., the Food and Drug Administration (FDA) and Environmental Protection Agency (EPA) have established guidelines for DART studies required for product registration and approval. Companies must present data from DART studies conducted per applicable regulatory guidelines in order to market and use their products in these countries</a:t>
            </a:r>
          </a:p>
          <a:p>
            <a:r>
              <a:rPr lang="en-US" sz="2000" b="1" i="0" dirty="0">
                <a:solidFill>
                  <a:srgbClr val="000000"/>
                </a:solidFill>
                <a:effectLst/>
                <a:latin typeface="Times New Roman" panose="02020603050405020304" pitchFamily="18" charset="0"/>
                <a:cs typeface="Times New Roman" panose="02020603050405020304" pitchFamily="18" charset="0"/>
              </a:rPr>
              <a:t>Pharmaceuticals: </a:t>
            </a:r>
            <a:r>
              <a:rPr lang="en-US" sz="2000" i="0" dirty="0">
                <a:solidFill>
                  <a:srgbClr val="000000"/>
                </a:solidFill>
                <a:effectLst/>
                <a:latin typeface="Times New Roman" panose="02020603050405020304" pitchFamily="18" charset="0"/>
                <a:cs typeface="Times New Roman" panose="02020603050405020304" pitchFamily="18" charset="0"/>
              </a:rPr>
              <a:t>In the U.S., the FDA approves pharmaceuticals before they can be marketed. The toxicity tests that are required in the U.S. are dictated by test guidelines put forth by the International Conference on Harmonization (ICH).</a:t>
            </a:r>
          </a:p>
          <a:p>
            <a:r>
              <a:rPr lang="en-US" sz="2000" dirty="0">
                <a:latin typeface="Times New Roman" panose="02020603050405020304" pitchFamily="18" charset="0"/>
                <a:cs typeface="Times New Roman" panose="02020603050405020304" pitchFamily="18" charset="0"/>
              </a:rPr>
              <a:t>Three DART tests are required for small molecule pharmaceuticals: Embryo-Fetal Development (EFD), Fertility and Early Embryonic Development (FEED) and a Pre- and Postnatal Development study (PPN). Combination studies may be performed to reduce the number of animals needed and to obtain results more quickly. (This should be decided on a case-by-case basis, as it may not be appropriate for a given drug.) For large molecule biopharmaceuticals, such as vaccines and proteins, other laboratory animal species and study designs may used.</a:t>
            </a:r>
          </a:p>
          <a:p>
            <a:r>
              <a:rPr lang="en-US" sz="2000" b="1" dirty="0">
                <a:latin typeface="Times New Roman" panose="02020603050405020304" pitchFamily="18" charset="0"/>
                <a:cs typeface="Times New Roman" panose="02020603050405020304" pitchFamily="18" charset="0"/>
              </a:rPr>
              <a:t>Pesticides and Industrial Chemicals:</a:t>
            </a:r>
            <a:r>
              <a:rPr lang="en-US" sz="2000" dirty="0">
                <a:latin typeface="Times New Roman" panose="02020603050405020304" pitchFamily="18" charset="0"/>
                <a:cs typeface="Times New Roman" panose="02020603050405020304" pitchFamily="18" charset="0"/>
              </a:rPr>
              <a:t> Pesticides and industrial chemicals must also undergo DART testing to detect toxicity to the reproductive system, including prenatal and postnatal development of the offspring. In the U.S., the EPA requires DART testing for product registration of pesticides.</a:t>
            </a:r>
          </a:p>
        </p:txBody>
      </p:sp>
    </p:spTree>
    <p:extLst>
      <p:ext uri="{BB962C8B-B14F-4D97-AF65-F5344CB8AC3E}">
        <p14:creationId xmlns:p14="http://schemas.microsoft.com/office/powerpoint/2010/main" val="321252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8339-0D01-45EB-BC3B-3A972820AA3F}"/>
              </a:ext>
            </a:extLst>
          </p:cNvPr>
          <p:cNvSpPr>
            <a:spLocks noGrp="1"/>
          </p:cNvSpPr>
          <p:nvPr>
            <p:ph type="title"/>
          </p:nvPr>
        </p:nvSpPr>
        <p:spPr>
          <a:xfrm>
            <a:off x="838199" y="365125"/>
            <a:ext cx="10970941" cy="772299"/>
          </a:xfrm>
        </p:spPr>
        <p:txBody>
          <a:bodyPr>
            <a:noAutofit/>
          </a:bodyPr>
          <a:lstStyle/>
          <a:p>
            <a:r>
              <a:rPr lang="en-US" sz="3200" dirty="0">
                <a:latin typeface="Times New Roman" panose="02020603050405020304" pitchFamily="18" charset="0"/>
                <a:cs typeface="Times New Roman" panose="02020603050405020304" pitchFamily="18" charset="0"/>
              </a:rPr>
              <a:t>Other Examples that are responsible for Reproductivity toxicity </a:t>
            </a:r>
          </a:p>
        </p:txBody>
      </p:sp>
      <p:sp>
        <p:nvSpPr>
          <p:cNvPr id="3" name="Content Placeholder 2">
            <a:extLst>
              <a:ext uri="{FF2B5EF4-FFF2-40B4-BE49-F238E27FC236}">
                <a16:creationId xmlns:a16="http://schemas.microsoft.com/office/drawing/2014/main" id="{F4D9DE87-9B91-4418-BB64-D50AF4BCF90F}"/>
              </a:ext>
            </a:extLst>
          </p:cNvPr>
          <p:cNvSpPr>
            <a:spLocks noGrp="1"/>
          </p:cNvSpPr>
          <p:nvPr>
            <p:ph idx="1"/>
          </p:nvPr>
        </p:nvSpPr>
        <p:spPr>
          <a:xfrm>
            <a:off x="838200" y="1137424"/>
            <a:ext cx="10515600" cy="5441796"/>
          </a:xfrm>
        </p:spPr>
        <p:txBody>
          <a:bodyPr>
            <a:normAutofit lnSpcReduction="10000"/>
          </a:bodyPr>
          <a:lstStyle/>
          <a:p>
            <a:pPr>
              <a:lnSpc>
                <a:spcPct val="110000"/>
              </a:lnSpc>
            </a:pPr>
            <a:r>
              <a:rPr lang="en-US" sz="2400" b="1" dirty="0">
                <a:latin typeface="Times New Roman" panose="02020603050405020304" pitchFamily="18" charset="0"/>
                <a:cs typeface="Times New Roman" panose="02020603050405020304" pitchFamily="18" charset="0"/>
              </a:rPr>
              <a:t>Bisphenol A </a:t>
            </a:r>
            <a:r>
              <a:rPr lang="en-US" sz="2400" dirty="0">
                <a:latin typeface="Times New Roman" panose="02020603050405020304" pitchFamily="18" charset="0"/>
                <a:cs typeface="Times New Roman" panose="02020603050405020304" pitchFamily="18" charset="0"/>
              </a:rPr>
              <a:t>: (BPA) is an example of an endocrine disruptor which negatively affects reproductive development. BPA is a known as an estrogen mimicker (Xenoestrogen) and a likely androgen mimicker. It is used in the production of various plastic products. BPA exposure in fetal female rats leads to mammary gland morphogenesis, increased formation of ovarian tumors, and increased risk of developing mammary gland neoplasia in adult life.</a:t>
            </a:r>
          </a:p>
          <a:p>
            <a:pPr>
              <a:lnSpc>
                <a:spcPct val="110000"/>
              </a:lnSpc>
            </a:pPr>
            <a:r>
              <a:rPr lang="en-US" sz="2400" dirty="0">
                <a:latin typeface="Times New Roman" panose="02020603050405020304" pitchFamily="18" charset="0"/>
                <a:cs typeface="Times New Roman" panose="02020603050405020304" pitchFamily="18" charset="0"/>
              </a:rPr>
              <a:t>BPA also affects male fertility by resulting in lower sperm quality and sex function. The toxicological impact of BPA is better understood and studied in females than in males</a:t>
            </a:r>
          </a:p>
          <a:p>
            <a:pPr>
              <a:lnSpc>
                <a:spcPct val="110000"/>
              </a:lnSpc>
            </a:pPr>
            <a:r>
              <a:rPr lang="en-US" sz="2400" b="1" dirty="0">
                <a:latin typeface="Times New Roman" panose="02020603050405020304" pitchFamily="18" charset="0"/>
                <a:cs typeface="Times New Roman" panose="02020603050405020304" pitchFamily="18" charset="0"/>
              </a:rPr>
              <a:t>Lead: </a:t>
            </a:r>
            <a:r>
              <a:rPr lang="en-US" sz="2400" dirty="0">
                <a:latin typeface="Times New Roman" panose="02020603050405020304" pitchFamily="18" charset="0"/>
                <a:cs typeface="Times New Roman" panose="02020603050405020304" pitchFamily="18" charset="0"/>
              </a:rPr>
              <a:t>A heavy metal that has been associated not only with mental deficits, but also with male infertility and male reproductive issues. Lead is believed to predominantly affect male reproduction by the disruption of hormones, which reduces the quantity of sperm production in the seminiferous tubules</a:t>
            </a:r>
          </a:p>
        </p:txBody>
      </p:sp>
    </p:spTree>
    <p:extLst>
      <p:ext uri="{BB962C8B-B14F-4D97-AF65-F5344CB8AC3E}">
        <p14:creationId xmlns:p14="http://schemas.microsoft.com/office/powerpoint/2010/main" val="560544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785</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Linux Libertine</vt:lpstr>
      <vt:lpstr>Times New Roman</vt:lpstr>
      <vt:lpstr>Office Theme</vt:lpstr>
      <vt:lpstr>Reproductive toxicity</vt:lpstr>
      <vt:lpstr>Teratogens</vt:lpstr>
      <vt:lpstr>PowerPoint Presentation</vt:lpstr>
      <vt:lpstr>Developmental and Reproductive Toxicology (DART)</vt:lpstr>
      <vt:lpstr>Other Examples that are responsible for Reproductivity toxicity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Durga - Vendor</dc:creator>
  <cp:lastModifiedBy>Sri Durga - Vendor</cp:lastModifiedBy>
  <cp:revision>4</cp:revision>
  <dcterms:created xsi:type="dcterms:W3CDTF">2020-10-04T15:47:25Z</dcterms:created>
  <dcterms:modified xsi:type="dcterms:W3CDTF">2020-10-04T16:20:31Z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iteId">
    <vt:lpwstr>3cbcc3d3-094d-4006-9849-0d11d61f484d</vt:lpwstr>
  </property>
  <property fmtid="{D5CDD505-2E9C-101B-9397-08002B2CF9AE}" pid="4" name="MSIP_Label_b24820e8-223f-4ed2-bd95-81c83f641284_Owner">
    <vt:lpwstr>vn50086@homeoffice.wal-mart.com</vt:lpwstr>
  </property>
  <property fmtid="{D5CDD505-2E9C-101B-9397-08002B2CF9AE}" pid="5" name="MSIP_Label_b24820e8-223f-4ed2-bd95-81c83f641284_SetDate">
    <vt:lpwstr>2020-10-04T16:20:29.7304676Z</vt:lpwstr>
  </property>
  <property fmtid="{D5CDD505-2E9C-101B-9397-08002B2CF9AE}" pid="6" name="MSIP_Label_b24820e8-223f-4ed2-bd95-81c83f641284_Name">
    <vt:lpwstr>Sensitive</vt:lpwstr>
  </property>
  <property fmtid="{D5CDD505-2E9C-101B-9397-08002B2CF9AE}" pid="7" name="MSIP_Label_b24820e8-223f-4ed2-bd95-81c83f641284_Application">
    <vt:lpwstr>Microsoft Azure Information Protection</vt:lpwstr>
  </property>
  <property fmtid="{D5CDD505-2E9C-101B-9397-08002B2CF9AE}" pid="8" name="MSIP_Label_b24820e8-223f-4ed2-bd95-81c83f641284_ActionId">
    <vt:lpwstr>f0a12674-1487-45aa-94bb-5ac55c2541c2</vt:lpwstr>
  </property>
  <property fmtid="{D5CDD505-2E9C-101B-9397-08002B2CF9AE}" pid="9" name="MSIP_Label_b24820e8-223f-4ed2-bd95-81c83f641284_Extended_MSFT_Method">
    <vt:lpwstr>Automatic</vt:lpwstr>
  </property>
  <property fmtid="{D5CDD505-2E9C-101B-9397-08002B2CF9AE}" pid="10" name="Sensitivity">
    <vt:lpwstr>Sensitive</vt:lpwstr>
  </property>
</Properties>
</file>