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5F0E3-A663-4CFE-9D02-412D6E463F51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EE5-22DF-430D-83C1-9B8C59BF0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20EE5-22DF-430D-83C1-9B8C59BF0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DF85-B852-4DA7-8BFC-3CE6CE5C92B0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8CF3-193D-4A21-AC8B-BEDFD0210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record yang </a:t>
            </a:r>
            <a:r>
              <a:rPr lang="en-US" dirty="0" err="1" smtClean="0"/>
              <a:t>sama</a:t>
            </a:r>
            <a:r>
              <a:rPr lang="en-US" dirty="0" smtClean="0"/>
              <a:t>/</a:t>
            </a:r>
            <a:r>
              <a:rPr lang="en-US" dirty="0" err="1" smtClean="0"/>
              <a:t>duplikat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record </a:t>
            </a:r>
            <a:r>
              <a:rPr lang="en-US" dirty="0" err="1" smtClean="0"/>
              <a:t>duplikat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r>
              <a:rPr lang="en-US" dirty="0" smtClean="0"/>
              <a:t> </a:t>
            </a:r>
            <a:r>
              <a:rPr lang="en-US" dirty="0" err="1" smtClean="0"/>
              <a:t>merupaka</a:t>
            </a:r>
            <a:r>
              <a:rPr lang="en-US" dirty="0" smtClean="0"/>
              <a:t> key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record </a:t>
            </a:r>
            <a:r>
              <a:rPr lang="en-US" dirty="0" err="1" smtClean="0"/>
              <a:t>duplikat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Mengevaluasi</a:t>
            </a:r>
            <a:r>
              <a:rPr lang="en-US" dirty="0" smtClean="0"/>
              <a:t> query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perbagian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endParaRPr lang="en-US" dirty="0" smtClean="0"/>
          </a:p>
          <a:p>
            <a:pPr lvl="1"/>
            <a:r>
              <a:rPr lang="en-US" dirty="0" err="1" smtClean="0"/>
              <a:t>Materialisasi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temporer</a:t>
            </a:r>
            <a:r>
              <a:rPr lang="en-US" dirty="0" smtClean="0"/>
              <a:t>(</a:t>
            </a:r>
            <a:r>
              <a:rPr lang="en-US" dirty="0" err="1" smtClean="0"/>
              <a:t>dimaterialkan</a:t>
            </a:r>
            <a:r>
              <a:rPr lang="en-US" dirty="0" smtClean="0"/>
              <a:t>)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level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 lvl="1"/>
            <a:r>
              <a:rPr lang="en-US" dirty="0" smtClean="0"/>
              <a:t>Pipeline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temporer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pipeline </a:t>
            </a:r>
            <a:r>
              <a:rPr lang="en-US" dirty="0" err="1" smtClean="0"/>
              <a:t>operasi</a:t>
            </a:r>
            <a:r>
              <a:rPr lang="en-US" dirty="0" smtClean="0"/>
              <a:t>(</a:t>
            </a:r>
            <a:r>
              <a:rPr lang="en-US" dirty="0" err="1" smtClean="0"/>
              <a:t>berupa</a:t>
            </a:r>
            <a:r>
              <a:rPr lang="en-US" dirty="0" smtClean="0"/>
              <a:t> buffer). </a:t>
            </a:r>
            <a:r>
              <a:rPr lang="en-US" dirty="0" err="1" smtClean="0"/>
              <a:t>Penggunaan</a:t>
            </a:r>
            <a:r>
              <a:rPr lang="en-US" dirty="0" smtClean="0"/>
              <a:t> pipeline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tabel-tabel</a:t>
            </a:r>
            <a:r>
              <a:rPr lang="en-US" dirty="0" smtClean="0"/>
              <a:t> </a:t>
            </a:r>
            <a:r>
              <a:rPr lang="en-US" dirty="0" err="1" smtClean="0"/>
              <a:t>temporer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diekspresikan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query 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query yang </a:t>
            </a:r>
            <a:r>
              <a:rPr lang="en-US" dirty="0" err="1" smtClean="0"/>
              <a:t>ekivalen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Ekivalensi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err="1" smtClean="0"/>
              <a:t>Mhs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nim,nama_mhs,tgl_lahir,alamat,kota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err="1" smtClean="0"/>
              <a:t>Kuliah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kode_kul,nama_kul,sks,semester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err="1" smtClean="0"/>
              <a:t>Nilai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nim,kode_kul,indeks_nilai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400" b="1" dirty="0" err="1" smtClean="0"/>
              <a:t>Tampilkan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nama_mhs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mengambil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matakuliah</a:t>
            </a:r>
            <a:r>
              <a:rPr lang="en-US" sz="2400" b="1" dirty="0" smtClean="0"/>
              <a:t> SBD</a:t>
            </a:r>
            <a:endParaRPr lang="en-US" b="1" dirty="0" smtClean="0"/>
          </a:p>
          <a:p>
            <a:pPr>
              <a:buNone/>
            </a:pPr>
            <a:r>
              <a:rPr lang="el-GR" sz="2800" dirty="0" smtClean="0"/>
              <a:t>π</a:t>
            </a:r>
            <a:r>
              <a:rPr lang="en-US" sz="2800" b="1" baseline="-25000" dirty="0" err="1" smtClean="0"/>
              <a:t>nama_mhs</a:t>
            </a:r>
            <a:r>
              <a:rPr lang="en-US" sz="2800" b="1" baseline="-25000" dirty="0" smtClean="0"/>
              <a:t> </a:t>
            </a:r>
            <a:r>
              <a:rPr lang="en-US" sz="2800" dirty="0" smtClean="0"/>
              <a:t>(</a:t>
            </a:r>
            <a:r>
              <a:rPr lang="el-GR" sz="2800" dirty="0" smtClean="0"/>
              <a:t>δ</a:t>
            </a:r>
            <a:r>
              <a:rPr lang="en-US" sz="2800" b="1" baseline="-25000" dirty="0" err="1" smtClean="0"/>
              <a:t>nama_kul</a:t>
            </a:r>
            <a:r>
              <a:rPr lang="en-US" sz="2800" b="1" baseline="-25000" dirty="0" smtClean="0"/>
              <a:t>=SBD</a:t>
            </a:r>
            <a:r>
              <a:rPr lang="en-US" sz="2800" b="1" dirty="0" smtClean="0"/>
              <a:t> (</a:t>
            </a:r>
            <a:r>
              <a:rPr lang="en-US" sz="2400" b="1" dirty="0" err="1" smtClean="0"/>
              <a:t>kuliah</a:t>
            </a:r>
            <a:r>
              <a:rPr lang="en-US" sz="2400" b="1" dirty="0" smtClean="0"/>
              <a:t>      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mhs</a:t>
            </a:r>
            <a:r>
              <a:rPr lang="en-US" sz="2400" b="1" dirty="0" smtClean="0"/>
              <a:t>)</a:t>
            </a:r>
            <a:r>
              <a:rPr lang="en-US" sz="2800" b="1" dirty="0" smtClean="0"/>
              <a:t>)</a:t>
            </a:r>
          </a:p>
          <a:p>
            <a:pPr>
              <a:buNone/>
            </a:pPr>
            <a:r>
              <a:rPr lang="el-GR" sz="2800" dirty="0" smtClean="0"/>
              <a:t>π</a:t>
            </a:r>
            <a:r>
              <a:rPr lang="en-US" sz="2800" b="1" baseline="-25000" dirty="0" err="1" smtClean="0"/>
              <a:t>nama_mhs</a:t>
            </a:r>
            <a:r>
              <a:rPr lang="en-US" sz="2800" b="1" baseline="-25000" dirty="0" smtClean="0"/>
              <a:t> </a:t>
            </a:r>
            <a:r>
              <a:rPr lang="en-US" sz="2800" dirty="0" smtClean="0"/>
              <a:t>(</a:t>
            </a:r>
            <a:r>
              <a:rPr lang="el-GR" sz="2800" dirty="0" smtClean="0"/>
              <a:t>δ</a:t>
            </a:r>
            <a:r>
              <a:rPr lang="en-US" sz="2800" b="1" baseline="-25000" dirty="0" err="1" smtClean="0"/>
              <a:t>nama_kul</a:t>
            </a:r>
            <a:r>
              <a:rPr lang="en-US" sz="2800" b="1" baseline="-25000" dirty="0" smtClean="0"/>
              <a:t>=SBD</a:t>
            </a:r>
            <a:r>
              <a:rPr lang="en-US" sz="2800" b="1" dirty="0" smtClean="0"/>
              <a:t> (</a:t>
            </a:r>
            <a:r>
              <a:rPr lang="en-US" sz="2400" b="1" dirty="0" err="1" smtClean="0"/>
              <a:t>kuliah</a:t>
            </a:r>
            <a:r>
              <a:rPr lang="en-US" sz="2400" b="1" dirty="0" smtClean="0"/>
              <a:t> )    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    </a:t>
            </a:r>
            <a:r>
              <a:rPr lang="en-US" sz="2400" b="1" dirty="0" err="1" smtClean="0"/>
              <a:t>mhs</a:t>
            </a:r>
            <a:r>
              <a:rPr lang="en-US" sz="2400" b="1" dirty="0" smtClean="0"/>
              <a:t>)</a:t>
            </a:r>
            <a:r>
              <a:rPr lang="en-US" sz="2800" b="1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l-GR" sz="2000" dirty="0" smtClean="0"/>
              <a:t>π</a:t>
            </a:r>
            <a:r>
              <a:rPr lang="en-US" sz="2000" b="1" baseline="-25000" dirty="0" err="1" smtClean="0"/>
              <a:t>nama_mhs</a:t>
            </a:r>
            <a:r>
              <a:rPr lang="en-US" sz="2000" b="1" baseline="-25000" dirty="0" smtClean="0"/>
              <a:t>			</a:t>
            </a:r>
            <a:r>
              <a:rPr lang="el-GR" sz="2000" dirty="0" smtClean="0"/>
              <a:t> </a:t>
            </a:r>
            <a:r>
              <a:rPr lang="en-US" sz="2000" dirty="0" smtClean="0"/>
              <a:t>	      </a:t>
            </a:r>
            <a:r>
              <a:rPr lang="el-GR" sz="2000" dirty="0" smtClean="0"/>
              <a:t>π</a:t>
            </a:r>
            <a:r>
              <a:rPr lang="en-US" sz="2000" b="1" baseline="-25000" dirty="0" err="1" smtClean="0"/>
              <a:t>nama_mhs</a:t>
            </a:r>
            <a:r>
              <a:rPr lang="en-US" sz="2000" b="1" baseline="-25000" dirty="0" smtClean="0"/>
              <a:t> 	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l-GR" sz="2200" dirty="0" smtClean="0"/>
              <a:t>δ</a:t>
            </a:r>
            <a:r>
              <a:rPr lang="en-US" sz="2200" b="1" baseline="-25000" dirty="0" err="1" smtClean="0"/>
              <a:t>nama_kul</a:t>
            </a:r>
            <a:r>
              <a:rPr lang="en-US" sz="2200" b="1" baseline="-25000" dirty="0" smtClean="0"/>
              <a:t>=SBD 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			  </a:t>
            </a:r>
            <a:r>
              <a:rPr lang="el-GR" sz="2200" dirty="0" smtClean="0"/>
              <a:t>δ</a:t>
            </a:r>
            <a:r>
              <a:rPr lang="en-US" sz="2200" b="1" baseline="-25000" dirty="0" err="1" smtClean="0"/>
              <a:t>nama_kul</a:t>
            </a:r>
            <a:r>
              <a:rPr lang="en-US" sz="2200" b="1" baseline="-25000" dirty="0" smtClean="0"/>
              <a:t>=SBD</a:t>
            </a:r>
            <a:endParaRPr lang="en-US" sz="22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err="1" smtClean="0"/>
              <a:t>Kuliah</a:t>
            </a:r>
            <a:r>
              <a:rPr lang="en-US" sz="1800" dirty="0" smtClean="0"/>
              <a:t>                                                                       </a:t>
            </a:r>
            <a:r>
              <a:rPr lang="en-US" sz="1800" dirty="0" err="1" smtClean="0"/>
              <a:t>kuliah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dirty="0" err="1" smtClean="0"/>
              <a:t>nilai</a:t>
            </a:r>
            <a:r>
              <a:rPr lang="en-US" sz="1800" dirty="0" smtClean="0"/>
              <a:t>              </a:t>
            </a:r>
            <a:r>
              <a:rPr lang="en-US" sz="1800" dirty="0" err="1" smtClean="0"/>
              <a:t>mhs</a:t>
            </a:r>
            <a:r>
              <a:rPr lang="en-US" sz="1800" dirty="0" smtClean="0"/>
              <a:t>                                                           </a:t>
            </a:r>
            <a:r>
              <a:rPr lang="en-US" sz="1800" dirty="0" err="1" smtClean="0"/>
              <a:t>nilai</a:t>
            </a:r>
            <a:r>
              <a:rPr lang="en-US" sz="1800" dirty="0" smtClean="0"/>
              <a:t>                                   </a:t>
            </a:r>
            <a:r>
              <a:rPr lang="en-US" sz="1800" dirty="0" err="1" smtClean="0"/>
              <a:t>mhs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 flipV="1">
            <a:off x="4495800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V="1">
            <a:off x="4495800" y="3352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 flipV="1">
            <a:off x="1828800" y="53340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6200000" flipV="1">
            <a:off x="5334000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6200000" flipV="1">
            <a:off x="5334000" y="3352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 flipV="1">
            <a:off x="2209800" y="5791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90600" y="5486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2"/>
          </p:cNvCxnSpPr>
          <p:nvPr/>
        </p:nvCxnSpPr>
        <p:spPr>
          <a:xfrm rot="5400000" flipH="1" flipV="1">
            <a:off x="1752600" y="58674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2019300" y="55245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0"/>
          </p:cNvCxnSpPr>
          <p:nvPr/>
        </p:nvCxnSpPr>
        <p:spPr>
          <a:xfrm rot="16200000" flipV="1">
            <a:off x="2247900" y="59817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676400" y="5105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1714500" y="4457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4"/>
          <p:cNvSpPr>
            <a:spLocks noChangeArrowheads="1"/>
          </p:cNvSpPr>
          <p:nvPr/>
        </p:nvSpPr>
        <p:spPr bwMode="auto">
          <a:xfrm rot="16200000" flipV="1">
            <a:off x="6781800" y="5562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 rot="16200000" flipV="1">
            <a:off x="5867400" y="45720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4687094" y="5295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76800" y="4724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43600" y="5715000"/>
            <a:ext cx="762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7010400" y="5638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6057900" y="4762500"/>
            <a:ext cx="838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5753894" y="43807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Ekivalensi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Query Optimizer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query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query yang paling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biayanya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query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query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 smtClean="0"/>
          </a:p>
          <a:p>
            <a:pPr lvl="1"/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kali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leboh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query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Ekivalensi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Optimizer Query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ekivalensi</a:t>
            </a:r>
            <a:r>
              <a:rPr lang="en-US" dirty="0" smtClean="0"/>
              <a:t> yang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mentransformasi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yang lain.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endParaRPr lang="en-US" dirty="0" smtClean="0"/>
          </a:p>
          <a:p>
            <a:pPr lvl="1"/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seawal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endParaRPr lang="en-US" dirty="0" smtClean="0"/>
          </a:p>
          <a:p>
            <a:pPr lvl="1"/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l-GR" dirty="0" smtClean="0"/>
              <a:t> δ</a:t>
            </a:r>
            <a:r>
              <a:rPr lang="en-US" b="1" baseline="-25000" dirty="0" smtClean="0"/>
              <a:t>p1^p2</a:t>
            </a:r>
            <a:r>
              <a:rPr lang="en-US" b="1" dirty="0" smtClean="0"/>
              <a:t>(E)     </a:t>
            </a:r>
            <a:r>
              <a:rPr lang="en-US" dirty="0" err="1" smtClean="0"/>
              <a:t>menjadi</a:t>
            </a:r>
            <a:r>
              <a:rPr lang="en-US" b="1" dirty="0" smtClean="0"/>
              <a:t>         </a:t>
            </a:r>
            <a:r>
              <a:rPr lang="el-GR" dirty="0" smtClean="0"/>
              <a:t>δ</a:t>
            </a:r>
            <a:r>
              <a:rPr lang="en-US" b="1" baseline="-25000" dirty="0" smtClean="0"/>
              <a:t>p1</a:t>
            </a:r>
            <a:r>
              <a:rPr lang="en-US" b="1" dirty="0" smtClean="0"/>
              <a:t>(</a:t>
            </a:r>
            <a:r>
              <a:rPr lang="el-GR" dirty="0" smtClean="0"/>
              <a:t>δ</a:t>
            </a:r>
            <a:r>
              <a:rPr lang="en-US" b="1" baseline="-25000" dirty="0" smtClean="0"/>
              <a:t>p2</a:t>
            </a:r>
            <a:r>
              <a:rPr lang="en-US" b="1" dirty="0" smtClean="0"/>
              <a:t>(E)) 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Ekivalensi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Operasi</a:t>
            </a:r>
            <a:r>
              <a:rPr lang="en-US" dirty="0" smtClean="0"/>
              <a:t> Natural Join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mereduksi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temporer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join yang optimal.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mereduksi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temporer</a:t>
            </a:r>
            <a:r>
              <a:rPr lang="en-US" dirty="0" smtClean="0"/>
              <a:t>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Ekivalensi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lain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record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Kongjungtif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komutatif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final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dikombinasikan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Cartesian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Theta join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Theta join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komutatif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Natural Join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asosiatif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Union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Interseksi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komutatif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union,interseksi,dan</a:t>
            </a:r>
            <a:r>
              <a:rPr lang="en-US" dirty="0" smtClean="0"/>
              <a:t> set 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/>
              <a:t>Tambah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kriteria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index_nilai</a:t>
            </a:r>
            <a:r>
              <a:rPr lang="en-US" sz="1800" b="1" dirty="0" smtClean="0"/>
              <a:t>=A</a:t>
            </a:r>
          </a:p>
          <a:p>
            <a:pPr>
              <a:buNone/>
            </a:pPr>
            <a:r>
              <a:rPr lang="el-GR" sz="2400" dirty="0" smtClean="0"/>
              <a:t>π</a:t>
            </a:r>
            <a:r>
              <a:rPr lang="en-US" sz="2400" b="1" baseline="-25000" dirty="0" err="1" smtClean="0"/>
              <a:t>nama_mhs</a:t>
            </a:r>
            <a:r>
              <a:rPr lang="en-US" sz="2400" b="1" baseline="-25000" dirty="0" smtClean="0"/>
              <a:t> </a:t>
            </a:r>
            <a:r>
              <a:rPr lang="en-US" sz="2400" dirty="0" smtClean="0"/>
              <a:t>(</a:t>
            </a:r>
            <a:r>
              <a:rPr lang="el-GR" sz="2400" dirty="0" smtClean="0"/>
              <a:t>δ</a:t>
            </a:r>
            <a:r>
              <a:rPr lang="en-US" sz="2400" b="1" baseline="-25000" dirty="0" err="1" smtClean="0"/>
              <a:t>nama_kul</a:t>
            </a:r>
            <a:r>
              <a:rPr lang="en-US" sz="2400" b="1" baseline="-25000" dirty="0" smtClean="0"/>
              <a:t>=</a:t>
            </a:r>
            <a:r>
              <a:rPr lang="en-US" sz="2400" b="1" baseline="-25000" dirty="0" err="1" smtClean="0"/>
              <a:t>SBD^indeks_nilai</a:t>
            </a:r>
            <a:r>
              <a:rPr lang="en-US" sz="2400" b="1" baseline="-25000" dirty="0" smtClean="0"/>
              <a:t>=A</a:t>
            </a:r>
            <a:r>
              <a:rPr lang="en-US" sz="2400" b="1" dirty="0" smtClean="0"/>
              <a:t> (</a:t>
            </a:r>
            <a:r>
              <a:rPr lang="en-US" sz="2000" b="1" dirty="0" err="1" smtClean="0"/>
              <a:t>kuliah</a:t>
            </a:r>
            <a:r>
              <a:rPr lang="en-US" sz="2000" b="1" dirty="0" smtClean="0"/>
              <a:t>      (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      </a:t>
            </a:r>
            <a:r>
              <a:rPr lang="en-US" sz="2000" b="1" dirty="0" err="1" smtClean="0"/>
              <a:t>mhs</a:t>
            </a:r>
            <a:r>
              <a:rPr lang="en-US" sz="2400" b="1" dirty="0" smtClean="0"/>
              <a:t>)))</a:t>
            </a:r>
          </a:p>
          <a:p>
            <a:pPr algn="ctr">
              <a:buNone/>
            </a:pPr>
            <a:r>
              <a:rPr lang="en-US" sz="1800" dirty="0" err="1" smtClean="0"/>
              <a:t>Transformasi</a:t>
            </a:r>
            <a:r>
              <a:rPr lang="en-US" sz="1800" dirty="0" smtClean="0"/>
              <a:t> dg </a:t>
            </a:r>
            <a:r>
              <a:rPr lang="en-US" sz="1800" dirty="0" err="1" smtClean="0"/>
              <a:t>aturan</a:t>
            </a:r>
            <a:r>
              <a:rPr lang="en-US" sz="1800" dirty="0" smtClean="0"/>
              <a:t> no.6</a:t>
            </a:r>
            <a:endParaRPr lang="en-US" sz="1800" b="1" dirty="0" smtClean="0"/>
          </a:p>
          <a:p>
            <a:pPr>
              <a:buNone/>
            </a:pPr>
            <a:r>
              <a:rPr lang="el-GR" sz="2400" dirty="0" smtClean="0"/>
              <a:t>π</a:t>
            </a:r>
            <a:r>
              <a:rPr lang="en-US" sz="2400" b="1" baseline="-25000" dirty="0" err="1" smtClean="0"/>
              <a:t>nama_mhs</a:t>
            </a:r>
            <a:r>
              <a:rPr lang="en-US" sz="2400" b="1" baseline="-25000" dirty="0" smtClean="0"/>
              <a:t> </a:t>
            </a:r>
            <a:r>
              <a:rPr lang="en-US" sz="2400" dirty="0" smtClean="0"/>
              <a:t>(</a:t>
            </a:r>
            <a:r>
              <a:rPr lang="el-GR" sz="2400" dirty="0" smtClean="0"/>
              <a:t>δ</a:t>
            </a:r>
            <a:r>
              <a:rPr lang="en-US" sz="2400" b="1" baseline="-25000" dirty="0" err="1" smtClean="0"/>
              <a:t>nama_kul</a:t>
            </a:r>
            <a:r>
              <a:rPr lang="en-US" sz="2400" b="1" baseline="-25000" dirty="0" smtClean="0"/>
              <a:t>=</a:t>
            </a:r>
            <a:r>
              <a:rPr lang="en-US" sz="2400" b="1" baseline="-25000" dirty="0" err="1" smtClean="0"/>
              <a:t>SBD^indeks_nilai</a:t>
            </a:r>
            <a:r>
              <a:rPr lang="en-US" sz="2400" b="1" baseline="-25000" dirty="0" smtClean="0"/>
              <a:t>=A</a:t>
            </a:r>
            <a:r>
              <a:rPr lang="en-US" sz="2400" b="1" dirty="0" smtClean="0"/>
              <a:t> ((</a:t>
            </a:r>
            <a:r>
              <a:rPr lang="en-US" sz="2000" b="1" dirty="0" err="1" smtClean="0"/>
              <a:t>kuliah</a:t>
            </a:r>
            <a:r>
              <a:rPr lang="en-US" sz="2000" b="1" dirty="0" smtClean="0"/>
              <a:t>     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)       </a:t>
            </a:r>
            <a:r>
              <a:rPr lang="en-US" sz="2000" b="1" dirty="0" err="1" smtClean="0"/>
              <a:t>mhs</a:t>
            </a:r>
            <a:r>
              <a:rPr lang="en-US" sz="2400" b="1" dirty="0" smtClean="0"/>
              <a:t>))</a:t>
            </a:r>
          </a:p>
          <a:p>
            <a:pPr>
              <a:buNone/>
            </a:pPr>
            <a:r>
              <a:rPr lang="en-US" sz="1600" dirty="0" smtClean="0"/>
              <a:t>				</a:t>
            </a:r>
            <a:r>
              <a:rPr lang="en-US" sz="1600" dirty="0" err="1" smtClean="0"/>
              <a:t>Transformasi</a:t>
            </a:r>
            <a:r>
              <a:rPr lang="en-US" sz="1600" dirty="0" smtClean="0"/>
              <a:t> dg </a:t>
            </a:r>
            <a:r>
              <a:rPr lang="en-US" sz="1600" dirty="0" err="1" smtClean="0"/>
              <a:t>aturan</a:t>
            </a:r>
            <a:r>
              <a:rPr lang="en-US" sz="1600" dirty="0" smtClean="0"/>
              <a:t> no.7</a:t>
            </a:r>
            <a:endParaRPr lang="en-US" sz="1600" b="1" dirty="0" smtClean="0"/>
          </a:p>
          <a:p>
            <a:pPr>
              <a:buNone/>
            </a:pPr>
            <a:r>
              <a:rPr lang="el-GR" sz="2400" dirty="0" smtClean="0"/>
              <a:t>π</a:t>
            </a:r>
            <a:r>
              <a:rPr lang="en-US" sz="2400" b="1" baseline="-25000" dirty="0" err="1" smtClean="0"/>
              <a:t>nama_mhs</a:t>
            </a:r>
            <a:r>
              <a:rPr lang="en-US" sz="2400" b="1" baseline="-25000" dirty="0" smtClean="0"/>
              <a:t> </a:t>
            </a:r>
            <a:r>
              <a:rPr lang="en-US" sz="2400" dirty="0" smtClean="0"/>
              <a:t>((</a:t>
            </a:r>
            <a:r>
              <a:rPr lang="el-GR" sz="2400" dirty="0" smtClean="0"/>
              <a:t>δ</a:t>
            </a:r>
            <a:r>
              <a:rPr lang="en-US" sz="2400" b="1" baseline="-25000" dirty="0" err="1" smtClean="0"/>
              <a:t>nama_kul</a:t>
            </a:r>
            <a:r>
              <a:rPr lang="en-US" sz="2400" b="1" baseline="-25000" dirty="0" smtClean="0"/>
              <a:t>=</a:t>
            </a:r>
            <a:r>
              <a:rPr lang="en-US" sz="2400" b="1" baseline="-25000" dirty="0" err="1" smtClean="0"/>
              <a:t>SBD^indeks_nilai</a:t>
            </a:r>
            <a:r>
              <a:rPr lang="en-US" sz="2400" b="1" baseline="-25000" dirty="0" smtClean="0"/>
              <a:t>=A</a:t>
            </a:r>
            <a:r>
              <a:rPr lang="en-US" sz="2400" b="1" dirty="0" smtClean="0"/>
              <a:t> (</a:t>
            </a:r>
            <a:r>
              <a:rPr lang="en-US" sz="2000" b="1" dirty="0" err="1" smtClean="0"/>
              <a:t>kuliah</a:t>
            </a:r>
            <a:r>
              <a:rPr lang="en-US" sz="2000" b="1" dirty="0" smtClean="0"/>
              <a:t>     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))      </a:t>
            </a:r>
            <a:r>
              <a:rPr lang="en-US" sz="2000" b="1" dirty="0" err="1" smtClean="0"/>
              <a:t>mhs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 algn="ctr">
              <a:buNone/>
            </a:pPr>
            <a:r>
              <a:rPr lang="en-US" sz="1400" dirty="0" err="1" smtClean="0"/>
              <a:t>Transformasi</a:t>
            </a:r>
            <a:r>
              <a:rPr lang="en-US" sz="1400" dirty="0" smtClean="0"/>
              <a:t> dg </a:t>
            </a:r>
            <a:r>
              <a:rPr lang="en-US" sz="1400" dirty="0" err="1" smtClean="0"/>
              <a:t>aturan</a:t>
            </a:r>
            <a:r>
              <a:rPr lang="en-US" sz="1400" dirty="0" smtClean="0"/>
              <a:t> no.1</a:t>
            </a:r>
          </a:p>
          <a:p>
            <a:pPr>
              <a:buNone/>
            </a:pPr>
            <a:r>
              <a:rPr lang="el-GR" sz="2400" dirty="0" smtClean="0"/>
              <a:t>π</a:t>
            </a:r>
            <a:r>
              <a:rPr lang="en-US" sz="2400" b="1" baseline="-25000" dirty="0" err="1" smtClean="0"/>
              <a:t>nama_mhs</a:t>
            </a:r>
            <a:r>
              <a:rPr lang="en-US" sz="2400" b="1" baseline="-250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l-GR" sz="2400" dirty="0" smtClean="0">
                <a:solidFill>
                  <a:srgbClr val="FF0000"/>
                </a:solidFill>
              </a:rPr>
              <a:t>δ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nama_kul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=SBD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kuliah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el-G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l-GR" sz="2000" dirty="0" smtClean="0">
                <a:solidFill>
                  <a:srgbClr val="FF0000"/>
                </a:solidFill>
              </a:rPr>
              <a:t>δ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indeks_nilai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=A</a:t>
            </a:r>
            <a:r>
              <a:rPr lang="en-US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dirty="0" err="1" smtClean="0">
                <a:solidFill>
                  <a:srgbClr val="FF0000"/>
                </a:solidFill>
              </a:rPr>
              <a:t>nilai</a:t>
            </a:r>
            <a:r>
              <a:rPr lang="en-US" sz="2000" b="1" dirty="0" smtClean="0">
                <a:solidFill>
                  <a:srgbClr val="FF0000"/>
                </a:solidFill>
              </a:rPr>
              <a:t>))</a:t>
            </a:r>
            <a:r>
              <a:rPr lang="en-US" sz="2000" b="1" dirty="0" smtClean="0"/>
              <a:t>       </a:t>
            </a:r>
            <a:r>
              <a:rPr lang="en-US" sz="2000" b="1" dirty="0" err="1" smtClean="0"/>
              <a:t>mhs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>
              <a:buNone/>
            </a:pPr>
            <a:r>
              <a:rPr lang="en-US" sz="1800" dirty="0" smtClean="0"/>
              <a:t>              </a:t>
            </a:r>
            <a:r>
              <a:rPr lang="en-US" sz="1800" dirty="0" err="1" smtClean="0"/>
              <a:t>aturan</a:t>
            </a:r>
            <a:r>
              <a:rPr lang="en-US" sz="1800" dirty="0" smtClean="0"/>
              <a:t> no.8</a:t>
            </a:r>
          </a:p>
          <a:p>
            <a:pPr>
              <a:buNone/>
            </a:pPr>
            <a:r>
              <a:rPr lang="el-GR" sz="2400" dirty="0" smtClean="0"/>
              <a:t>π</a:t>
            </a:r>
            <a:r>
              <a:rPr lang="en-US" sz="2400" b="1" baseline="-25000" dirty="0" err="1" smtClean="0"/>
              <a:t>nama_mhs</a:t>
            </a:r>
            <a:r>
              <a:rPr lang="en-US" sz="2400" b="1" baseline="-25000" dirty="0" smtClean="0"/>
              <a:t> </a:t>
            </a:r>
            <a:r>
              <a:rPr lang="en-US" sz="2400" dirty="0" smtClean="0"/>
              <a:t>(</a:t>
            </a:r>
            <a:r>
              <a:rPr lang="el-GR" sz="2400" dirty="0" smtClean="0">
                <a:solidFill>
                  <a:srgbClr val="00B050"/>
                </a:solidFill>
              </a:rPr>
              <a:t>π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nim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l-GR" sz="2400" dirty="0" smtClean="0">
                <a:solidFill>
                  <a:srgbClr val="FF0000"/>
                </a:solidFill>
              </a:rPr>
              <a:t>δ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nama_kul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=SBD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kuliah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el-G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l-GR" sz="2000" dirty="0" smtClean="0">
                <a:solidFill>
                  <a:srgbClr val="FF0000"/>
                </a:solidFill>
              </a:rPr>
              <a:t>δ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indeks_nilai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=A</a:t>
            </a:r>
            <a:r>
              <a:rPr lang="en-US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dirty="0" err="1" smtClean="0">
                <a:solidFill>
                  <a:srgbClr val="FF0000"/>
                </a:solidFill>
              </a:rPr>
              <a:t>nilai</a:t>
            </a:r>
            <a:r>
              <a:rPr lang="en-US" sz="2000" b="1" dirty="0" smtClean="0">
                <a:solidFill>
                  <a:srgbClr val="FF0000"/>
                </a:solidFill>
              </a:rPr>
              <a:t>))</a:t>
            </a:r>
            <a:r>
              <a:rPr lang="en-US" sz="2000" b="1" dirty="0" smtClean="0"/>
              <a:t>        </a:t>
            </a:r>
            <a:r>
              <a:rPr lang="en-US" sz="2000" b="1" dirty="0" err="1" smtClean="0"/>
              <a:t>mhs</a:t>
            </a:r>
            <a:r>
              <a:rPr lang="en-US" sz="2400" b="1" dirty="0" smtClean="0"/>
              <a:t>)</a:t>
            </a:r>
            <a:endParaRPr lang="en-US" sz="20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 flipV="1">
            <a:off x="5562600" y="2895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V="1">
            <a:off x="5562600" y="3657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 flipV="1">
            <a:off x="6324600" y="2133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6200000" flipV="1">
            <a:off x="5486400" y="2133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6200000" flipV="1">
            <a:off x="6477000" y="2895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 flipV="1">
            <a:off x="6477000" y="3657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6200000" flipV="1">
            <a:off x="403860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6200000" flipV="1">
            <a:off x="6400800" y="4267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 rot="16200000" flipV="1">
            <a:off x="4648200" y="5105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6200000" flipV="1">
            <a:off x="7010400" y="5105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DBMS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File Manager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disk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Buffer Manager</a:t>
            </a:r>
          </a:p>
          <a:p>
            <a:pPr>
              <a:buNone/>
            </a:pPr>
            <a:r>
              <a:rPr lang="en-US" dirty="0" smtClean="0"/>
              <a:t>	transfer data </a:t>
            </a:r>
            <a:r>
              <a:rPr lang="en-US" dirty="0" err="1" smtClean="0"/>
              <a:t>antara</a:t>
            </a:r>
            <a:r>
              <a:rPr lang="en-US" dirty="0" smtClean="0"/>
              <a:t> disk </a:t>
            </a:r>
            <a:r>
              <a:rPr lang="en-US" dirty="0" err="1" smtClean="0"/>
              <a:t>dan</a:t>
            </a:r>
            <a:r>
              <a:rPr lang="en-US" dirty="0" smtClean="0"/>
              <a:t> memory </a:t>
            </a:r>
            <a:r>
              <a:rPr lang="en-US" dirty="0" err="1" smtClean="0"/>
              <a:t>utama</a:t>
            </a:r>
            <a:endParaRPr lang="en-US" dirty="0" smtClean="0"/>
          </a:p>
          <a:p>
            <a:r>
              <a:rPr lang="en-US" dirty="0" smtClean="0"/>
              <a:t>Query Parser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menerjemahkan</a:t>
            </a:r>
            <a:r>
              <a:rPr lang="en-US" dirty="0" smtClean="0"/>
              <a:t> query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r>
              <a:rPr lang="en-US" dirty="0" smtClean="0"/>
              <a:t>Strategy Selector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mentransformasi</a:t>
            </a:r>
            <a:r>
              <a:rPr lang="en-US" dirty="0" smtClean="0"/>
              <a:t> query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lain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Authorization/Integrity Manager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batasan-batasan</a:t>
            </a:r>
            <a:r>
              <a:rPr lang="en-US" dirty="0" smtClean="0"/>
              <a:t> 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otoritas</a:t>
            </a:r>
            <a:r>
              <a:rPr lang="en-US" dirty="0" smtClean="0"/>
              <a:t>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Recovery Manager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/</a:t>
            </a:r>
            <a:r>
              <a:rPr lang="en-US" dirty="0" err="1" smtClean="0"/>
              <a:t>kegagalan</a:t>
            </a:r>
            <a:endParaRPr lang="en-US" dirty="0" smtClean="0"/>
          </a:p>
          <a:p>
            <a:r>
              <a:rPr lang="en-US" dirty="0" err="1" smtClean="0"/>
              <a:t>Concurency</a:t>
            </a:r>
            <a:r>
              <a:rPr lang="en-US" dirty="0" smtClean="0"/>
              <a:t> Controller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konkuren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user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.  </a:t>
            </a: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179637"/>
            <a:ext cx="73914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	Parsing and translation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Optimization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	Evaluation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 l="417" t="9985" r="832" b="10262"/>
          <a:stretch>
            <a:fillRect/>
          </a:stretch>
        </p:blipFill>
        <p:spPr bwMode="auto">
          <a:xfrm>
            <a:off x="3352800" y="3048000"/>
            <a:ext cx="5282886" cy="32004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1.   Parsing </a:t>
            </a:r>
            <a:r>
              <a:rPr lang="en-US" dirty="0"/>
              <a:t>and </a:t>
            </a:r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 </a:t>
            </a:r>
            <a:r>
              <a:rPr lang="en-US" dirty="0" err="1" smtClean="0"/>
              <a:t>syntax&amp;grammar</a:t>
            </a:r>
            <a:r>
              <a:rPr lang="en-US" dirty="0" smtClean="0"/>
              <a:t>,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query/SQL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Query Processing Engine</a:t>
            </a:r>
            <a:r>
              <a:rPr lang="en-US" i="1" dirty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bentuk</a:t>
            </a:r>
            <a:r>
              <a:rPr lang="en-US" i="1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(tree, graph)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Optimization 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err="1" smtClean="0"/>
              <a:t>Membuat</a:t>
            </a:r>
            <a:r>
              <a:rPr lang="en-US" dirty="0" smtClean="0"/>
              <a:t>  evaluation plan yang optimal (</a:t>
            </a:r>
            <a:r>
              <a:rPr lang="en-US" dirty="0" err="1" smtClean="0"/>
              <a:t>dengan</a:t>
            </a:r>
            <a:r>
              <a:rPr lang="en-US" dirty="0" smtClean="0"/>
              <a:t> cost yang </a:t>
            </a:r>
            <a:r>
              <a:rPr lang="en-US" dirty="0" err="1" smtClean="0"/>
              <a:t>rendah</a:t>
            </a:r>
            <a:r>
              <a:rPr lang="en-US" dirty="0" smtClean="0"/>
              <a:t>),</a:t>
            </a:r>
          </a:p>
          <a:p>
            <a:pPr marL="514350" indent="-514350">
              <a:buNone/>
            </a:pPr>
            <a:r>
              <a:rPr lang="en-US" dirty="0" smtClean="0"/>
              <a:t>3.    Evaluation</a:t>
            </a:r>
          </a:p>
          <a:p>
            <a:pPr marL="514350" indent="-51435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Pemilihan</a:t>
            </a:r>
            <a:r>
              <a:rPr lang="en-US" i="1" dirty="0" smtClean="0"/>
              <a:t> query-evaluation plan </a:t>
            </a:r>
            <a:r>
              <a:rPr lang="en-US" i="1" dirty="0" err="1" smtClean="0"/>
              <a:t>terbaik</a:t>
            </a:r>
            <a:r>
              <a:rPr lang="en-US" i="1" dirty="0" smtClean="0"/>
              <a:t>(cost) </a:t>
            </a:r>
            <a:r>
              <a:rPr lang="en-US" dirty="0" smtClean="0"/>
              <a:t>,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query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query.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Mhs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nim,nama_mhs,tgl_lahir,alamat,kota</a:t>
            </a:r>
            <a:r>
              <a:rPr lang="en-US" sz="2400" b="1" dirty="0" smtClean="0"/>
              <a:t>)</a:t>
            </a:r>
          </a:p>
          <a:p>
            <a:r>
              <a:rPr lang="en-US" sz="2400" b="1" dirty="0" err="1" smtClean="0"/>
              <a:t>Kuliah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kode_kul,nama_kul,sks,semester</a:t>
            </a:r>
            <a:r>
              <a:rPr lang="en-US" sz="2400" b="1" dirty="0" smtClean="0"/>
              <a:t>)</a:t>
            </a:r>
          </a:p>
          <a:p>
            <a:r>
              <a:rPr lang="en-US" sz="2400" b="1" dirty="0" err="1" smtClean="0"/>
              <a:t>Nilai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nim,kode_kul,indeks_nilai</a:t>
            </a:r>
            <a:r>
              <a:rPr lang="en-US" sz="2400" b="1" dirty="0" smtClean="0"/>
              <a:t>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select </a:t>
            </a:r>
            <a:r>
              <a:rPr lang="en-US" sz="2400" b="1" i="1" dirty="0" err="1" smtClean="0"/>
              <a:t>kode_kul,sks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kuliah</a:t>
            </a:r>
            <a:r>
              <a:rPr lang="en-US" sz="2400" b="1" i="1" dirty="0" smtClean="0"/>
              <a:t> where semester&lt;3</a:t>
            </a:r>
          </a:p>
          <a:p>
            <a:pPr marL="342900" indent="-342900">
              <a:buAutoNum type="alphaLcPeriod"/>
            </a:pPr>
            <a:endParaRPr lang="en-US" sz="2400" b="1" i="1" dirty="0" smtClean="0"/>
          </a:p>
          <a:p>
            <a:pPr marL="342900" indent="-342900">
              <a:buAutoNum type="alphaLcPeriod"/>
            </a:pPr>
            <a:r>
              <a:rPr lang="el-GR" sz="2400" dirty="0" smtClean="0"/>
              <a:t>δ</a:t>
            </a:r>
            <a:r>
              <a:rPr lang="en-US" sz="2400" b="1" i="1" dirty="0" smtClean="0"/>
              <a:t> </a:t>
            </a:r>
            <a:r>
              <a:rPr lang="en-US" sz="2400" b="1" i="1" baseline="-25000" dirty="0" smtClean="0"/>
              <a:t>semester&lt;3</a:t>
            </a:r>
            <a:r>
              <a:rPr lang="en-US" sz="2400" b="1" i="1" dirty="0" smtClean="0"/>
              <a:t> (</a:t>
            </a:r>
            <a:r>
              <a:rPr lang="el-GR" sz="2400" dirty="0" smtClean="0"/>
              <a:t>π </a:t>
            </a:r>
            <a:r>
              <a:rPr lang="en-US" sz="2400" b="1" i="1" baseline="-25000" dirty="0" err="1" smtClean="0"/>
              <a:t>kode_kul,sks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kuliah</a:t>
            </a:r>
            <a:r>
              <a:rPr lang="en-US" sz="2400" b="1" i="1" dirty="0" smtClean="0"/>
              <a:t>)</a:t>
            </a:r>
          </a:p>
          <a:p>
            <a:pPr marL="342900" indent="-342900">
              <a:buFontTx/>
              <a:buAutoNum type="alphaLcPeriod"/>
            </a:pPr>
            <a:r>
              <a:rPr lang="el-GR" sz="2400" dirty="0" smtClean="0"/>
              <a:t>π </a:t>
            </a:r>
            <a:r>
              <a:rPr lang="en-US" sz="2400" b="1" i="1" baseline="-25000" dirty="0" err="1" smtClean="0"/>
              <a:t>kode_kul,sks</a:t>
            </a:r>
            <a:r>
              <a:rPr lang="en-US" sz="2400" b="1" i="1" dirty="0" smtClean="0"/>
              <a:t> (</a:t>
            </a:r>
            <a:r>
              <a:rPr lang="el-GR" sz="2400" dirty="0" smtClean="0"/>
              <a:t>δ</a:t>
            </a:r>
            <a:r>
              <a:rPr lang="en-US" sz="2400" b="1" i="1" dirty="0" smtClean="0"/>
              <a:t> </a:t>
            </a:r>
            <a:r>
              <a:rPr lang="en-US" sz="2400" b="1" i="1" baseline="-25000" dirty="0" smtClean="0"/>
              <a:t>semester&lt;3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kuliah</a:t>
            </a:r>
            <a:r>
              <a:rPr lang="en-US" sz="2400" b="1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Strategi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query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Optimizer Query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DMBS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query.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r</a:t>
            </a:r>
            <a:r>
              <a:rPr lang="en-US" dirty="0" smtClean="0"/>
              <a:t>= </a:t>
            </a:r>
            <a:r>
              <a:rPr lang="en-US" dirty="0" err="1" smtClean="0"/>
              <a:t>Jumlah</a:t>
            </a:r>
            <a:r>
              <a:rPr lang="en-US" dirty="0" smtClean="0"/>
              <a:t> record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r</a:t>
            </a:r>
            <a:r>
              <a:rPr lang="en-US" dirty="0" smtClean="0"/>
              <a:t>= </a:t>
            </a:r>
            <a:r>
              <a:rPr lang="en-US" dirty="0" err="1" smtClean="0"/>
              <a:t>Jumlah</a:t>
            </a:r>
            <a:r>
              <a:rPr lang="en-US" dirty="0" smtClean="0"/>
              <a:t> block yang </a:t>
            </a:r>
            <a:r>
              <a:rPr lang="en-US" dirty="0" err="1" smtClean="0"/>
              <a:t>menampung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r</a:t>
            </a:r>
            <a:r>
              <a:rPr lang="en-US" dirty="0" smtClean="0"/>
              <a:t>=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record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 (</a:t>
            </a:r>
            <a:r>
              <a:rPr lang="en-US" dirty="0" err="1" smtClean="0"/>
              <a:t>dlm</a:t>
            </a:r>
            <a:r>
              <a:rPr lang="en-US" dirty="0" smtClean="0"/>
              <a:t> Byte)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r</a:t>
            </a:r>
            <a:r>
              <a:rPr lang="en-US" dirty="0" smtClean="0"/>
              <a:t>= blocking factor/</a:t>
            </a:r>
            <a:r>
              <a:rPr lang="en-US" dirty="0" err="1" smtClean="0"/>
              <a:t>jumlah</a:t>
            </a:r>
            <a:r>
              <a:rPr lang="en-US" dirty="0" smtClean="0"/>
              <a:t> record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1 </a:t>
            </a:r>
            <a:r>
              <a:rPr lang="en-US" dirty="0" err="1" smtClean="0"/>
              <a:t>blok</a:t>
            </a:r>
            <a:endParaRPr lang="en-US" dirty="0" smtClean="0"/>
          </a:p>
          <a:p>
            <a:r>
              <a:rPr lang="en-US" dirty="0" smtClean="0"/>
              <a:t>V(</a:t>
            </a:r>
            <a:r>
              <a:rPr lang="en-US" dirty="0" err="1" smtClean="0"/>
              <a:t>A,r</a:t>
            </a:r>
            <a:r>
              <a:rPr lang="en-US" dirty="0" smtClean="0"/>
              <a:t>)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</a:t>
            </a:r>
          </a:p>
          <a:p>
            <a:r>
              <a:rPr lang="en-US" dirty="0" smtClean="0"/>
              <a:t>SC(</a:t>
            </a:r>
            <a:r>
              <a:rPr lang="en-US" dirty="0" err="1" smtClean="0"/>
              <a:t>A,r</a:t>
            </a:r>
            <a:r>
              <a:rPr lang="en-US" dirty="0" smtClean="0"/>
              <a:t>)=rata-rata </a:t>
            </a:r>
            <a:r>
              <a:rPr lang="en-US" dirty="0" err="1" smtClean="0"/>
              <a:t>jumlah</a:t>
            </a:r>
            <a:r>
              <a:rPr lang="en-US" dirty="0" smtClean="0"/>
              <a:t> record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query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misl</a:t>
            </a:r>
            <a:r>
              <a:rPr lang="en-US" dirty="0" smtClean="0"/>
              <a:t>: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disk,waktu</a:t>
            </a:r>
            <a:r>
              <a:rPr lang="en-US" dirty="0" smtClean="0"/>
              <a:t> </a:t>
            </a:r>
            <a:r>
              <a:rPr lang="en-US" dirty="0" err="1" smtClean="0"/>
              <a:t>CPU,dan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query </a:t>
            </a:r>
            <a:r>
              <a:rPr lang="en-US" b="1" i="1" dirty="0" smtClean="0"/>
              <a:t>file scan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paling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data.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record data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pPr lvl="1"/>
            <a:r>
              <a:rPr lang="en-US" dirty="0" smtClean="0"/>
              <a:t>A1(Sequential Search)</a:t>
            </a:r>
          </a:p>
          <a:p>
            <a:pPr lvl="1"/>
            <a:r>
              <a:rPr lang="en-US" dirty="0" smtClean="0"/>
              <a:t>A2(Binary Search)</a:t>
            </a:r>
          </a:p>
          <a:p>
            <a:pPr lvl="1"/>
            <a:r>
              <a:rPr lang="en-US" dirty="0" smtClean="0"/>
              <a:t>A3(primary </a:t>
            </a:r>
            <a:r>
              <a:rPr lang="en-US" dirty="0" err="1" smtClean="0"/>
              <a:t>index,key,kesamaan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A4(Primary </a:t>
            </a:r>
            <a:r>
              <a:rPr lang="en-US" dirty="0" err="1" smtClean="0"/>
              <a:t>Key,non-key,kesamaan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A5(Secondary index, </a:t>
            </a:r>
            <a:r>
              <a:rPr lang="en-US" dirty="0" err="1" smtClean="0"/>
              <a:t>kesamaan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A6(Primary </a:t>
            </a:r>
            <a:r>
              <a:rPr lang="en-US" dirty="0" err="1" smtClean="0"/>
              <a:t>Key,perbandingan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A7(Secondary index, 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join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mhs</a:t>
            </a:r>
            <a:r>
              <a:rPr lang="en-US" dirty="0" smtClean="0"/>
              <a:t>   I&gt;&lt;I  </a:t>
            </a:r>
            <a:r>
              <a:rPr lang="en-US" dirty="0" err="1" smtClean="0"/>
              <a:t>nilai</a:t>
            </a:r>
            <a:endParaRPr lang="en-US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mhs</a:t>
            </a:r>
            <a:r>
              <a:rPr lang="en-US" baseline="-25000" dirty="0" smtClean="0"/>
              <a:t> </a:t>
            </a:r>
            <a:r>
              <a:rPr lang="en-US" dirty="0" smtClean="0"/>
              <a:t>= 1200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mhs</a:t>
            </a:r>
            <a:r>
              <a:rPr lang="en-US" baseline="-25000" dirty="0" smtClean="0"/>
              <a:t> </a:t>
            </a:r>
            <a:r>
              <a:rPr lang="en-US" dirty="0" smtClean="0"/>
              <a:t>= 20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nilai</a:t>
            </a:r>
            <a:r>
              <a:rPr lang="en-US" dirty="0" smtClean="0"/>
              <a:t>= 10,000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nilai</a:t>
            </a:r>
            <a:r>
              <a:rPr lang="en-US" baseline="-25000" dirty="0" smtClean="0"/>
              <a:t> </a:t>
            </a:r>
            <a:r>
              <a:rPr lang="en-US" dirty="0" smtClean="0"/>
              <a:t>= 50</a:t>
            </a:r>
          </a:p>
          <a:p>
            <a:pPr lvl="1"/>
            <a:r>
              <a:rPr lang="en-US" dirty="0" smtClean="0"/>
              <a:t>V(</a:t>
            </a:r>
            <a:r>
              <a:rPr lang="en-US" dirty="0" err="1" smtClean="0"/>
              <a:t>kode_kul,nilai</a:t>
            </a:r>
            <a:r>
              <a:rPr lang="en-US" dirty="0" smtClean="0"/>
              <a:t>)= 50</a:t>
            </a:r>
          </a:p>
          <a:p>
            <a:pPr lvl="1"/>
            <a:r>
              <a:rPr lang="en-US" dirty="0" smtClean="0"/>
              <a:t>V(</a:t>
            </a:r>
            <a:r>
              <a:rPr lang="en-US" dirty="0" err="1" smtClean="0"/>
              <a:t>nim,nilai</a:t>
            </a:r>
            <a:r>
              <a:rPr lang="en-US" dirty="0" smtClean="0"/>
              <a:t>)= 1000</a:t>
            </a:r>
          </a:p>
          <a:p>
            <a:pPr lvl="2"/>
            <a:r>
              <a:rPr lang="en-US" dirty="0" err="1" smtClean="0"/>
              <a:t>b</a:t>
            </a:r>
            <a:r>
              <a:rPr lang="en-US" baseline="-25000" dirty="0" err="1" smtClean="0"/>
              <a:t>mhs</a:t>
            </a:r>
            <a:r>
              <a:rPr lang="en-US" dirty="0" smtClean="0"/>
              <a:t>= 1200/20 = 60 </a:t>
            </a:r>
            <a:r>
              <a:rPr lang="en-US" dirty="0" err="1" smtClean="0"/>
              <a:t>blok</a:t>
            </a:r>
            <a:r>
              <a:rPr lang="en-US" dirty="0" smtClean="0"/>
              <a:t> (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disk)</a:t>
            </a:r>
          </a:p>
          <a:p>
            <a:pPr lvl="2"/>
            <a:r>
              <a:rPr lang="en-US" dirty="0" err="1" smtClean="0"/>
              <a:t>b</a:t>
            </a:r>
            <a:r>
              <a:rPr lang="en-US" baseline="-25000" dirty="0" err="1" smtClean="0"/>
              <a:t>nilai</a:t>
            </a:r>
            <a:r>
              <a:rPr lang="en-US" dirty="0" smtClean="0"/>
              <a:t>= 10,000/50 = 200 </a:t>
            </a:r>
            <a:r>
              <a:rPr lang="en-US" dirty="0" err="1" smtClean="0"/>
              <a:t>blok</a:t>
            </a:r>
            <a:r>
              <a:rPr lang="en-US" dirty="0" smtClean="0"/>
              <a:t>(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disk)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Operasi</a:t>
            </a:r>
            <a:r>
              <a:rPr lang="en-US" dirty="0" smtClean="0"/>
              <a:t> lain</a:t>
            </a:r>
            <a:br>
              <a:rPr lang="en-US" dirty="0" smtClean="0"/>
            </a:br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record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 Record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berdekatan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. </a:t>
            </a:r>
            <a:r>
              <a:rPr lang="en-US" dirty="0" err="1" smtClean="0"/>
              <a:t>Pemrosesan</a:t>
            </a:r>
            <a:r>
              <a:rPr lang="en-US" dirty="0" smtClean="0"/>
              <a:t> query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data </a:t>
            </a:r>
            <a:r>
              <a:rPr lang="en-US" dirty="0" err="1" smtClean="0"/>
              <a:t>duplikat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samadengan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data </a:t>
            </a:r>
            <a:r>
              <a:rPr lang="en-US" dirty="0" err="1" smtClean="0"/>
              <a:t>hasil</a:t>
            </a:r>
            <a:r>
              <a:rPr lang="en-US" dirty="0" smtClean="0"/>
              <a:t> query.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638</Words>
  <Application>Microsoft Office PowerPoint</Application>
  <PresentationFormat>On-screen Show (4:3)</PresentationFormat>
  <Paragraphs>152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Query Processing</vt:lpstr>
      <vt:lpstr>Query Processing</vt:lpstr>
      <vt:lpstr>Query Processing</vt:lpstr>
      <vt:lpstr>Query Processing</vt:lpstr>
      <vt:lpstr>Estimasi biaya query</vt:lpstr>
      <vt:lpstr>Pengukuran biaya query</vt:lpstr>
      <vt:lpstr>Operasi seleksi</vt:lpstr>
      <vt:lpstr>Operasi join</vt:lpstr>
      <vt:lpstr>Operasi lain Penghilangan duplikasi data</vt:lpstr>
      <vt:lpstr>Operasi projeksi</vt:lpstr>
      <vt:lpstr>Evaluasi ekspresi</vt:lpstr>
      <vt:lpstr>Transformasi Ekspresi Relasional</vt:lpstr>
      <vt:lpstr>Ekivalensi Ekspresi</vt:lpstr>
      <vt:lpstr>Ekivalensi Ekspresi</vt:lpstr>
      <vt:lpstr>Ekivalensi Ekspresi</vt:lpstr>
      <vt:lpstr>Ekivalensi Ekspresi</vt:lpstr>
      <vt:lpstr>Aturan Ekivalensi</vt:lpstr>
      <vt:lpstr>Contoh transformasi</vt:lpstr>
      <vt:lpstr>Struktur DBMS untuk pemrosesan Query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</dc:title>
  <dc:creator>yogi</dc:creator>
  <cp:lastModifiedBy>yogi</cp:lastModifiedBy>
  <cp:revision>251</cp:revision>
  <dcterms:created xsi:type="dcterms:W3CDTF">2016-10-18T07:30:08Z</dcterms:created>
  <dcterms:modified xsi:type="dcterms:W3CDTF">2016-10-27T08:50:15Z</dcterms:modified>
</cp:coreProperties>
</file>