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33D3B-5412-7218-7281-2F0258A30371}" v="5" dt="2024-01-07T13:01:10.535"/>
    <p1510:client id="{AD515246-A1C4-0663-1336-4DC440011E81}" v="40" dt="2023-02-15T16:23:50.735"/>
    <p1510:client id="{E4955D09-8811-E1EC-D413-0043F9B80A2B}" v="5" dt="2023-02-15T10:32:25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esh Krishnan K (CSE)" userId="S::k_raghesh@cb.amrita.edu::735ba383-5b1f-4fba-bfef-9dd4f4c0a789" providerId="AD" clId="Web-{AD515246-A1C4-0663-1336-4DC440011E81}"/>
    <pc:docChg chg="modSld">
      <pc:chgData name="Raghesh Krishnan K (CSE)" userId="S::k_raghesh@cb.amrita.edu::735ba383-5b1f-4fba-bfef-9dd4f4c0a789" providerId="AD" clId="Web-{AD515246-A1C4-0663-1336-4DC440011E81}" dt="2023-02-15T16:23:45.517" v="35"/>
      <pc:docMkLst>
        <pc:docMk/>
      </pc:docMkLst>
      <pc:sldChg chg="modSp">
        <pc:chgData name="Raghesh Krishnan K (CSE)" userId="S::k_raghesh@cb.amrita.edu::735ba383-5b1f-4fba-bfef-9dd4f4c0a789" providerId="AD" clId="Web-{AD515246-A1C4-0663-1336-4DC440011E81}" dt="2023-02-15T16:23:45.517" v="35"/>
        <pc:sldMkLst>
          <pc:docMk/>
          <pc:sldMk cId="3951411692" sldId="259"/>
        </pc:sldMkLst>
        <pc:graphicFrameChg chg="mod modGraphic">
          <ac:chgData name="Raghesh Krishnan K (CSE)" userId="S::k_raghesh@cb.amrita.edu::735ba383-5b1f-4fba-bfef-9dd4f4c0a789" providerId="AD" clId="Web-{AD515246-A1C4-0663-1336-4DC440011E81}" dt="2023-02-15T16:23:45.517" v="35"/>
          <ac:graphicFrameMkLst>
            <pc:docMk/>
            <pc:sldMk cId="3951411692" sldId="259"/>
            <ac:graphicFrameMk id="4" creationId="{00000000-0000-0000-0000-000000000000}"/>
          </ac:graphicFrameMkLst>
        </pc:graphicFrameChg>
      </pc:sldChg>
    </pc:docChg>
  </pc:docChgLst>
  <pc:docChgLst>
    <pc:chgData name="Raghesh Krishnan K (CSE)" userId="S::k_raghesh@cb.amrita.edu::735ba383-5b1f-4fba-bfef-9dd4f4c0a789" providerId="AD" clId="Web-{E4955D09-8811-E1EC-D413-0043F9B80A2B}"/>
    <pc:docChg chg="modSld">
      <pc:chgData name="Raghesh Krishnan K (CSE)" userId="S::k_raghesh@cb.amrita.edu::735ba383-5b1f-4fba-bfef-9dd4f4c0a789" providerId="AD" clId="Web-{E4955D09-8811-E1EC-D413-0043F9B80A2B}" dt="2023-02-15T10:24:16.023" v="2"/>
      <pc:docMkLst>
        <pc:docMk/>
      </pc:docMkLst>
      <pc:sldChg chg="modSp">
        <pc:chgData name="Raghesh Krishnan K (CSE)" userId="S::k_raghesh@cb.amrita.edu::735ba383-5b1f-4fba-bfef-9dd4f4c0a789" providerId="AD" clId="Web-{E4955D09-8811-E1EC-D413-0043F9B80A2B}" dt="2023-02-15T10:24:16.023" v="2"/>
        <pc:sldMkLst>
          <pc:docMk/>
          <pc:sldMk cId="3951411692" sldId="259"/>
        </pc:sldMkLst>
        <pc:graphicFrameChg chg="mod modGraphic">
          <ac:chgData name="Raghesh Krishnan K (CSE)" userId="S::k_raghesh@cb.amrita.edu::735ba383-5b1f-4fba-bfef-9dd4f4c0a789" providerId="AD" clId="Web-{E4955D09-8811-E1EC-D413-0043F9B80A2B}" dt="2023-02-15T10:24:16.023" v="2"/>
          <ac:graphicFrameMkLst>
            <pc:docMk/>
            <pc:sldMk cId="3951411692" sldId="259"/>
            <ac:graphicFrameMk id="4" creationId="{00000000-0000-0000-0000-000000000000}"/>
          </ac:graphicFrameMkLst>
        </pc:graphicFrameChg>
      </pc:sldChg>
    </pc:docChg>
  </pc:docChgLst>
  <pc:docChgLst>
    <pc:chgData name="Raghesh Krishnan K (CSE)" userId="S::k_raghesh@cb.amrita.edu::735ba383-5b1f-4fba-bfef-9dd4f4c0a789" providerId="AD" clId="Web-{05033D3B-5412-7218-7281-2F0258A30371}"/>
    <pc:docChg chg="modSld">
      <pc:chgData name="Raghesh Krishnan K (CSE)" userId="S::k_raghesh@cb.amrita.edu::735ba383-5b1f-4fba-bfef-9dd4f4c0a789" providerId="AD" clId="Web-{05033D3B-5412-7218-7281-2F0258A30371}" dt="2024-01-07T13:01:10.238" v="3" actId="20577"/>
      <pc:docMkLst>
        <pc:docMk/>
      </pc:docMkLst>
      <pc:sldChg chg="modSp">
        <pc:chgData name="Raghesh Krishnan K (CSE)" userId="S::k_raghesh@cb.amrita.edu::735ba383-5b1f-4fba-bfef-9dd4f4c0a789" providerId="AD" clId="Web-{05033D3B-5412-7218-7281-2F0258A30371}" dt="2024-01-07T13:01:10.238" v="3" actId="20577"/>
        <pc:sldMkLst>
          <pc:docMk/>
          <pc:sldMk cId="3746222414" sldId="263"/>
        </pc:sldMkLst>
        <pc:spChg chg="mod">
          <ac:chgData name="Raghesh Krishnan K (CSE)" userId="S::k_raghesh@cb.amrita.edu::735ba383-5b1f-4fba-bfef-9dd4f4c0a789" providerId="AD" clId="Web-{05033D3B-5412-7218-7281-2F0258A30371}" dt="2024-01-07T13:01:10.238" v="3" actId="20577"/>
          <ac:spMkLst>
            <pc:docMk/>
            <pc:sldMk cId="3746222414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BC5D68C-E44C-484F-ADB2-2D0E23CB9CA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B2C1FBF-7955-45E0-B0D9-9F9A35A0A07B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2636912"/>
            <a:ext cx="6400800" cy="550912"/>
          </a:xfrm>
        </p:spPr>
        <p:txBody>
          <a:bodyPr>
            <a:normAutofit/>
          </a:bodyPr>
          <a:lstStyle/>
          <a:p>
            <a:r>
              <a:rPr lang="en-IN" sz="2800" dirty="0"/>
              <a:t>Programming Paradigms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917056"/>
          </a:xfrm>
        </p:spPr>
        <p:txBody>
          <a:bodyPr/>
          <a:lstStyle/>
          <a:p>
            <a:r>
              <a:rPr lang="en-IN" dirty="0"/>
              <a:t>19CSE313 –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024766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62074"/>
          </a:xfrm>
        </p:spPr>
        <p:txBody>
          <a:bodyPr/>
          <a:lstStyle/>
          <a:p>
            <a:r>
              <a:rPr lang="en-IN" b="1" dirty="0"/>
              <a:t>Logic programming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04656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 model of computation - </a:t>
            </a:r>
            <a:r>
              <a:rPr lang="en-US" sz="4000" dirty="0">
                <a:solidFill>
                  <a:schemeClr val="accent1"/>
                </a:solidFill>
              </a:rPr>
              <a:t>centered around formal logic and symbolic reasoning</a:t>
            </a:r>
            <a:endParaRPr lang="en-IN" sz="4000" dirty="0">
              <a:solidFill>
                <a:schemeClr val="accent1"/>
              </a:solidFill>
            </a:endParaRPr>
          </a:p>
          <a:p>
            <a:pPr algn="just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logical problems like puzzles, series, etc -</a:t>
            </a:r>
            <a:r>
              <a:rPr lang="en-US" sz="4000" dirty="0"/>
              <a:t>well-suited for problems involving knowledge representation, expert systems, and artificial intelligence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emphasis is on the knowledge base and the problem - Program execution is like the proof of a mathematical statement.</a:t>
            </a:r>
          </a:p>
          <a:p>
            <a:pPr algn="just"/>
            <a:r>
              <a:rPr lang="en-US" sz="4000" dirty="0"/>
              <a:t>You specify a set of facts and rules in a declarative manner, and the computer or inference engine derives conclusions or answers by applying logical reasoning to these facts and rules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Prolog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two numbers in prolog: </a:t>
            </a:r>
          </a:p>
          <a:p>
            <a:pPr marL="457200" lvl="1" indent="0">
              <a:buNone/>
            </a:pP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predicates</a:t>
            </a: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sumoftwonumber(integer, integer)</a:t>
            </a: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clauses </a:t>
            </a: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sum(0, 0). </a:t>
            </a: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sum(n, r):- </a:t>
            </a: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n1=n-1, </a:t>
            </a: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sum(n1, r1), </a:t>
            </a:r>
          </a:p>
          <a:p>
            <a:pPr marL="457200" lvl="1" indent="0">
              <a:buNone/>
            </a:pP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r=r1+n </a:t>
            </a:r>
            <a:endParaRPr lang="en-I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b="1" dirty="0"/>
              <a:t>Functional programming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Has its roots in mathematics - </a:t>
            </a:r>
            <a:r>
              <a:rPr lang="en-US" sz="2200" dirty="0">
                <a:solidFill>
                  <a:schemeClr val="accent1"/>
                </a:solidFill>
              </a:rPr>
              <a:t>treats computation as the evaluation of mathematical functions and avoids changing state and mutable data</a:t>
            </a:r>
            <a:endParaRPr lang="en-IN" sz="2200" dirty="0">
              <a:solidFill>
                <a:schemeClr val="accent1"/>
              </a:solidFill>
            </a:endParaRPr>
          </a:p>
          <a:p>
            <a:pPr algn="just"/>
            <a:r>
              <a:rPr lang="en-IN" sz="2200" dirty="0"/>
              <a:t>Language independent</a:t>
            </a:r>
          </a:p>
          <a:p>
            <a:pPr algn="just"/>
            <a:r>
              <a:rPr lang="en-IN" sz="2200" dirty="0"/>
              <a:t>Key principle  - execution of a series of mathematical functions</a:t>
            </a:r>
          </a:p>
          <a:p>
            <a:pPr algn="just"/>
            <a:r>
              <a:rPr lang="en-IN" sz="2200" dirty="0"/>
              <a:t>Functions are the central model of abstraction and are meant for specific computation</a:t>
            </a:r>
          </a:p>
          <a:p>
            <a:pPr algn="just"/>
            <a:r>
              <a:rPr lang="en-IN" sz="2200" dirty="0"/>
              <a:t>Data are loosely coupled to functions - Functions hide their implementation</a:t>
            </a:r>
          </a:p>
          <a:p>
            <a:pPr algn="just"/>
            <a:r>
              <a:rPr lang="en-IN" sz="2200" dirty="0"/>
              <a:t>Functions can be replaced with their values without changing the meaning of the program</a:t>
            </a:r>
          </a:p>
          <a:p>
            <a:pPr algn="just"/>
            <a:r>
              <a:rPr lang="en-IN" sz="2200" dirty="0"/>
              <a:t>Examples: Perl, </a:t>
            </a:r>
            <a:r>
              <a:rPr lang="en-IN" sz="2200" dirty="0" err="1"/>
              <a:t>Javascript</a:t>
            </a:r>
            <a:r>
              <a:rPr lang="en-IN" sz="2200" dirty="0"/>
              <a:t>, Haskell, Scala, Erlang, Lisp, ML, Clojure,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24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methodology is based on data and its movement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statements are defined by data rather than hard-coding a series of steps.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is the heart of a business information system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file creation, data entry, update, query and reporting functions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programming languages are developed mostly for database application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SQL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streams of structured data, for filtering, transforming, aggregating (such as computing statistics), or calling other programs. </a:t>
            </a:r>
          </a:p>
          <a:p>
            <a:pPr marL="457200" lvl="1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databaseAddress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CREATE TABLE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PersonID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varchar(200),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varchar(200), Address varchar(200), City varchar(200), State varchar(200) ); </a:t>
            </a: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7924800" cy="692696"/>
          </a:xfrm>
        </p:spPr>
        <p:txBody>
          <a:bodyPr>
            <a:scene3d>
              <a:camera prst="orthographicFront">
                <a:rot lat="0" lon="0" rev="900000"/>
              </a:camera>
              <a:lightRig rig="threePt" dir="t"/>
            </a:scene3d>
          </a:bodyPr>
          <a:lstStyle/>
          <a:p>
            <a:pPr algn="ctr"/>
            <a:r>
              <a:rPr lang="en-IN" dirty="0">
                <a:gradFill>
                  <a:gsLst>
                    <a:gs pos="0">
                      <a:srgbClr val="FBEAC7"/>
                    </a:gs>
                    <a:gs pos="17999">
                      <a:srgbClr val="FEE7F2"/>
                    </a:gs>
                    <a:gs pos="36000">
                      <a:srgbClr val="FAC77D"/>
                    </a:gs>
                    <a:gs pos="61000">
                      <a:srgbClr val="FBA97D"/>
                    </a:gs>
                    <a:gs pos="82001">
                      <a:srgbClr val="FBD49C"/>
                    </a:gs>
                    <a:gs pos="100000">
                      <a:srgbClr val="FEE7F2"/>
                    </a:gs>
                  </a:gsLst>
                  <a:lin ang="5400000" scaled="0"/>
                </a:gradFill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004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06D2-F058-E509-6F8F-9F19FA67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24"/>
            <a:ext cx="7924800" cy="11430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4C95-B6C7-9FC1-5E6B-314A743BDC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349080"/>
          </a:xfrm>
        </p:spPr>
        <p:txBody>
          <a:bodyPr>
            <a:normAutofit fontScale="92500"/>
          </a:bodyPr>
          <a:lstStyle/>
          <a:p>
            <a:pPr lvl="0">
              <a:spcAft>
                <a:spcPts val="600"/>
              </a:spcAft>
            </a:pPr>
            <a:r>
              <a:rPr lang="en-US" sz="2100" dirty="0"/>
              <a:t>While solving a simple problem or writing a program, we often say </a:t>
            </a:r>
            <a:r>
              <a:rPr lang="en-US" sz="2100" b="1" dirty="0">
                <a:solidFill>
                  <a:schemeClr val="accent1"/>
                </a:solidFill>
              </a:rPr>
              <a:t>“If I had more time, I would have written a simpler program”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The reason is, that we made a program with greater complexity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The less complexity we have, the easier it is to debug and understand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The more complex a program becomes, the harder it is to work on it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Managing complexity is a programmer’s main concern</a:t>
            </a:r>
          </a:p>
          <a:p>
            <a:endParaRPr lang="en-US" sz="1800" dirty="0"/>
          </a:p>
          <a:p>
            <a:r>
              <a:rPr lang="en-US" sz="1800" dirty="0"/>
              <a:t>There are many general approaches that reduce complexity in a program or make it more manageable</a:t>
            </a:r>
          </a:p>
          <a:p>
            <a:endParaRPr lang="en-US" sz="1800" dirty="0">
              <a:sym typeface="Barlow Light"/>
            </a:endParaRPr>
          </a:p>
          <a:p>
            <a:r>
              <a:rPr lang="en-US" sz="1800" dirty="0">
                <a:sym typeface="Barlow Light"/>
              </a:rPr>
              <a:t>One of the main approaches is the </a:t>
            </a:r>
            <a:r>
              <a:rPr lang="en-US" sz="1800" b="1" dirty="0">
                <a:solidFill>
                  <a:schemeClr val="accent1"/>
                </a:solidFill>
                <a:sym typeface="Barlow Light"/>
              </a:rPr>
              <a:t>Programming Paradigm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61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143000"/>
          </a:xfrm>
        </p:spPr>
        <p:txBody>
          <a:bodyPr/>
          <a:lstStyle/>
          <a:p>
            <a:r>
              <a:rPr lang="en-IN" dirty="0"/>
              <a:t>Programming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340768"/>
            <a:ext cx="8424936" cy="485313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Paradigm:  A pattern or model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Paradigm:  A Pattern or model of Programming</a:t>
            </a:r>
          </a:p>
          <a:p>
            <a:pPr lvl="1"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fundamental Style of Computer Programming</a:t>
            </a:r>
          </a:p>
          <a:p>
            <a:pPr lvl="0" algn="just">
              <a:spcBef>
                <a:spcPts val="0"/>
              </a:spcBef>
            </a:pPr>
            <a:r>
              <a:rPr lang="en-US" sz="2800" dirty="0"/>
              <a:t>It does not refer to a specific language, but rather it refers to the way you program</a:t>
            </a:r>
          </a:p>
          <a:p>
            <a:pPr lvl="0" algn="just">
              <a:spcBef>
                <a:spcPts val="0"/>
              </a:spcBef>
            </a:pPr>
            <a:r>
              <a:rPr lang="en-US" sz="2800" dirty="0"/>
              <a:t>There are lots of programming languages that are well-known but all of them need to follow some strategy when they are implemented, and that strategy is a paradigm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programming paradigms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708920"/>
            <a:ext cx="885698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8BADC1-EB6B-A641-3A43-629BB4880D4D}"/>
              </a:ext>
            </a:extLst>
          </p:cNvPr>
          <p:cNvSpPr txBox="1"/>
          <p:nvPr/>
        </p:nvSpPr>
        <p:spPr>
          <a:xfrm>
            <a:off x="395536" y="1601614"/>
            <a:ext cx="8138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approaches or styles of programming that dictate how you design, structure, and organize code to solve problems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0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792"/>
            <a:ext cx="7924800" cy="778098"/>
          </a:xfrm>
        </p:spPr>
        <p:txBody>
          <a:bodyPr/>
          <a:lstStyle/>
          <a:p>
            <a:r>
              <a:rPr lang="en-IN" dirty="0"/>
              <a:t>Imperative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9001000" cy="345638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/>
              <a:t>One of the oldest programming paradigm</a:t>
            </a:r>
          </a:p>
          <a:p>
            <a:pPr algn="just"/>
            <a:r>
              <a:rPr lang="en-US" sz="2000" dirty="0"/>
              <a:t>focuses on describing a sequence of steps or commands (assignments and control flow constructs) that the computer must follow to accomplish a specific task or solve a problem </a:t>
            </a:r>
            <a:endParaRPr lang="en-IN" sz="2000" dirty="0"/>
          </a:p>
          <a:p>
            <a:pPr algn="just"/>
            <a:r>
              <a:rPr lang="en-IN" sz="2000" dirty="0"/>
              <a:t>Works by changing the program state step by step through assignment statements</a:t>
            </a:r>
          </a:p>
          <a:p>
            <a:pPr algn="just"/>
            <a:r>
              <a:rPr lang="en-IN" sz="2000" dirty="0"/>
              <a:t>Consists of a set of commands for the computer to perform.</a:t>
            </a:r>
          </a:p>
          <a:p>
            <a:pPr algn="just"/>
            <a:r>
              <a:rPr lang="en-IN" sz="2000" dirty="0"/>
              <a:t>Describes how the inputs are given and outputs are obtained</a:t>
            </a:r>
          </a:p>
          <a:p>
            <a:pPr algn="just"/>
            <a:r>
              <a:rPr lang="en-IN" sz="2000" dirty="0"/>
              <a:t>Example: C, C++, Pascal, Fortran, Java, Python, Ruby, etc.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81910"/>
              </p:ext>
            </p:extLst>
          </p:nvPr>
        </p:nvGraphicFramePr>
        <p:xfrm>
          <a:off x="1619672" y="4365104"/>
          <a:ext cx="6096000" cy="1376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Simple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Complex problems are difficult to implement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Contains loops, variables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Less efficient</a:t>
                      </a:r>
                      <a:r>
                        <a:rPr lang="en-IN" baseline="0" dirty="0"/>
                        <a:t> and less productive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4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6090"/>
          </a:xfrm>
        </p:spPr>
        <p:txBody>
          <a:bodyPr/>
          <a:lstStyle/>
          <a:p>
            <a:r>
              <a:rPr lang="en-IN" b="1" dirty="0"/>
              <a:t>Procedural programming paradigm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196752"/>
            <a:ext cx="8712968" cy="4114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on procedure in terms of underlying machine model</a:t>
            </a:r>
          </a:p>
          <a:p>
            <a:pPr lvl="1" algn="just"/>
            <a:r>
              <a:rPr lang="en-IN" sz="2800" dirty="0"/>
              <a:t>Organizes &amp; structures code using procedures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/>
              <a:t>A program is divided into a series of well-defined procedures or functions, each of which performs a specific task or operation</a:t>
            </a:r>
          </a:p>
          <a:p>
            <a:pPr lvl="1" algn="just"/>
            <a:r>
              <a:rPr lang="en-US" sz="2800" dirty="0"/>
              <a:t>Procedures call each other and pass data between them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ability to reuse the code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C,C++, 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2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34082"/>
          </a:xfrm>
        </p:spPr>
        <p:txBody>
          <a:bodyPr/>
          <a:lstStyle/>
          <a:p>
            <a:r>
              <a:rPr lang="en-IN" b="1" dirty="0"/>
              <a:t>Object oriented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112568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Program is written as a collection of classes and objects which are meant for communication</a:t>
            </a:r>
          </a:p>
          <a:p>
            <a:pPr lvl="1" algn="just"/>
            <a:r>
              <a:rPr lang="en-IN" sz="2000" dirty="0"/>
              <a:t>Organizes and structures code around ‘objects’</a:t>
            </a:r>
          </a:p>
          <a:p>
            <a:pPr algn="just"/>
            <a:r>
              <a:rPr lang="en-IN" sz="2000" dirty="0"/>
              <a:t>The smallest and basic entity is an object and all kinds of computation is performed on the objects only.</a:t>
            </a:r>
          </a:p>
          <a:p>
            <a:pPr algn="just"/>
            <a:r>
              <a:rPr lang="en-IN" sz="2000" dirty="0"/>
              <a:t>More emphasis is on data rather than procedure.</a:t>
            </a:r>
          </a:p>
          <a:p>
            <a:pPr lvl="1" algn="just"/>
            <a:r>
              <a:rPr lang="en-US" sz="2000" dirty="0"/>
              <a:t>Organizes code into objects, which are instances of classes that encapsulate data and behavior</a:t>
            </a:r>
            <a:endParaRPr lang="en-IN" sz="2000" dirty="0"/>
          </a:p>
          <a:p>
            <a:pPr algn="just"/>
            <a:r>
              <a:rPr lang="en-IN" sz="2000" dirty="0"/>
              <a:t>Can handle almost all kinds of real-life problems</a:t>
            </a:r>
          </a:p>
          <a:p>
            <a:pPr algn="just"/>
            <a:r>
              <a:rPr lang="en-IN" sz="2000" dirty="0"/>
              <a:t>Advantages: Data Security, Inheritance, Code Reusability, Abstraction and Flexibility</a:t>
            </a:r>
          </a:p>
          <a:p>
            <a:pPr algn="just"/>
            <a:r>
              <a:rPr lang="en-IN" sz="2000" dirty="0"/>
              <a:t>Example: C++, Java, Python, Ruby etc.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62" y="-5570"/>
            <a:ext cx="7924800" cy="554250"/>
          </a:xfrm>
        </p:spPr>
        <p:txBody>
          <a:bodyPr/>
          <a:lstStyle/>
          <a:p>
            <a:r>
              <a:rPr lang="en-IN" b="1" dirty="0"/>
              <a:t>Parallel processing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548680"/>
            <a:ext cx="8856984" cy="5256584"/>
          </a:xfrm>
        </p:spPr>
        <p:txBody>
          <a:bodyPr>
            <a:normAutofit/>
          </a:bodyPr>
          <a:lstStyle/>
          <a:p>
            <a:r>
              <a:rPr lang="en-IN" sz="2400" dirty="0"/>
              <a:t>Processing of program instructions by dividing them among multiple processors</a:t>
            </a:r>
          </a:p>
          <a:p>
            <a:r>
              <a:rPr lang="en-US" sz="2400" dirty="0"/>
              <a:t>Focuses on the execution of multiple tasks or processes simultaneously, often with the goal of improving performance, efficiency, and responsiveness in computing systems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IN" sz="2400" dirty="0"/>
              <a:t>Lesser Execution Time</a:t>
            </a:r>
            <a:endParaRPr lang="en-US" sz="2400" dirty="0"/>
          </a:p>
          <a:p>
            <a:pPr lvl="1"/>
            <a:r>
              <a:rPr lang="en-US" sz="2400" dirty="0"/>
              <a:t>multiple threads or processes work together to solve a problem or perform a task concurrently</a:t>
            </a:r>
            <a:endParaRPr lang="en-IN" sz="2400" dirty="0"/>
          </a:p>
          <a:p>
            <a:r>
              <a:rPr lang="en-IN" sz="2400" dirty="0"/>
              <a:t>Divide and Conquer based approach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Key Characteristics:</a:t>
            </a:r>
            <a:r>
              <a:rPr lang="en-US" sz="2400" dirty="0"/>
              <a:t> Concurrency, Independence, Parallelism Models, Synchronization, Load Balancing, and Parallel Hardware</a:t>
            </a:r>
            <a:endParaRPr lang="en-IN" sz="2400" dirty="0"/>
          </a:p>
          <a:p>
            <a:r>
              <a:rPr lang="en-IN" sz="2400" dirty="0"/>
              <a:t>Example: Java</a:t>
            </a:r>
          </a:p>
        </p:txBody>
      </p:sp>
    </p:spTree>
    <p:extLst>
      <p:ext uri="{BB962C8B-B14F-4D97-AF65-F5344CB8AC3E}">
        <p14:creationId xmlns:p14="http://schemas.microsoft.com/office/powerpoint/2010/main" val="8738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" y="0"/>
            <a:ext cx="7924800" cy="634082"/>
          </a:xfrm>
        </p:spPr>
        <p:txBody>
          <a:bodyPr/>
          <a:lstStyle/>
          <a:p>
            <a:r>
              <a:rPr lang="en-IN" dirty="0"/>
              <a:t>Declarative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496" y="692696"/>
            <a:ext cx="9001000" cy="5904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sz="2400" dirty="0">
                <a:latin typeface="Times New Roman"/>
                <a:cs typeface="Times New Roman"/>
              </a:rPr>
              <a:t>Style of building programs that expresses the logic of a computation without talking about its control flow</a:t>
            </a:r>
          </a:p>
          <a:p>
            <a:pPr algn="just"/>
            <a:r>
              <a:rPr lang="en-IN" sz="2400" dirty="0">
                <a:latin typeface="Times New Roman"/>
                <a:cs typeface="Times New Roman"/>
              </a:rPr>
              <a:t>Often considers programs as theories of some logic</a:t>
            </a:r>
          </a:p>
          <a:p>
            <a:pPr algn="just"/>
            <a:r>
              <a:rPr lang="en-US" sz="2400" dirty="0"/>
              <a:t>You declare the desired result or state, and the programming language or system is responsible for figuring out the necessary steps and operations to reach that result</a:t>
            </a:r>
            <a:endParaRPr lang="en-IN" sz="2400" dirty="0">
              <a:latin typeface="Times New Roman"/>
              <a:cs typeface="Times New Roman"/>
            </a:endParaRPr>
          </a:p>
          <a:p>
            <a:pPr algn="just"/>
            <a:r>
              <a:rPr lang="en-IN" sz="2400" dirty="0">
                <a:latin typeface="Times New Roman"/>
                <a:cs typeface="Times New Roman"/>
              </a:rPr>
              <a:t>Focus is on what needs to be done rather than how it should be done</a:t>
            </a:r>
          </a:p>
          <a:p>
            <a:pPr lvl="1" algn="just"/>
            <a:r>
              <a:rPr lang="en-IN" sz="2400" dirty="0"/>
              <a:t>Imperative (how to do) and declarative (what to do) </a:t>
            </a:r>
          </a:p>
          <a:p>
            <a:pPr marL="342900" lvl="1" indent="-342900" algn="just"/>
            <a:r>
              <a:rPr lang="en-IN" sz="2400" dirty="0"/>
              <a:t>Categorised  as Logic, Functional and Database</a:t>
            </a: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120</TotalTime>
  <Words>1021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Barlow Light</vt:lpstr>
      <vt:lpstr>Comic Sans MS</vt:lpstr>
      <vt:lpstr>Courier New</vt:lpstr>
      <vt:lpstr>Times New Roman</vt:lpstr>
      <vt:lpstr>Wingdings</vt:lpstr>
      <vt:lpstr>Horizon</vt:lpstr>
      <vt:lpstr>19CSE313 – Principles of Programming Languages</vt:lpstr>
      <vt:lpstr>Introduction</vt:lpstr>
      <vt:lpstr>Programming paradigm</vt:lpstr>
      <vt:lpstr>Types of programming paradigms</vt:lpstr>
      <vt:lpstr>Imperative paradigm</vt:lpstr>
      <vt:lpstr>Procedural programming paradigm</vt:lpstr>
      <vt:lpstr>Object oriented programming</vt:lpstr>
      <vt:lpstr>Parallel processing approach</vt:lpstr>
      <vt:lpstr>Declarative paradigm</vt:lpstr>
      <vt:lpstr>Logic programming paradigm</vt:lpstr>
      <vt:lpstr>Functional programming paradigm</vt:lpstr>
      <vt:lpstr>database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19CSE313 – Principles of Programming Languages</dc:title>
  <dc:creator>admin</dc:creator>
  <cp:lastModifiedBy>Dhanya M. Dhanalakshmy (CSE)</cp:lastModifiedBy>
  <cp:revision>46</cp:revision>
  <dcterms:created xsi:type="dcterms:W3CDTF">2021-12-18T08:57:35Z</dcterms:created>
  <dcterms:modified xsi:type="dcterms:W3CDTF">2024-12-06T05:14:55Z</dcterms:modified>
</cp:coreProperties>
</file>