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9" r:id="rId3"/>
    <p:sldId id="257" r:id="rId4"/>
    <p:sldId id="273" r:id="rId5"/>
    <p:sldId id="268" r:id="rId6"/>
    <p:sldId id="272" r:id="rId7"/>
    <p:sldId id="276" r:id="rId8"/>
    <p:sldId id="277" r:id="rId9"/>
    <p:sldId id="270" r:id="rId10"/>
    <p:sldId id="274" r:id="rId11"/>
    <p:sldId id="265" r:id="rId12"/>
    <p:sldId id="27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593120-8268-472A-9AB9-3628AB4B375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27BF67-05D2-4495-A2F1-197DC8F0E6C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A web-based platform tailored to Indian coal mines.</a:t>
          </a:r>
          <a:endParaRPr lang="en-US" dirty="0">
            <a:latin typeface="Book Antiqua"/>
          </a:endParaRPr>
        </a:p>
      </dgm:t>
    </dgm:pt>
    <dgm:pt modelId="{2122203A-0B8E-4DAE-833F-E00CB4D31416}" type="parTrans" cxnId="{6AB21438-7958-4183-8DAC-247EA931B574}">
      <dgm:prSet/>
      <dgm:spPr/>
      <dgm:t>
        <a:bodyPr/>
        <a:lstStyle/>
        <a:p>
          <a:endParaRPr lang="en-US"/>
        </a:p>
      </dgm:t>
    </dgm:pt>
    <dgm:pt modelId="{1BFDF6B3-6EA2-456B-B9CE-B816CD891AEB}" type="sibTrans" cxnId="{6AB21438-7958-4183-8DAC-247EA931B5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C04ABB-291F-4DA3-AA76-BA1317588D6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Activity-wise emission calculation using standard emission factors.</a:t>
          </a:r>
          <a:endParaRPr lang="en-US" dirty="0">
            <a:latin typeface="Book Antiqua"/>
          </a:endParaRPr>
        </a:p>
      </dgm:t>
    </dgm:pt>
    <dgm:pt modelId="{661A7645-9201-4156-B2A0-BD5E9EF9CDA2}" type="parTrans" cxnId="{897945BE-A2D0-4E40-8C9A-0C9979A2263A}">
      <dgm:prSet/>
      <dgm:spPr/>
      <dgm:t>
        <a:bodyPr/>
        <a:lstStyle/>
        <a:p>
          <a:endParaRPr lang="en-US"/>
        </a:p>
      </dgm:t>
    </dgm:pt>
    <dgm:pt modelId="{036670E8-D23F-493C-BCAC-7092EE484122}" type="sibTrans" cxnId="{897945BE-A2D0-4E40-8C9A-0C9979A226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8F9403-8D17-47F8-96E8-BCEA29DF70C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Assessment of existing carbon sinks like tree cover, land, etc.</a:t>
          </a:r>
          <a:endParaRPr lang="en-US" dirty="0">
            <a:latin typeface="Book Antiqua"/>
          </a:endParaRPr>
        </a:p>
      </dgm:t>
    </dgm:pt>
    <dgm:pt modelId="{7DB8DF92-CE29-48A0-BBC0-8968CFF433F4}" type="parTrans" cxnId="{A918687B-0698-4F9A-AAA3-DD671CD8A310}">
      <dgm:prSet/>
      <dgm:spPr/>
      <dgm:t>
        <a:bodyPr/>
        <a:lstStyle/>
        <a:p>
          <a:endParaRPr lang="en-US"/>
        </a:p>
      </dgm:t>
    </dgm:pt>
    <dgm:pt modelId="{71730A57-DBF4-46D4-A23C-E7B270C0FD72}" type="sibTrans" cxnId="{A918687B-0698-4F9A-AAA3-DD671CD8A3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D5648B-1B5B-4566-A656-A2F2AFC2F69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Gap analysis + recommendations to offset emissions via:</a:t>
          </a:r>
          <a:endParaRPr lang="en-US" dirty="0">
            <a:latin typeface="Book Antiqua"/>
          </a:endParaRPr>
        </a:p>
      </dgm:t>
    </dgm:pt>
    <dgm:pt modelId="{B9AE14BF-05E3-45CA-805E-9FD09084FEBD}" type="parTrans" cxnId="{12A04C73-8F1B-4412-81BB-C04F9B7AE7EE}">
      <dgm:prSet/>
      <dgm:spPr/>
      <dgm:t>
        <a:bodyPr/>
        <a:lstStyle/>
        <a:p>
          <a:endParaRPr lang="en-US"/>
        </a:p>
      </dgm:t>
    </dgm:pt>
    <dgm:pt modelId="{6AE82FA8-40F7-4193-88C4-F263EF4C3C34}" type="sibTrans" cxnId="{12A04C73-8F1B-4412-81BB-C04F9B7AE7E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A0015F-5C6A-4BAD-8019-67DD77FF986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Clean technologies</a:t>
          </a:r>
          <a:endParaRPr lang="en-US" dirty="0">
            <a:latin typeface="Book Antiqua"/>
          </a:endParaRPr>
        </a:p>
      </dgm:t>
    </dgm:pt>
    <dgm:pt modelId="{CEEA90B4-0778-4243-BFD3-BC5A279831C6}" type="parTrans" cxnId="{E6B33E7E-D5F6-4ECA-B2C7-BA60FAD60816}">
      <dgm:prSet/>
      <dgm:spPr/>
      <dgm:t>
        <a:bodyPr/>
        <a:lstStyle/>
        <a:p>
          <a:endParaRPr lang="en-US"/>
        </a:p>
      </dgm:t>
    </dgm:pt>
    <dgm:pt modelId="{1CCF084B-BE67-43A7-B241-56B3B6B93E64}" type="sibTrans" cxnId="{E6B33E7E-D5F6-4ECA-B2C7-BA60FAD6081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D7EAE91-2D1B-47B9-B3E6-B971DBBE66F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Afforestation planning</a:t>
          </a:r>
          <a:endParaRPr lang="en-US" dirty="0">
            <a:latin typeface="Book Antiqua"/>
          </a:endParaRPr>
        </a:p>
      </dgm:t>
    </dgm:pt>
    <dgm:pt modelId="{E7FF1AC3-09A6-4B04-B343-CA827707F2E4}" type="parTrans" cxnId="{A9313257-A1D6-433B-B752-C313E7958355}">
      <dgm:prSet/>
      <dgm:spPr/>
      <dgm:t>
        <a:bodyPr/>
        <a:lstStyle/>
        <a:p>
          <a:endParaRPr lang="en-US"/>
        </a:p>
      </dgm:t>
    </dgm:pt>
    <dgm:pt modelId="{8A7E7006-F25B-4822-A7C9-AC8217412961}" type="sibTrans" cxnId="{A9313257-A1D6-433B-B752-C313E79583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7BCB61-B053-42D2-AA3B-53A06DEAEAF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>
              <a:latin typeface="Book Antiqua"/>
            </a:rPr>
            <a:t>Carbon credit estimation</a:t>
          </a:r>
          <a:endParaRPr lang="en-US" dirty="0">
            <a:latin typeface="Book Antiqua"/>
          </a:endParaRPr>
        </a:p>
      </dgm:t>
    </dgm:pt>
    <dgm:pt modelId="{4C8E5BA4-B9BC-4F3B-ABD6-47832A6C6E94}" type="parTrans" cxnId="{A08BF31D-1F7C-4F0A-A358-C03B45C00DA3}">
      <dgm:prSet/>
      <dgm:spPr/>
      <dgm:t>
        <a:bodyPr/>
        <a:lstStyle/>
        <a:p>
          <a:endParaRPr lang="en-US"/>
        </a:p>
      </dgm:t>
    </dgm:pt>
    <dgm:pt modelId="{4760E9B9-045F-4D27-90AB-9D07BB387687}" type="sibTrans" cxnId="{A08BF31D-1F7C-4F0A-A358-C03B45C00DA3}">
      <dgm:prSet/>
      <dgm:spPr/>
      <dgm:t>
        <a:bodyPr/>
        <a:lstStyle/>
        <a:p>
          <a:endParaRPr lang="en-US"/>
        </a:p>
      </dgm:t>
    </dgm:pt>
    <dgm:pt modelId="{E07371DA-D5F7-47A7-B0D8-E906BE1E84E0}" type="pres">
      <dgm:prSet presAssocID="{B1593120-8268-472A-9AB9-3628AB4B3759}" presName="root" presStyleCnt="0">
        <dgm:presLayoutVars>
          <dgm:dir/>
          <dgm:resizeHandles val="exact"/>
        </dgm:presLayoutVars>
      </dgm:prSet>
      <dgm:spPr/>
    </dgm:pt>
    <dgm:pt modelId="{C9461C7A-C153-4C0A-A43A-87F50EE9BC76}" type="pres">
      <dgm:prSet presAssocID="{B1593120-8268-472A-9AB9-3628AB4B3759}" presName="container" presStyleCnt="0">
        <dgm:presLayoutVars>
          <dgm:dir/>
          <dgm:resizeHandles val="exact"/>
        </dgm:presLayoutVars>
      </dgm:prSet>
      <dgm:spPr/>
    </dgm:pt>
    <dgm:pt modelId="{4F3A4F4A-CBBA-40C2-8406-0999E2AC4744}" type="pres">
      <dgm:prSet presAssocID="{F627BF67-05D2-4495-A2F1-197DC8F0E6C3}" presName="compNode" presStyleCnt="0"/>
      <dgm:spPr/>
    </dgm:pt>
    <dgm:pt modelId="{F8B3BD7C-0A08-46E4-BDF0-C151BDDCA477}" type="pres">
      <dgm:prSet presAssocID="{F627BF67-05D2-4495-A2F1-197DC8F0E6C3}" presName="iconBgRect" presStyleLbl="bgShp" presStyleIdx="0" presStyleCnt="7"/>
      <dgm:spPr/>
    </dgm:pt>
    <dgm:pt modelId="{A81F4B51-F478-4E4D-A2C2-073CE6B6D435}" type="pres">
      <dgm:prSet presAssocID="{F627BF67-05D2-4495-A2F1-197DC8F0E6C3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033648D8-42B9-4E95-9944-AB689D35101A}" type="pres">
      <dgm:prSet presAssocID="{F627BF67-05D2-4495-A2F1-197DC8F0E6C3}" presName="spaceRect" presStyleCnt="0"/>
      <dgm:spPr/>
    </dgm:pt>
    <dgm:pt modelId="{6E4AF77C-F8E1-41A9-A5C1-C1C355F660B5}" type="pres">
      <dgm:prSet presAssocID="{F627BF67-05D2-4495-A2F1-197DC8F0E6C3}" presName="textRect" presStyleLbl="revTx" presStyleIdx="0" presStyleCnt="7">
        <dgm:presLayoutVars>
          <dgm:chMax val="1"/>
          <dgm:chPref val="1"/>
        </dgm:presLayoutVars>
      </dgm:prSet>
      <dgm:spPr/>
    </dgm:pt>
    <dgm:pt modelId="{E852A13F-9AB1-43F4-A404-CD5764B5CE5F}" type="pres">
      <dgm:prSet presAssocID="{1BFDF6B3-6EA2-456B-B9CE-B816CD891AEB}" presName="sibTrans" presStyleLbl="sibTrans2D1" presStyleIdx="0" presStyleCnt="0"/>
      <dgm:spPr/>
    </dgm:pt>
    <dgm:pt modelId="{FC406854-7839-449C-832F-ED7C24D37632}" type="pres">
      <dgm:prSet presAssocID="{E8C04ABB-291F-4DA3-AA76-BA1317588D6B}" presName="compNode" presStyleCnt="0"/>
      <dgm:spPr/>
    </dgm:pt>
    <dgm:pt modelId="{4FA9F960-1509-4F6D-986A-1FB86A81F82D}" type="pres">
      <dgm:prSet presAssocID="{E8C04ABB-291F-4DA3-AA76-BA1317588D6B}" presName="iconBgRect" presStyleLbl="bgShp" presStyleIdx="1" presStyleCnt="7"/>
      <dgm:spPr/>
    </dgm:pt>
    <dgm:pt modelId="{125D851D-C77E-4622-96D0-FF9E15BE6F11}" type="pres">
      <dgm:prSet presAssocID="{E8C04ABB-291F-4DA3-AA76-BA1317588D6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DC6FB96-7398-4559-9508-38CDD7134FDD}" type="pres">
      <dgm:prSet presAssocID="{E8C04ABB-291F-4DA3-AA76-BA1317588D6B}" presName="spaceRect" presStyleCnt="0"/>
      <dgm:spPr/>
    </dgm:pt>
    <dgm:pt modelId="{9B3494E9-2EC6-4ACF-8D63-95BEDA938D79}" type="pres">
      <dgm:prSet presAssocID="{E8C04ABB-291F-4DA3-AA76-BA1317588D6B}" presName="textRect" presStyleLbl="revTx" presStyleIdx="1" presStyleCnt="7">
        <dgm:presLayoutVars>
          <dgm:chMax val="1"/>
          <dgm:chPref val="1"/>
        </dgm:presLayoutVars>
      </dgm:prSet>
      <dgm:spPr/>
    </dgm:pt>
    <dgm:pt modelId="{078C412B-57D8-429D-90AB-9DF3CEA1C8FD}" type="pres">
      <dgm:prSet presAssocID="{036670E8-D23F-493C-BCAC-7092EE484122}" presName="sibTrans" presStyleLbl="sibTrans2D1" presStyleIdx="0" presStyleCnt="0"/>
      <dgm:spPr/>
    </dgm:pt>
    <dgm:pt modelId="{0F3F9959-5691-4C83-9DC5-C7D06289BB81}" type="pres">
      <dgm:prSet presAssocID="{C78F9403-8D17-47F8-96E8-BCEA29DF70C9}" presName="compNode" presStyleCnt="0"/>
      <dgm:spPr/>
    </dgm:pt>
    <dgm:pt modelId="{49FB64B6-3CD9-4B62-BE95-E7FEF6B3BE50}" type="pres">
      <dgm:prSet presAssocID="{C78F9403-8D17-47F8-96E8-BCEA29DF70C9}" presName="iconBgRect" presStyleLbl="bgShp" presStyleIdx="2" presStyleCnt="7"/>
      <dgm:spPr/>
    </dgm:pt>
    <dgm:pt modelId="{0C84B780-66AC-44A1-8075-CABA7B86D218}" type="pres">
      <dgm:prSet presAssocID="{C78F9403-8D17-47F8-96E8-BCEA29DF70C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AC0E116-AC78-486F-9483-CF8C42BEE992}" type="pres">
      <dgm:prSet presAssocID="{C78F9403-8D17-47F8-96E8-BCEA29DF70C9}" presName="spaceRect" presStyleCnt="0"/>
      <dgm:spPr/>
    </dgm:pt>
    <dgm:pt modelId="{00548A38-E56A-4712-B174-7A9F21520DD9}" type="pres">
      <dgm:prSet presAssocID="{C78F9403-8D17-47F8-96E8-BCEA29DF70C9}" presName="textRect" presStyleLbl="revTx" presStyleIdx="2" presStyleCnt="7">
        <dgm:presLayoutVars>
          <dgm:chMax val="1"/>
          <dgm:chPref val="1"/>
        </dgm:presLayoutVars>
      </dgm:prSet>
      <dgm:spPr/>
    </dgm:pt>
    <dgm:pt modelId="{DB348DE6-0012-425D-BDAF-A8D82BC5A3F9}" type="pres">
      <dgm:prSet presAssocID="{71730A57-DBF4-46D4-A23C-E7B270C0FD72}" presName="sibTrans" presStyleLbl="sibTrans2D1" presStyleIdx="0" presStyleCnt="0"/>
      <dgm:spPr/>
    </dgm:pt>
    <dgm:pt modelId="{5F838960-BF1E-440D-82FB-A0DFB445512F}" type="pres">
      <dgm:prSet presAssocID="{1CD5648B-1B5B-4566-A656-A2F2AFC2F692}" presName="compNode" presStyleCnt="0"/>
      <dgm:spPr/>
    </dgm:pt>
    <dgm:pt modelId="{93D0838C-8388-4E63-87CB-7234512A83A6}" type="pres">
      <dgm:prSet presAssocID="{1CD5648B-1B5B-4566-A656-A2F2AFC2F692}" presName="iconBgRect" presStyleLbl="bgShp" presStyleIdx="3" presStyleCnt="7"/>
      <dgm:spPr/>
    </dgm:pt>
    <dgm:pt modelId="{F505297C-3CA9-4B80-A8D1-B95F30113B9A}" type="pres">
      <dgm:prSet presAssocID="{1CD5648B-1B5B-4566-A656-A2F2AFC2F692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7E90ED0-B2A0-426A-AD29-106454776905}" type="pres">
      <dgm:prSet presAssocID="{1CD5648B-1B5B-4566-A656-A2F2AFC2F692}" presName="spaceRect" presStyleCnt="0"/>
      <dgm:spPr/>
    </dgm:pt>
    <dgm:pt modelId="{B77C1FA8-8FC4-4901-851D-2187C97AB598}" type="pres">
      <dgm:prSet presAssocID="{1CD5648B-1B5B-4566-A656-A2F2AFC2F692}" presName="textRect" presStyleLbl="revTx" presStyleIdx="3" presStyleCnt="7">
        <dgm:presLayoutVars>
          <dgm:chMax val="1"/>
          <dgm:chPref val="1"/>
        </dgm:presLayoutVars>
      </dgm:prSet>
      <dgm:spPr/>
    </dgm:pt>
    <dgm:pt modelId="{19B73066-0A49-4172-9CED-D3EAC8493C63}" type="pres">
      <dgm:prSet presAssocID="{6AE82FA8-40F7-4193-88C4-F263EF4C3C34}" presName="sibTrans" presStyleLbl="sibTrans2D1" presStyleIdx="0" presStyleCnt="0"/>
      <dgm:spPr/>
    </dgm:pt>
    <dgm:pt modelId="{15D8BFEE-8C81-4DCE-8874-5AED67660217}" type="pres">
      <dgm:prSet presAssocID="{7CA0015F-5C6A-4BAD-8019-67DD77FF9860}" presName="compNode" presStyleCnt="0"/>
      <dgm:spPr/>
    </dgm:pt>
    <dgm:pt modelId="{ED4ABFAC-35D5-4DE5-A373-900D5115926D}" type="pres">
      <dgm:prSet presAssocID="{7CA0015F-5C6A-4BAD-8019-67DD77FF9860}" presName="iconBgRect" presStyleLbl="bgShp" presStyleIdx="4" presStyleCnt="7"/>
      <dgm:spPr/>
    </dgm:pt>
    <dgm:pt modelId="{733DCC83-C691-4AB8-A754-7453691F2334}" type="pres">
      <dgm:prSet presAssocID="{7CA0015F-5C6A-4BAD-8019-67DD77FF986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A753E386-9771-458B-A371-87743A98558C}" type="pres">
      <dgm:prSet presAssocID="{7CA0015F-5C6A-4BAD-8019-67DD77FF9860}" presName="spaceRect" presStyleCnt="0"/>
      <dgm:spPr/>
    </dgm:pt>
    <dgm:pt modelId="{7AF89BB4-F9F5-4633-B231-DBA3F1B3CEF4}" type="pres">
      <dgm:prSet presAssocID="{7CA0015F-5C6A-4BAD-8019-67DD77FF9860}" presName="textRect" presStyleLbl="revTx" presStyleIdx="4" presStyleCnt="7">
        <dgm:presLayoutVars>
          <dgm:chMax val="1"/>
          <dgm:chPref val="1"/>
        </dgm:presLayoutVars>
      </dgm:prSet>
      <dgm:spPr/>
    </dgm:pt>
    <dgm:pt modelId="{B05B54E4-15CE-4240-B96D-7927C946731F}" type="pres">
      <dgm:prSet presAssocID="{1CCF084B-BE67-43A7-B241-56B3B6B93E64}" presName="sibTrans" presStyleLbl="sibTrans2D1" presStyleIdx="0" presStyleCnt="0"/>
      <dgm:spPr/>
    </dgm:pt>
    <dgm:pt modelId="{C8D444C9-AB5C-423B-937C-DA73D2C7A4CF}" type="pres">
      <dgm:prSet presAssocID="{ED7EAE91-2D1B-47B9-B3E6-B971DBBE66F3}" presName="compNode" presStyleCnt="0"/>
      <dgm:spPr/>
    </dgm:pt>
    <dgm:pt modelId="{D9A73541-5B36-47D6-92D5-359D3EF7C22A}" type="pres">
      <dgm:prSet presAssocID="{ED7EAE91-2D1B-47B9-B3E6-B971DBBE66F3}" presName="iconBgRect" presStyleLbl="bgShp" presStyleIdx="5" presStyleCnt="7"/>
      <dgm:spPr/>
    </dgm:pt>
    <dgm:pt modelId="{F3CEE153-0179-4CE2-ABB7-09E2F3FF9039}" type="pres">
      <dgm:prSet presAssocID="{ED7EAE91-2D1B-47B9-B3E6-B971DBBE66F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68713A3-F65D-4BFA-AFAD-EBA4A063069C}" type="pres">
      <dgm:prSet presAssocID="{ED7EAE91-2D1B-47B9-B3E6-B971DBBE66F3}" presName="spaceRect" presStyleCnt="0"/>
      <dgm:spPr/>
    </dgm:pt>
    <dgm:pt modelId="{3BA64B32-0D78-42B7-8980-74BB85E89BD4}" type="pres">
      <dgm:prSet presAssocID="{ED7EAE91-2D1B-47B9-B3E6-B971DBBE66F3}" presName="textRect" presStyleLbl="revTx" presStyleIdx="5" presStyleCnt="7">
        <dgm:presLayoutVars>
          <dgm:chMax val="1"/>
          <dgm:chPref val="1"/>
        </dgm:presLayoutVars>
      </dgm:prSet>
      <dgm:spPr/>
    </dgm:pt>
    <dgm:pt modelId="{563CC788-8EAD-4A62-AF92-8CBDE720F829}" type="pres">
      <dgm:prSet presAssocID="{8A7E7006-F25B-4822-A7C9-AC8217412961}" presName="sibTrans" presStyleLbl="sibTrans2D1" presStyleIdx="0" presStyleCnt="0"/>
      <dgm:spPr/>
    </dgm:pt>
    <dgm:pt modelId="{FC20A986-8176-4B85-B407-0389FA5C0B55}" type="pres">
      <dgm:prSet presAssocID="{367BCB61-B053-42D2-AA3B-53A06DEAEAF6}" presName="compNode" presStyleCnt="0"/>
      <dgm:spPr/>
    </dgm:pt>
    <dgm:pt modelId="{BD589AD7-5D83-4B75-B1AC-1773D2DF5784}" type="pres">
      <dgm:prSet presAssocID="{367BCB61-B053-42D2-AA3B-53A06DEAEAF6}" presName="iconBgRect" presStyleLbl="bgShp" presStyleIdx="6" presStyleCnt="7"/>
      <dgm:spPr/>
    </dgm:pt>
    <dgm:pt modelId="{C7F08119-9D82-4EEF-9E53-4291CD564DFB}" type="pres">
      <dgm:prSet presAssocID="{367BCB61-B053-42D2-AA3B-53A06DEAEAF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06F28DD7-3F8B-40B5-B91C-AB295C8733FA}" type="pres">
      <dgm:prSet presAssocID="{367BCB61-B053-42D2-AA3B-53A06DEAEAF6}" presName="spaceRect" presStyleCnt="0"/>
      <dgm:spPr/>
    </dgm:pt>
    <dgm:pt modelId="{638BB32A-DABB-421A-A060-365B297970F9}" type="pres">
      <dgm:prSet presAssocID="{367BCB61-B053-42D2-AA3B-53A06DEAEAF6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77F0903-1370-40D1-9718-0DFF3C03F4A8}" type="presOf" srcId="{1BFDF6B3-6EA2-456B-B9CE-B816CD891AEB}" destId="{E852A13F-9AB1-43F4-A404-CD5764B5CE5F}" srcOrd="0" destOrd="0" presId="urn:microsoft.com/office/officeart/2018/2/layout/IconCircleList"/>
    <dgm:cxn modelId="{00022304-E9C4-4C60-9679-BC306B374406}" type="presOf" srcId="{7CA0015F-5C6A-4BAD-8019-67DD77FF9860}" destId="{7AF89BB4-F9F5-4633-B231-DBA3F1B3CEF4}" srcOrd="0" destOrd="0" presId="urn:microsoft.com/office/officeart/2018/2/layout/IconCircleList"/>
    <dgm:cxn modelId="{B308F60C-2C9F-4CBD-9F0A-44436C89D80E}" type="presOf" srcId="{367BCB61-B053-42D2-AA3B-53A06DEAEAF6}" destId="{638BB32A-DABB-421A-A060-365B297970F9}" srcOrd="0" destOrd="0" presId="urn:microsoft.com/office/officeart/2018/2/layout/IconCircleList"/>
    <dgm:cxn modelId="{A08BF31D-1F7C-4F0A-A358-C03B45C00DA3}" srcId="{B1593120-8268-472A-9AB9-3628AB4B3759}" destId="{367BCB61-B053-42D2-AA3B-53A06DEAEAF6}" srcOrd="6" destOrd="0" parTransId="{4C8E5BA4-B9BC-4F3B-ABD6-47832A6C6E94}" sibTransId="{4760E9B9-045F-4D27-90AB-9D07BB387687}"/>
    <dgm:cxn modelId="{6AB21438-7958-4183-8DAC-247EA931B574}" srcId="{B1593120-8268-472A-9AB9-3628AB4B3759}" destId="{F627BF67-05D2-4495-A2F1-197DC8F0E6C3}" srcOrd="0" destOrd="0" parTransId="{2122203A-0B8E-4DAE-833F-E00CB4D31416}" sibTransId="{1BFDF6B3-6EA2-456B-B9CE-B816CD891AEB}"/>
    <dgm:cxn modelId="{A08A6044-10CA-4B64-B1A5-F7F417A5973F}" type="presOf" srcId="{C78F9403-8D17-47F8-96E8-BCEA29DF70C9}" destId="{00548A38-E56A-4712-B174-7A9F21520DD9}" srcOrd="0" destOrd="0" presId="urn:microsoft.com/office/officeart/2018/2/layout/IconCircleList"/>
    <dgm:cxn modelId="{12A04C73-8F1B-4412-81BB-C04F9B7AE7EE}" srcId="{B1593120-8268-472A-9AB9-3628AB4B3759}" destId="{1CD5648B-1B5B-4566-A656-A2F2AFC2F692}" srcOrd="3" destOrd="0" parTransId="{B9AE14BF-05E3-45CA-805E-9FD09084FEBD}" sibTransId="{6AE82FA8-40F7-4193-88C4-F263EF4C3C34}"/>
    <dgm:cxn modelId="{E0546356-A3E2-4612-B0C1-1731969BEA8C}" type="presOf" srcId="{6AE82FA8-40F7-4193-88C4-F263EF4C3C34}" destId="{19B73066-0A49-4172-9CED-D3EAC8493C63}" srcOrd="0" destOrd="0" presId="urn:microsoft.com/office/officeart/2018/2/layout/IconCircleList"/>
    <dgm:cxn modelId="{A9313257-A1D6-433B-B752-C313E7958355}" srcId="{B1593120-8268-472A-9AB9-3628AB4B3759}" destId="{ED7EAE91-2D1B-47B9-B3E6-B971DBBE66F3}" srcOrd="5" destOrd="0" parTransId="{E7FF1AC3-09A6-4B04-B343-CA827707F2E4}" sibTransId="{8A7E7006-F25B-4822-A7C9-AC8217412961}"/>
    <dgm:cxn modelId="{A918687B-0698-4F9A-AAA3-DD671CD8A310}" srcId="{B1593120-8268-472A-9AB9-3628AB4B3759}" destId="{C78F9403-8D17-47F8-96E8-BCEA29DF70C9}" srcOrd="2" destOrd="0" parTransId="{7DB8DF92-CE29-48A0-BBC0-8968CFF433F4}" sibTransId="{71730A57-DBF4-46D4-A23C-E7B270C0FD72}"/>
    <dgm:cxn modelId="{E6B33E7E-D5F6-4ECA-B2C7-BA60FAD60816}" srcId="{B1593120-8268-472A-9AB9-3628AB4B3759}" destId="{7CA0015F-5C6A-4BAD-8019-67DD77FF9860}" srcOrd="4" destOrd="0" parTransId="{CEEA90B4-0778-4243-BFD3-BC5A279831C6}" sibTransId="{1CCF084B-BE67-43A7-B241-56B3B6B93E64}"/>
    <dgm:cxn modelId="{B8B64E81-B28C-4C08-8F42-2BB3A799CF0F}" type="presOf" srcId="{036670E8-D23F-493C-BCAC-7092EE484122}" destId="{078C412B-57D8-429D-90AB-9DF3CEA1C8FD}" srcOrd="0" destOrd="0" presId="urn:microsoft.com/office/officeart/2018/2/layout/IconCircleList"/>
    <dgm:cxn modelId="{834AF284-06B4-4B4D-8D23-B527CB91E368}" type="presOf" srcId="{F627BF67-05D2-4495-A2F1-197DC8F0E6C3}" destId="{6E4AF77C-F8E1-41A9-A5C1-C1C355F660B5}" srcOrd="0" destOrd="0" presId="urn:microsoft.com/office/officeart/2018/2/layout/IconCircleList"/>
    <dgm:cxn modelId="{5140388C-A8A1-40EA-A94C-6ED49975F447}" type="presOf" srcId="{8A7E7006-F25B-4822-A7C9-AC8217412961}" destId="{563CC788-8EAD-4A62-AF92-8CBDE720F829}" srcOrd="0" destOrd="0" presId="urn:microsoft.com/office/officeart/2018/2/layout/IconCircleList"/>
    <dgm:cxn modelId="{637EA08D-93BC-4F56-9AB2-A3540F487545}" type="presOf" srcId="{1CD5648B-1B5B-4566-A656-A2F2AFC2F692}" destId="{B77C1FA8-8FC4-4901-851D-2187C97AB598}" srcOrd="0" destOrd="0" presId="urn:microsoft.com/office/officeart/2018/2/layout/IconCircleList"/>
    <dgm:cxn modelId="{69BC4F97-175C-48BB-B827-C0A423B6F381}" type="presOf" srcId="{B1593120-8268-472A-9AB9-3628AB4B3759}" destId="{E07371DA-D5F7-47A7-B0D8-E906BE1E84E0}" srcOrd="0" destOrd="0" presId="urn:microsoft.com/office/officeart/2018/2/layout/IconCircleList"/>
    <dgm:cxn modelId="{51EB4F9C-124B-4C7E-ADD0-567365A1A7BA}" type="presOf" srcId="{1CCF084B-BE67-43A7-B241-56B3B6B93E64}" destId="{B05B54E4-15CE-4240-B96D-7927C946731F}" srcOrd="0" destOrd="0" presId="urn:microsoft.com/office/officeart/2018/2/layout/IconCircleList"/>
    <dgm:cxn modelId="{81168EA6-7EC3-418A-A14F-8258E23E69F3}" type="presOf" srcId="{E8C04ABB-291F-4DA3-AA76-BA1317588D6B}" destId="{9B3494E9-2EC6-4ACF-8D63-95BEDA938D79}" srcOrd="0" destOrd="0" presId="urn:microsoft.com/office/officeart/2018/2/layout/IconCircleList"/>
    <dgm:cxn modelId="{897945BE-A2D0-4E40-8C9A-0C9979A2263A}" srcId="{B1593120-8268-472A-9AB9-3628AB4B3759}" destId="{E8C04ABB-291F-4DA3-AA76-BA1317588D6B}" srcOrd="1" destOrd="0" parTransId="{661A7645-9201-4156-B2A0-BD5E9EF9CDA2}" sibTransId="{036670E8-D23F-493C-BCAC-7092EE484122}"/>
    <dgm:cxn modelId="{1173EAC2-D0F1-426A-BD5B-717736B6700A}" type="presOf" srcId="{71730A57-DBF4-46D4-A23C-E7B270C0FD72}" destId="{DB348DE6-0012-425D-BDAF-A8D82BC5A3F9}" srcOrd="0" destOrd="0" presId="urn:microsoft.com/office/officeart/2018/2/layout/IconCircleList"/>
    <dgm:cxn modelId="{F054F0EF-510D-4F4D-B17A-884A9F44323E}" type="presOf" srcId="{ED7EAE91-2D1B-47B9-B3E6-B971DBBE66F3}" destId="{3BA64B32-0D78-42B7-8980-74BB85E89BD4}" srcOrd="0" destOrd="0" presId="urn:microsoft.com/office/officeart/2018/2/layout/IconCircleList"/>
    <dgm:cxn modelId="{5873EF13-84C2-4D18-BC13-643811B58ECC}" type="presParOf" srcId="{E07371DA-D5F7-47A7-B0D8-E906BE1E84E0}" destId="{C9461C7A-C153-4C0A-A43A-87F50EE9BC76}" srcOrd="0" destOrd="0" presId="urn:microsoft.com/office/officeart/2018/2/layout/IconCircleList"/>
    <dgm:cxn modelId="{B0024762-15FF-4F79-83F9-1BF4DC547361}" type="presParOf" srcId="{C9461C7A-C153-4C0A-A43A-87F50EE9BC76}" destId="{4F3A4F4A-CBBA-40C2-8406-0999E2AC4744}" srcOrd="0" destOrd="0" presId="urn:microsoft.com/office/officeart/2018/2/layout/IconCircleList"/>
    <dgm:cxn modelId="{8756AEFF-5E75-4885-AD93-D5FE7D54CE90}" type="presParOf" srcId="{4F3A4F4A-CBBA-40C2-8406-0999E2AC4744}" destId="{F8B3BD7C-0A08-46E4-BDF0-C151BDDCA477}" srcOrd="0" destOrd="0" presId="urn:microsoft.com/office/officeart/2018/2/layout/IconCircleList"/>
    <dgm:cxn modelId="{F78F9BD1-4F53-405B-B66B-1A320AD28BC3}" type="presParOf" srcId="{4F3A4F4A-CBBA-40C2-8406-0999E2AC4744}" destId="{A81F4B51-F478-4E4D-A2C2-073CE6B6D435}" srcOrd="1" destOrd="0" presId="urn:microsoft.com/office/officeart/2018/2/layout/IconCircleList"/>
    <dgm:cxn modelId="{B1ECB12F-88E3-4B78-9FEC-49359B26FFD8}" type="presParOf" srcId="{4F3A4F4A-CBBA-40C2-8406-0999E2AC4744}" destId="{033648D8-42B9-4E95-9944-AB689D35101A}" srcOrd="2" destOrd="0" presId="urn:microsoft.com/office/officeart/2018/2/layout/IconCircleList"/>
    <dgm:cxn modelId="{23ECDA32-022A-4D75-B955-A2A642A9936A}" type="presParOf" srcId="{4F3A4F4A-CBBA-40C2-8406-0999E2AC4744}" destId="{6E4AF77C-F8E1-41A9-A5C1-C1C355F660B5}" srcOrd="3" destOrd="0" presId="urn:microsoft.com/office/officeart/2018/2/layout/IconCircleList"/>
    <dgm:cxn modelId="{398AF0C2-1C20-4585-B9F1-48167DC6712E}" type="presParOf" srcId="{C9461C7A-C153-4C0A-A43A-87F50EE9BC76}" destId="{E852A13F-9AB1-43F4-A404-CD5764B5CE5F}" srcOrd="1" destOrd="0" presId="urn:microsoft.com/office/officeart/2018/2/layout/IconCircleList"/>
    <dgm:cxn modelId="{9CA9716A-4F58-4D82-AFCC-8AD7F19FBB5F}" type="presParOf" srcId="{C9461C7A-C153-4C0A-A43A-87F50EE9BC76}" destId="{FC406854-7839-449C-832F-ED7C24D37632}" srcOrd="2" destOrd="0" presId="urn:microsoft.com/office/officeart/2018/2/layout/IconCircleList"/>
    <dgm:cxn modelId="{27C339BF-0FA4-41DA-A0D1-331FC473EA7A}" type="presParOf" srcId="{FC406854-7839-449C-832F-ED7C24D37632}" destId="{4FA9F960-1509-4F6D-986A-1FB86A81F82D}" srcOrd="0" destOrd="0" presId="urn:microsoft.com/office/officeart/2018/2/layout/IconCircleList"/>
    <dgm:cxn modelId="{ECA2C0DD-EEDC-4E80-8537-6014941E1EDA}" type="presParOf" srcId="{FC406854-7839-449C-832F-ED7C24D37632}" destId="{125D851D-C77E-4622-96D0-FF9E15BE6F11}" srcOrd="1" destOrd="0" presId="urn:microsoft.com/office/officeart/2018/2/layout/IconCircleList"/>
    <dgm:cxn modelId="{364DB968-484E-481F-A229-C08EE212A434}" type="presParOf" srcId="{FC406854-7839-449C-832F-ED7C24D37632}" destId="{CDC6FB96-7398-4559-9508-38CDD7134FDD}" srcOrd="2" destOrd="0" presId="urn:microsoft.com/office/officeart/2018/2/layout/IconCircleList"/>
    <dgm:cxn modelId="{BDA6C6E7-AEFA-42EB-8C08-D5E751A9E800}" type="presParOf" srcId="{FC406854-7839-449C-832F-ED7C24D37632}" destId="{9B3494E9-2EC6-4ACF-8D63-95BEDA938D79}" srcOrd="3" destOrd="0" presId="urn:microsoft.com/office/officeart/2018/2/layout/IconCircleList"/>
    <dgm:cxn modelId="{257F7893-DA51-4027-83D4-730D3351C0B3}" type="presParOf" srcId="{C9461C7A-C153-4C0A-A43A-87F50EE9BC76}" destId="{078C412B-57D8-429D-90AB-9DF3CEA1C8FD}" srcOrd="3" destOrd="0" presId="urn:microsoft.com/office/officeart/2018/2/layout/IconCircleList"/>
    <dgm:cxn modelId="{01C367BB-0CA2-4B77-9D31-4EDC6CFC1EEC}" type="presParOf" srcId="{C9461C7A-C153-4C0A-A43A-87F50EE9BC76}" destId="{0F3F9959-5691-4C83-9DC5-C7D06289BB81}" srcOrd="4" destOrd="0" presId="urn:microsoft.com/office/officeart/2018/2/layout/IconCircleList"/>
    <dgm:cxn modelId="{AC0BF802-1105-4A95-B088-1CC9C1CC55FE}" type="presParOf" srcId="{0F3F9959-5691-4C83-9DC5-C7D06289BB81}" destId="{49FB64B6-3CD9-4B62-BE95-E7FEF6B3BE50}" srcOrd="0" destOrd="0" presId="urn:microsoft.com/office/officeart/2018/2/layout/IconCircleList"/>
    <dgm:cxn modelId="{4D224837-980C-496E-863D-32907A08DD68}" type="presParOf" srcId="{0F3F9959-5691-4C83-9DC5-C7D06289BB81}" destId="{0C84B780-66AC-44A1-8075-CABA7B86D218}" srcOrd="1" destOrd="0" presId="urn:microsoft.com/office/officeart/2018/2/layout/IconCircleList"/>
    <dgm:cxn modelId="{9FAB281E-A2EE-40A4-ABDF-4BA14095B262}" type="presParOf" srcId="{0F3F9959-5691-4C83-9DC5-C7D06289BB81}" destId="{DAC0E116-AC78-486F-9483-CF8C42BEE992}" srcOrd="2" destOrd="0" presId="urn:microsoft.com/office/officeart/2018/2/layout/IconCircleList"/>
    <dgm:cxn modelId="{1F25CFB4-4340-42C5-9133-E2D87C05B197}" type="presParOf" srcId="{0F3F9959-5691-4C83-9DC5-C7D06289BB81}" destId="{00548A38-E56A-4712-B174-7A9F21520DD9}" srcOrd="3" destOrd="0" presId="urn:microsoft.com/office/officeart/2018/2/layout/IconCircleList"/>
    <dgm:cxn modelId="{60EE0902-2FA5-40F4-AA54-2C915455763D}" type="presParOf" srcId="{C9461C7A-C153-4C0A-A43A-87F50EE9BC76}" destId="{DB348DE6-0012-425D-BDAF-A8D82BC5A3F9}" srcOrd="5" destOrd="0" presId="urn:microsoft.com/office/officeart/2018/2/layout/IconCircleList"/>
    <dgm:cxn modelId="{485E32DB-DE4F-4C8B-978E-8DA1F2B8374A}" type="presParOf" srcId="{C9461C7A-C153-4C0A-A43A-87F50EE9BC76}" destId="{5F838960-BF1E-440D-82FB-A0DFB445512F}" srcOrd="6" destOrd="0" presId="urn:microsoft.com/office/officeart/2018/2/layout/IconCircleList"/>
    <dgm:cxn modelId="{4153A87B-5B3E-4BF6-B3B1-41B0EC951571}" type="presParOf" srcId="{5F838960-BF1E-440D-82FB-A0DFB445512F}" destId="{93D0838C-8388-4E63-87CB-7234512A83A6}" srcOrd="0" destOrd="0" presId="urn:microsoft.com/office/officeart/2018/2/layout/IconCircleList"/>
    <dgm:cxn modelId="{BB610E12-76E9-4429-8D72-203F7E92E547}" type="presParOf" srcId="{5F838960-BF1E-440D-82FB-A0DFB445512F}" destId="{F505297C-3CA9-4B80-A8D1-B95F30113B9A}" srcOrd="1" destOrd="0" presId="urn:microsoft.com/office/officeart/2018/2/layout/IconCircleList"/>
    <dgm:cxn modelId="{BA9F2CA8-0229-4638-89EB-477EAFEC320D}" type="presParOf" srcId="{5F838960-BF1E-440D-82FB-A0DFB445512F}" destId="{67E90ED0-B2A0-426A-AD29-106454776905}" srcOrd="2" destOrd="0" presId="urn:microsoft.com/office/officeart/2018/2/layout/IconCircleList"/>
    <dgm:cxn modelId="{6B9D3F2D-3838-4362-A1DD-CBBB93ED875D}" type="presParOf" srcId="{5F838960-BF1E-440D-82FB-A0DFB445512F}" destId="{B77C1FA8-8FC4-4901-851D-2187C97AB598}" srcOrd="3" destOrd="0" presId="urn:microsoft.com/office/officeart/2018/2/layout/IconCircleList"/>
    <dgm:cxn modelId="{DE721137-8BCE-4EC6-8D26-C9C27751403F}" type="presParOf" srcId="{C9461C7A-C153-4C0A-A43A-87F50EE9BC76}" destId="{19B73066-0A49-4172-9CED-D3EAC8493C63}" srcOrd="7" destOrd="0" presId="urn:microsoft.com/office/officeart/2018/2/layout/IconCircleList"/>
    <dgm:cxn modelId="{4B1010FC-9969-4248-AABD-9EB261601A6C}" type="presParOf" srcId="{C9461C7A-C153-4C0A-A43A-87F50EE9BC76}" destId="{15D8BFEE-8C81-4DCE-8874-5AED67660217}" srcOrd="8" destOrd="0" presId="urn:microsoft.com/office/officeart/2018/2/layout/IconCircleList"/>
    <dgm:cxn modelId="{BF627B94-B536-4072-B40B-0FE76253E167}" type="presParOf" srcId="{15D8BFEE-8C81-4DCE-8874-5AED67660217}" destId="{ED4ABFAC-35D5-4DE5-A373-900D5115926D}" srcOrd="0" destOrd="0" presId="urn:microsoft.com/office/officeart/2018/2/layout/IconCircleList"/>
    <dgm:cxn modelId="{57E5502E-B124-4D1D-9FE4-E66C784AB6D4}" type="presParOf" srcId="{15D8BFEE-8C81-4DCE-8874-5AED67660217}" destId="{733DCC83-C691-4AB8-A754-7453691F2334}" srcOrd="1" destOrd="0" presId="urn:microsoft.com/office/officeart/2018/2/layout/IconCircleList"/>
    <dgm:cxn modelId="{AEB8D8C7-68D2-4CD8-B504-78BEFF07214E}" type="presParOf" srcId="{15D8BFEE-8C81-4DCE-8874-5AED67660217}" destId="{A753E386-9771-458B-A371-87743A98558C}" srcOrd="2" destOrd="0" presId="urn:microsoft.com/office/officeart/2018/2/layout/IconCircleList"/>
    <dgm:cxn modelId="{8F81C358-B658-45D4-A478-08A7EDE2D80A}" type="presParOf" srcId="{15D8BFEE-8C81-4DCE-8874-5AED67660217}" destId="{7AF89BB4-F9F5-4633-B231-DBA3F1B3CEF4}" srcOrd="3" destOrd="0" presId="urn:microsoft.com/office/officeart/2018/2/layout/IconCircleList"/>
    <dgm:cxn modelId="{76224689-778B-4174-A161-3FAB3F6E451C}" type="presParOf" srcId="{C9461C7A-C153-4C0A-A43A-87F50EE9BC76}" destId="{B05B54E4-15CE-4240-B96D-7927C946731F}" srcOrd="9" destOrd="0" presId="urn:microsoft.com/office/officeart/2018/2/layout/IconCircleList"/>
    <dgm:cxn modelId="{8D9465EF-D92E-4BD3-A9DF-00A69007B56B}" type="presParOf" srcId="{C9461C7A-C153-4C0A-A43A-87F50EE9BC76}" destId="{C8D444C9-AB5C-423B-937C-DA73D2C7A4CF}" srcOrd="10" destOrd="0" presId="urn:microsoft.com/office/officeart/2018/2/layout/IconCircleList"/>
    <dgm:cxn modelId="{35055C6E-8744-4527-9975-EF91B539F92C}" type="presParOf" srcId="{C8D444C9-AB5C-423B-937C-DA73D2C7A4CF}" destId="{D9A73541-5B36-47D6-92D5-359D3EF7C22A}" srcOrd="0" destOrd="0" presId="urn:microsoft.com/office/officeart/2018/2/layout/IconCircleList"/>
    <dgm:cxn modelId="{6B3613C1-BE98-4D8B-82E4-ABC16B6FCEA0}" type="presParOf" srcId="{C8D444C9-AB5C-423B-937C-DA73D2C7A4CF}" destId="{F3CEE153-0179-4CE2-ABB7-09E2F3FF9039}" srcOrd="1" destOrd="0" presId="urn:microsoft.com/office/officeart/2018/2/layout/IconCircleList"/>
    <dgm:cxn modelId="{7AC706A1-3229-44E9-9B1C-60C0D762251F}" type="presParOf" srcId="{C8D444C9-AB5C-423B-937C-DA73D2C7A4CF}" destId="{D68713A3-F65D-4BFA-AFAD-EBA4A063069C}" srcOrd="2" destOrd="0" presId="urn:microsoft.com/office/officeart/2018/2/layout/IconCircleList"/>
    <dgm:cxn modelId="{10E4AD64-FD59-4C03-AF30-4FBD877CB0D6}" type="presParOf" srcId="{C8D444C9-AB5C-423B-937C-DA73D2C7A4CF}" destId="{3BA64B32-0D78-42B7-8980-74BB85E89BD4}" srcOrd="3" destOrd="0" presId="urn:microsoft.com/office/officeart/2018/2/layout/IconCircleList"/>
    <dgm:cxn modelId="{5FA1502E-453F-4322-9367-DBE66A981EB3}" type="presParOf" srcId="{C9461C7A-C153-4C0A-A43A-87F50EE9BC76}" destId="{563CC788-8EAD-4A62-AF92-8CBDE720F829}" srcOrd="11" destOrd="0" presId="urn:microsoft.com/office/officeart/2018/2/layout/IconCircleList"/>
    <dgm:cxn modelId="{FD5CE54C-23CC-4D0C-A54F-579DF711468C}" type="presParOf" srcId="{C9461C7A-C153-4C0A-A43A-87F50EE9BC76}" destId="{FC20A986-8176-4B85-B407-0389FA5C0B55}" srcOrd="12" destOrd="0" presId="urn:microsoft.com/office/officeart/2018/2/layout/IconCircleList"/>
    <dgm:cxn modelId="{51416573-6FD8-488A-BDF5-7BC90E54A02B}" type="presParOf" srcId="{FC20A986-8176-4B85-B407-0389FA5C0B55}" destId="{BD589AD7-5D83-4B75-B1AC-1773D2DF5784}" srcOrd="0" destOrd="0" presId="urn:microsoft.com/office/officeart/2018/2/layout/IconCircleList"/>
    <dgm:cxn modelId="{2CFB1EF2-9DE3-42A0-8A87-E7BD65B2BB1F}" type="presParOf" srcId="{FC20A986-8176-4B85-B407-0389FA5C0B55}" destId="{C7F08119-9D82-4EEF-9E53-4291CD564DFB}" srcOrd="1" destOrd="0" presId="urn:microsoft.com/office/officeart/2018/2/layout/IconCircleList"/>
    <dgm:cxn modelId="{07DF5EE8-F65E-433D-A2DA-A5AFB1385CB3}" type="presParOf" srcId="{FC20A986-8176-4B85-B407-0389FA5C0B55}" destId="{06F28DD7-3F8B-40B5-B91C-AB295C8733FA}" srcOrd="2" destOrd="0" presId="urn:microsoft.com/office/officeart/2018/2/layout/IconCircleList"/>
    <dgm:cxn modelId="{60005B8C-2A30-4A38-B627-139A789D7B82}" type="presParOf" srcId="{FC20A986-8176-4B85-B407-0389FA5C0B55}" destId="{638BB32A-DABB-421A-A060-365B297970F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3BD7C-0A08-46E4-BDF0-C151BDDCA477}">
      <dsp:nvSpPr>
        <dsp:cNvPr id="0" name=""/>
        <dsp:cNvSpPr/>
      </dsp:nvSpPr>
      <dsp:spPr>
        <a:xfrm>
          <a:off x="8908" y="350246"/>
          <a:ext cx="678133" cy="678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F4B51-F478-4E4D-A2C2-073CE6B6D435}">
      <dsp:nvSpPr>
        <dsp:cNvPr id="0" name=""/>
        <dsp:cNvSpPr/>
      </dsp:nvSpPr>
      <dsp:spPr>
        <a:xfrm>
          <a:off x="151316" y="492654"/>
          <a:ext cx="393317" cy="3933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AF77C-F8E1-41A9-A5C1-C1C355F660B5}">
      <dsp:nvSpPr>
        <dsp:cNvPr id="0" name=""/>
        <dsp:cNvSpPr/>
      </dsp:nvSpPr>
      <dsp:spPr>
        <a:xfrm>
          <a:off x="832356" y="350246"/>
          <a:ext cx="1598458" cy="67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Book Antiqua"/>
            </a:rPr>
            <a:t>A web-based platform tailored to Indian coal mines.</a:t>
          </a:r>
          <a:endParaRPr lang="en-US" sz="1100" kern="1200" dirty="0">
            <a:latin typeface="Book Antiqua"/>
          </a:endParaRPr>
        </a:p>
      </dsp:txBody>
      <dsp:txXfrm>
        <a:off x="832356" y="350246"/>
        <a:ext cx="1598458" cy="678133"/>
      </dsp:txXfrm>
    </dsp:sp>
    <dsp:sp modelId="{4FA9F960-1509-4F6D-986A-1FB86A81F82D}">
      <dsp:nvSpPr>
        <dsp:cNvPr id="0" name=""/>
        <dsp:cNvSpPr/>
      </dsp:nvSpPr>
      <dsp:spPr>
        <a:xfrm>
          <a:off x="2709334" y="350246"/>
          <a:ext cx="678133" cy="678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D851D-C77E-4622-96D0-FF9E15BE6F11}">
      <dsp:nvSpPr>
        <dsp:cNvPr id="0" name=""/>
        <dsp:cNvSpPr/>
      </dsp:nvSpPr>
      <dsp:spPr>
        <a:xfrm>
          <a:off x="2851742" y="492654"/>
          <a:ext cx="393317" cy="3933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494E9-2EC6-4ACF-8D63-95BEDA938D79}">
      <dsp:nvSpPr>
        <dsp:cNvPr id="0" name=""/>
        <dsp:cNvSpPr/>
      </dsp:nvSpPr>
      <dsp:spPr>
        <a:xfrm>
          <a:off x="3532782" y="350246"/>
          <a:ext cx="1598458" cy="67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Book Antiqua"/>
            </a:rPr>
            <a:t>Activity-wise emission calculation using standard emission factors.</a:t>
          </a:r>
          <a:endParaRPr lang="en-US" sz="1100" kern="1200" dirty="0">
            <a:latin typeface="Book Antiqua"/>
          </a:endParaRPr>
        </a:p>
      </dsp:txBody>
      <dsp:txXfrm>
        <a:off x="3532782" y="350246"/>
        <a:ext cx="1598458" cy="678133"/>
      </dsp:txXfrm>
    </dsp:sp>
    <dsp:sp modelId="{49FB64B6-3CD9-4B62-BE95-E7FEF6B3BE50}">
      <dsp:nvSpPr>
        <dsp:cNvPr id="0" name=""/>
        <dsp:cNvSpPr/>
      </dsp:nvSpPr>
      <dsp:spPr>
        <a:xfrm>
          <a:off x="5409759" y="350246"/>
          <a:ext cx="678133" cy="678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84B780-66AC-44A1-8075-CABA7B86D218}">
      <dsp:nvSpPr>
        <dsp:cNvPr id="0" name=""/>
        <dsp:cNvSpPr/>
      </dsp:nvSpPr>
      <dsp:spPr>
        <a:xfrm>
          <a:off x="5552167" y="492654"/>
          <a:ext cx="393317" cy="3933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48A38-E56A-4712-B174-7A9F21520DD9}">
      <dsp:nvSpPr>
        <dsp:cNvPr id="0" name=""/>
        <dsp:cNvSpPr/>
      </dsp:nvSpPr>
      <dsp:spPr>
        <a:xfrm>
          <a:off x="6233207" y="350246"/>
          <a:ext cx="1598458" cy="67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Book Antiqua"/>
            </a:rPr>
            <a:t>Assessment of existing carbon sinks like tree cover, land, etc.</a:t>
          </a:r>
          <a:endParaRPr lang="en-US" sz="1100" kern="1200" dirty="0">
            <a:latin typeface="Book Antiqua"/>
          </a:endParaRPr>
        </a:p>
      </dsp:txBody>
      <dsp:txXfrm>
        <a:off x="6233207" y="350246"/>
        <a:ext cx="1598458" cy="678133"/>
      </dsp:txXfrm>
    </dsp:sp>
    <dsp:sp modelId="{93D0838C-8388-4E63-87CB-7234512A83A6}">
      <dsp:nvSpPr>
        <dsp:cNvPr id="0" name=""/>
        <dsp:cNvSpPr/>
      </dsp:nvSpPr>
      <dsp:spPr>
        <a:xfrm>
          <a:off x="8110185" y="350246"/>
          <a:ext cx="678133" cy="678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5297C-3CA9-4B80-A8D1-B95F30113B9A}">
      <dsp:nvSpPr>
        <dsp:cNvPr id="0" name=""/>
        <dsp:cNvSpPr/>
      </dsp:nvSpPr>
      <dsp:spPr>
        <a:xfrm>
          <a:off x="8252593" y="492654"/>
          <a:ext cx="393317" cy="3933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C1FA8-8FC4-4901-851D-2187C97AB598}">
      <dsp:nvSpPr>
        <dsp:cNvPr id="0" name=""/>
        <dsp:cNvSpPr/>
      </dsp:nvSpPr>
      <dsp:spPr>
        <a:xfrm>
          <a:off x="8933633" y="350246"/>
          <a:ext cx="1598458" cy="67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Book Antiqua"/>
            </a:rPr>
            <a:t>Gap analysis + recommendations to offset emissions via:</a:t>
          </a:r>
          <a:endParaRPr lang="en-US" sz="1100" kern="1200" dirty="0">
            <a:latin typeface="Book Antiqua"/>
          </a:endParaRPr>
        </a:p>
      </dsp:txBody>
      <dsp:txXfrm>
        <a:off x="8933633" y="350246"/>
        <a:ext cx="1598458" cy="678133"/>
      </dsp:txXfrm>
    </dsp:sp>
    <dsp:sp modelId="{ED4ABFAC-35D5-4DE5-A373-900D5115926D}">
      <dsp:nvSpPr>
        <dsp:cNvPr id="0" name=""/>
        <dsp:cNvSpPr/>
      </dsp:nvSpPr>
      <dsp:spPr>
        <a:xfrm>
          <a:off x="8908" y="1449644"/>
          <a:ext cx="678133" cy="678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3DCC83-C691-4AB8-A754-7453691F2334}">
      <dsp:nvSpPr>
        <dsp:cNvPr id="0" name=""/>
        <dsp:cNvSpPr/>
      </dsp:nvSpPr>
      <dsp:spPr>
        <a:xfrm>
          <a:off x="151316" y="1592052"/>
          <a:ext cx="393317" cy="3933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F89BB4-F9F5-4633-B231-DBA3F1B3CEF4}">
      <dsp:nvSpPr>
        <dsp:cNvPr id="0" name=""/>
        <dsp:cNvSpPr/>
      </dsp:nvSpPr>
      <dsp:spPr>
        <a:xfrm>
          <a:off x="832356" y="1449644"/>
          <a:ext cx="1598458" cy="67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Book Antiqua"/>
            </a:rPr>
            <a:t>Clean technologies</a:t>
          </a:r>
          <a:endParaRPr lang="en-US" sz="1100" kern="1200" dirty="0">
            <a:latin typeface="Book Antiqua"/>
          </a:endParaRPr>
        </a:p>
      </dsp:txBody>
      <dsp:txXfrm>
        <a:off x="832356" y="1449644"/>
        <a:ext cx="1598458" cy="678133"/>
      </dsp:txXfrm>
    </dsp:sp>
    <dsp:sp modelId="{D9A73541-5B36-47D6-92D5-359D3EF7C22A}">
      <dsp:nvSpPr>
        <dsp:cNvPr id="0" name=""/>
        <dsp:cNvSpPr/>
      </dsp:nvSpPr>
      <dsp:spPr>
        <a:xfrm>
          <a:off x="2709334" y="1449644"/>
          <a:ext cx="678133" cy="678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EE153-0179-4CE2-ABB7-09E2F3FF9039}">
      <dsp:nvSpPr>
        <dsp:cNvPr id="0" name=""/>
        <dsp:cNvSpPr/>
      </dsp:nvSpPr>
      <dsp:spPr>
        <a:xfrm>
          <a:off x="2851742" y="1592052"/>
          <a:ext cx="393317" cy="3933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64B32-0D78-42B7-8980-74BB85E89BD4}">
      <dsp:nvSpPr>
        <dsp:cNvPr id="0" name=""/>
        <dsp:cNvSpPr/>
      </dsp:nvSpPr>
      <dsp:spPr>
        <a:xfrm>
          <a:off x="3532782" y="1449644"/>
          <a:ext cx="1598458" cy="67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Book Antiqua"/>
            </a:rPr>
            <a:t>Afforestation planning</a:t>
          </a:r>
          <a:endParaRPr lang="en-US" sz="1100" kern="1200" dirty="0">
            <a:latin typeface="Book Antiqua"/>
          </a:endParaRPr>
        </a:p>
      </dsp:txBody>
      <dsp:txXfrm>
        <a:off x="3532782" y="1449644"/>
        <a:ext cx="1598458" cy="678133"/>
      </dsp:txXfrm>
    </dsp:sp>
    <dsp:sp modelId="{BD589AD7-5D83-4B75-B1AC-1773D2DF5784}">
      <dsp:nvSpPr>
        <dsp:cNvPr id="0" name=""/>
        <dsp:cNvSpPr/>
      </dsp:nvSpPr>
      <dsp:spPr>
        <a:xfrm>
          <a:off x="5409759" y="1449644"/>
          <a:ext cx="678133" cy="678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F08119-9D82-4EEF-9E53-4291CD564DFB}">
      <dsp:nvSpPr>
        <dsp:cNvPr id="0" name=""/>
        <dsp:cNvSpPr/>
      </dsp:nvSpPr>
      <dsp:spPr>
        <a:xfrm>
          <a:off x="5552167" y="1592052"/>
          <a:ext cx="393317" cy="3933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BB32A-DABB-421A-A060-365B297970F9}">
      <dsp:nvSpPr>
        <dsp:cNvPr id="0" name=""/>
        <dsp:cNvSpPr/>
      </dsp:nvSpPr>
      <dsp:spPr>
        <a:xfrm>
          <a:off x="6233207" y="1449644"/>
          <a:ext cx="1598458" cy="678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latin typeface="Book Antiqua"/>
            </a:rPr>
            <a:t>Carbon credit estimation</a:t>
          </a:r>
          <a:endParaRPr lang="en-US" sz="1100" kern="1200" dirty="0">
            <a:latin typeface="Book Antiqua"/>
          </a:endParaRPr>
        </a:p>
      </dsp:txBody>
      <dsp:txXfrm>
        <a:off x="6233207" y="1449644"/>
        <a:ext cx="1598458" cy="678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A547DA56-C2D2-7AB5-0CF6-2C07BBE92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0C562CD6-1E95-2794-DDAA-2647AAA57A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751B3AEE-4C1E-C93A-1D64-65524D85F1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4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9728DC67-0CA5-CE3F-20F5-A7B67EBED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3FBDFDE0-18E5-BC76-7990-D846B2B22A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14D15D95-C9BC-BD8B-3248-EA5082C24E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5958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23326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8388981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riHari0429/ema-capestone-project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GB" sz="2400" dirty="0">
                <a:latin typeface="Book Antiqua"/>
              </a:rPr>
              <a:t>Carbon Emission Tracking &amp; Afforestation Monitoring Platform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CBD_15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Ramamurthy Ketha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 (ECE Department)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935212329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20221CBD0027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Impana E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20221CBD0031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B Navya 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20221CBD0022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err="1"/>
                        <a:t>Konki</a:t>
                      </a:r>
                      <a:r>
                        <a:rPr lang="en-IN" sz="1800" u="none" strike="noStrike" cap="none" dirty="0"/>
                        <a:t> Mithil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Review-3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Computer Science and Technology (Big Data)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Dr.Pravinthraja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Dr.H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 Manjula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7620E-A3A3-90FF-998A-706CC9A5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Implemented Pages (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….)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9FFD8C-5D88-9006-6804-4172B0F30A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9920" y="1368946"/>
            <a:ext cx="10362132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Emission Report Page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calculated carbon emissions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entered data.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charts/graphs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visualization of emission sources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Sink Analysis Page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 cover, carbon absorption potential, and afforestation scope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comparative analysis between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emissions vs absorption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 Page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AI-driven recommendations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(afforestation, reclamation, carbon credits).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Shown in visually appealing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cards with icons &amp; descriptions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809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>
              <a:spcBef>
                <a:spcPts val="0"/>
              </a:spcBef>
              <a:buNone/>
            </a:pPr>
            <a:r>
              <a:rPr lang="en-US" dirty="0"/>
              <a:t>[1]. </a:t>
            </a:r>
            <a:r>
              <a:rPr lang="en-GB" dirty="0" err="1">
                <a:hlinkClick r:id="rId3"/>
              </a:rPr>
              <a:t>Spatio</a:t>
            </a:r>
            <a:r>
              <a:rPr lang="en-GB" dirty="0">
                <a:hlinkClick r:id="rId3"/>
              </a:rPr>
              <a:t>-temporal characteristics of the impacts of land-use change on carbon emission: A case study of Hangzhou, China</a:t>
            </a:r>
            <a:endParaRPr lang="en-GB" dirty="0"/>
          </a:p>
          <a:p>
            <a:pPr marL="609600" lvl="1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>
              <a:spcBef>
                <a:spcPts val="0"/>
              </a:spcBef>
              <a:buNone/>
            </a:pPr>
            <a:r>
              <a:rPr lang="en-US" dirty="0"/>
              <a:t>[2]. </a:t>
            </a:r>
            <a:r>
              <a:rPr lang="en-GB" dirty="0">
                <a:hlinkClick r:id="rId4"/>
              </a:rPr>
              <a:t>Assessment of deforestation and land use land cover dynamics in West </a:t>
            </a:r>
            <a:r>
              <a:rPr lang="en-GB" dirty="0" err="1">
                <a:hlinkClick r:id="rId4"/>
              </a:rPr>
              <a:t>Singhbhum</a:t>
            </a:r>
            <a:r>
              <a:rPr lang="en-GB" dirty="0">
                <a:hlinkClick r:id="rId4"/>
              </a:rPr>
              <a:t>, </a:t>
            </a:r>
            <a:r>
              <a:rPr lang="en-GB" dirty="0" err="1">
                <a:hlinkClick r:id="rId4"/>
              </a:rPr>
              <a:t>Jharakhand</a:t>
            </a:r>
            <a:r>
              <a:rPr lang="en-GB" dirty="0">
                <a:hlinkClick r:id="rId4"/>
              </a:rPr>
              <a:t>, India using geospatial techniques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F1FF5-8D1B-D8DC-7B6E-1A57B879D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Website Link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1727E-8A13-F504-CFB2-97C4E9B3DC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Visit Website: https://ema-govt.netlify.app/</a:t>
            </a:r>
          </a:p>
        </p:txBody>
      </p:sp>
    </p:spTree>
    <p:extLst>
      <p:ext uri="{BB962C8B-B14F-4D97-AF65-F5344CB8AC3E}">
        <p14:creationId xmlns:p14="http://schemas.microsoft.com/office/powerpoint/2010/main" val="171346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PSCS_287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Student Project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Algorithm Details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Source Code Details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Implemented Web Pages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Website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r>
              <a:rPr lang="en-GB" dirty="0">
                <a:latin typeface="Book Antiqua"/>
                <a:ea typeface="+mn-lt"/>
                <a:cs typeface="+mn-lt"/>
              </a:rPr>
              <a:t>Coal mining in India significantly contributes to carbon emissions.</a:t>
            </a:r>
            <a:endParaRPr lang="en-US" dirty="0">
              <a:latin typeface="Book Antiqua"/>
            </a:endParaRPr>
          </a:p>
          <a:p>
            <a:r>
              <a:rPr lang="en-GB" dirty="0">
                <a:latin typeface="Book Antiqua"/>
                <a:ea typeface="+mn-lt"/>
                <a:cs typeface="+mn-lt"/>
              </a:rPr>
              <a:t>No centralized digital system exists to quantify or track these emissions.</a:t>
            </a:r>
            <a:endParaRPr lang="en-GB" dirty="0">
              <a:latin typeface="Book Antiqua"/>
            </a:endParaRPr>
          </a:p>
          <a:p>
            <a:r>
              <a:rPr lang="en-GB" dirty="0">
                <a:latin typeface="Book Antiqua"/>
                <a:ea typeface="+mn-lt"/>
                <a:cs typeface="+mn-lt"/>
              </a:rPr>
              <a:t>Manual emission tracking is inefficient, error-prone, and not scalable.</a:t>
            </a:r>
            <a:endParaRPr lang="en-GB" dirty="0">
              <a:latin typeface="Book Antiqua"/>
            </a:endParaRPr>
          </a:p>
          <a:p>
            <a:r>
              <a:rPr lang="en-GB" dirty="0">
                <a:latin typeface="Book Antiqua"/>
                <a:ea typeface="+mn-lt"/>
                <a:cs typeface="+mn-lt"/>
              </a:rPr>
              <a:t>There is a need for a tech-driven, India-specific platform to assist in carbon neutrality efforts.</a:t>
            </a:r>
            <a:endParaRPr lang="en-GB" dirty="0">
              <a:latin typeface="Book Antiqua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Proposed Solution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4EFB8A1E-D1A8-8564-BA0C-B4676136F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13899"/>
              </p:ext>
            </p:extLst>
          </p:nvPr>
        </p:nvGraphicFramePr>
        <p:xfrm>
          <a:off x="838200" y="3127248"/>
          <a:ext cx="10541000" cy="2478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Link: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https://github.com/navya2529/ema-capestone-project.git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Algorithm Implemented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76200" indent="0">
              <a:buNone/>
            </a:pPr>
            <a:r>
              <a:rPr lang="en-IN" b="1" dirty="0"/>
              <a:t>1. Data Input (User Entry)</a:t>
            </a:r>
          </a:p>
          <a:p>
            <a:r>
              <a:rPr lang="en-IN" dirty="0"/>
              <a:t>User selects an </a:t>
            </a:r>
            <a:r>
              <a:rPr lang="en-IN" b="1" dirty="0"/>
              <a:t>activity type</a:t>
            </a:r>
            <a:r>
              <a:rPr lang="en-IN" dirty="0"/>
              <a:t> from options: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Diesel Combustion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Electricity Consumption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Explosives Usage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Transportation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Fugitive Methane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Coal Extraction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Land Disturbance / Deforestation</a:t>
            </a:r>
          </a:p>
          <a:p>
            <a:r>
              <a:rPr lang="en-IN" dirty="0"/>
              <a:t>User enters </a:t>
            </a:r>
            <a:r>
              <a:rPr lang="en-IN" b="1" dirty="0"/>
              <a:t>quantity/unit</a:t>
            </a:r>
            <a:r>
              <a:rPr lang="en-IN" dirty="0"/>
              <a:t>, and additional parameters if needed: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Fuel type (Diesel, Petrol, Coal, Natural Gas)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Transport mode (Truck, Rail, Ship, Air)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Distance (for transportation)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Land area (for deforestation)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Methane volume (for fugitive methane)</a:t>
            </a:r>
          </a:p>
          <a:p>
            <a:pPr marL="76200" indent="0">
              <a:buNone/>
            </a:pPr>
            <a:r>
              <a:rPr lang="en-IN" b="1" dirty="0"/>
              <a:t>2. Calculate Emissions</a:t>
            </a:r>
          </a:p>
          <a:p>
            <a:r>
              <a:rPr lang="en-IN" dirty="0"/>
              <a:t>Based on the activity and inputs, </a:t>
            </a:r>
            <a:r>
              <a:rPr lang="en-IN" b="1" dirty="0"/>
              <a:t>emissions are calculated using activity-specific emission factors (EFs)</a:t>
            </a:r>
            <a:r>
              <a:rPr lang="en-IN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Diesel Combustion: emissions = quantity × EF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Electricity: emissions = kWh × 0.82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Transportation: emissions = tons × distance × </a:t>
            </a:r>
            <a:r>
              <a:rPr lang="en-IN" dirty="0" err="1"/>
              <a:t>modeEF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Fugitive Methane: emissions = volume × 0.716 × GWP(28)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Deforestation: emissions = hectares × 300,000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Coal Extraction: emissions = quantity × 2.42</a:t>
            </a:r>
          </a:p>
          <a:p>
            <a:pPr lvl="1"/>
            <a:endParaRPr lang="en-IN" dirty="0"/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ECA343EE-F8BE-C1B8-0F3F-AEE7DAA5C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96840B95-5FAC-BE38-AF31-C07C0641DB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Algorithm Implemented (Cont..)</a:t>
            </a: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069E0B5A-C2FF-68B5-8051-03A655EAB0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799" y="1065127"/>
            <a:ext cx="11261213" cy="485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76200" indent="0">
              <a:buNone/>
            </a:pPr>
            <a:r>
              <a:rPr lang="en-IN" b="1" dirty="0"/>
              <a:t>3. Save Report</a:t>
            </a:r>
          </a:p>
          <a:p>
            <a:r>
              <a:rPr lang="en-IN" dirty="0"/>
              <a:t>Create a </a:t>
            </a:r>
            <a:r>
              <a:rPr lang="en-IN" b="1" dirty="0"/>
              <a:t>report object</a:t>
            </a:r>
            <a:r>
              <a:rPr lang="en-IN" dirty="0"/>
              <a:t> with: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Activity 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Total emissions (kg </a:t>
            </a:r>
            <a:r>
              <a:rPr lang="en-IN" dirty="0" err="1"/>
              <a:t>CO₂e</a:t>
            </a:r>
            <a:r>
              <a:rPr lang="en-IN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Unit and calculation explanation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Timestamp and unique ID</a:t>
            </a:r>
          </a:p>
          <a:p>
            <a:r>
              <a:rPr lang="en-IN" dirty="0"/>
              <a:t>Save the report in </a:t>
            </a:r>
            <a:r>
              <a:rPr lang="en-IN" b="1" dirty="0" err="1"/>
              <a:t>localStorage</a:t>
            </a:r>
            <a:r>
              <a:rPr lang="en-IN" dirty="0"/>
              <a:t> for persistence.</a:t>
            </a:r>
            <a:br>
              <a:rPr lang="en-IN" dirty="0"/>
            </a:br>
            <a:endParaRPr lang="en-IN" dirty="0"/>
          </a:p>
          <a:p>
            <a:pPr marL="76200" indent="0">
              <a:buNone/>
            </a:pPr>
            <a:r>
              <a:rPr lang="en-IN" b="1" dirty="0"/>
              <a:t>4. Visualize Results</a:t>
            </a:r>
          </a:p>
          <a:p>
            <a:r>
              <a:rPr lang="en-IN" b="1" dirty="0"/>
              <a:t>a. KPI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Show 3 key metrics: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Total Emissions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Absorbed by Carbon Sinks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Remaining Emissions</a:t>
            </a:r>
          </a:p>
          <a:p>
            <a:r>
              <a:rPr lang="en-IN" b="1" dirty="0"/>
              <a:t>b. Charts</a:t>
            </a:r>
          </a:p>
          <a:p>
            <a:r>
              <a:rPr lang="en-IN" b="1" dirty="0"/>
              <a:t>Pie Chart:</a:t>
            </a:r>
            <a:r>
              <a:rPr lang="en-IN" dirty="0"/>
              <a:t> Emissions vs. Absorption</a:t>
            </a:r>
          </a:p>
          <a:p>
            <a:r>
              <a:rPr lang="en-IN" b="1" dirty="0"/>
              <a:t>Bar Chart:</a:t>
            </a:r>
            <a:r>
              <a:rPr lang="en-IN" dirty="0"/>
              <a:t> Absorption by ecosystem (Trees, Forest, Wetlands, Soil)</a:t>
            </a:r>
          </a:p>
          <a:p>
            <a:r>
              <a:rPr lang="en-IN" b="1" dirty="0"/>
              <a:t>Optional:</a:t>
            </a:r>
            <a:r>
              <a:rPr lang="en-IN" dirty="0"/>
              <a:t> Contextual bar chart (cars, flights, households)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66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8942F963-4A4C-110C-5E6F-082FFF39B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10590505-7955-457F-41C9-073B73DF2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Algorithm Implemented (Cont..)</a:t>
            </a: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C078C07C-065C-1F23-E2AF-D68C61EEA3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065127"/>
            <a:ext cx="7898582" cy="5030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76200" indent="0">
              <a:buNone/>
            </a:pPr>
            <a:r>
              <a:rPr lang="en-GB" b="1" dirty="0"/>
              <a:t>5. Carbon Sink Analysis</a:t>
            </a:r>
          </a:p>
          <a:p>
            <a:r>
              <a:rPr lang="en-GB" dirty="0"/>
              <a:t>Display </a:t>
            </a:r>
            <a:r>
              <a:rPr lang="en-GB" b="1" dirty="0"/>
              <a:t>satellite + forest overlay map</a:t>
            </a:r>
            <a:r>
              <a:rPr lang="en-GB" dirty="0"/>
              <a:t>:</a:t>
            </a:r>
          </a:p>
          <a:p>
            <a:pPr lvl="1"/>
            <a:r>
              <a:rPr lang="en-GB" dirty="0"/>
              <a:t>Base layer: Satellite imagery (Esri)</a:t>
            </a:r>
          </a:p>
          <a:p>
            <a:pPr lvl="1"/>
            <a:r>
              <a:rPr lang="en-GB" dirty="0"/>
              <a:t>Boundaries layer: Country borders</a:t>
            </a:r>
          </a:p>
          <a:p>
            <a:pPr lvl="1"/>
            <a:r>
              <a:rPr lang="en-GB" dirty="0"/>
              <a:t>Tree cover layer: Global Forest Watch</a:t>
            </a:r>
          </a:p>
          <a:p>
            <a:r>
              <a:rPr lang="en-GB" dirty="0"/>
              <a:t>Add </a:t>
            </a:r>
            <a:r>
              <a:rPr lang="en-GB" b="1" dirty="0"/>
              <a:t>search functionality</a:t>
            </a:r>
            <a:r>
              <a:rPr lang="en-GB" dirty="0"/>
              <a:t> with Leaflet </a:t>
            </a:r>
            <a:r>
              <a:rPr lang="en-GB" dirty="0" err="1"/>
              <a:t>GeoSearch</a:t>
            </a:r>
            <a:r>
              <a:rPr lang="en-GB" dirty="0"/>
              <a:t>.</a:t>
            </a:r>
          </a:p>
          <a:p>
            <a:r>
              <a:rPr lang="en-GB" dirty="0"/>
              <a:t>Highlight areas of high/low tree coverage.</a:t>
            </a:r>
          </a:p>
          <a:p>
            <a:br>
              <a:rPr lang="en-GB" dirty="0"/>
            </a:br>
            <a:endParaRPr lang="en-GB" dirty="0"/>
          </a:p>
          <a:p>
            <a:pPr marL="76200" indent="0">
              <a:buNone/>
            </a:pPr>
            <a:r>
              <a:rPr lang="en-GB" b="1" dirty="0"/>
              <a:t>6. PDF Export</a:t>
            </a:r>
          </a:p>
          <a:p>
            <a:r>
              <a:rPr lang="en-GB" dirty="0"/>
              <a:t>Use html2canvas and </a:t>
            </a:r>
            <a:r>
              <a:rPr lang="en-GB" dirty="0" err="1"/>
              <a:t>jsPDF</a:t>
            </a:r>
            <a:r>
              <a:rPr lang="en-GB" dirty="0"/>
              <a:t> to </a:t>
            </a:r>
            <a:r>
              <a:rPr lang="en-GB" b="1" dirty="0"/>
              <a:t>capture dashboard as PDF</a:t>
            </a:r>
            <a:r>
              <a:rPr lang="en-GB" dirty="0"/>
              <a:t>.</a:t>
            </a:r>
          </a:p>
          <a:p>
            <a:r>
              <a:rPr lang="en-GB" dirty="0"/>
              <a:t>Include charts, KPI cards, map, and insights.</a:t>
            </a:r>
          </a:p>
          <a:p>
            <a:r>
              <a:rPr lang="en-GB" dirty="0"/>
              <a:t>Save PDF locally and optionally store in </a:t>
            </a:r>
            <a:r>
              <a:rPr lang="en-GB" b="1" dirty="0" err="1"/>
              <a:t>localStorage</a:t>
            </a:r>
            <a:r>
              <a:rPr lang="en-GB" dirty="0"/>
              <a:t>.</a:t>
            </a:r>
          </a:p>
          <a:p>
            <a:br>
              <a:rPr lang="en-GB" dirty="0"/>
            </a:br>
            <a:endParaRPr lang="en-GB" dirty="0"/>
          </a:p>
          <a:p>
            <a:pPr marL="76200" indent="0">
              <a:buNone/>
            </a:pPr>
            <a:r>
              <a:rPr lang="en-GB" b="1" dirty="0"/>
              <a:t>7. Insights &amp; Q&amp;A</a:t>
            </a:r>
          </a:p>
          <a:p>
            <a:r>
              <a:rPr lang="en-GB" dirty="0"/>
              <a:t>Interpret results:</a:t>
            </a:r>
          </a:p>
          <a:p>
            <a:pPr lvl="1"/>
            <a:r>
              <a:rPr lang="en-GB" dirty="0"/>
              <a:t>How activity emissions compare to natural absorption</a:t>
            </a:r>
          </a:p>
          <a:p>
            <a:pPr lvl="1"/>
            <a:r>
              <a:rPr lang="en-GB" dirty="0"/>
              <a:t>Environmental context: trees needed, equivalent car km, flights, households</a:t>
            </a:r>
          </a:p>
          <a:p>
            <a:r>
              <a:rPr lang="en-GB" dirty="0"/>
              <a:t>Provide </a:t>
            </a:r>
            <a:r>
              <a:rPr lang="en-GB" b="1" dirty="0"/>
              <a:t>explanations and tips</a:t>
            </a:r>
            <a:r>
              <a:rPr lang="en-GB" dirty="0"/>
              <a:t> for reducing emissions.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10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Implemented Pages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88D13-9C2A-D94B-26BD-1F0C4DF9F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792" y="1228397"/>
            <a:ext cx="1036116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 In / Sign Up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users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 account and log in securely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Authenticated users can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personalized dashboards &amp; reports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Page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Landing page showing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overview, quick stats, and navigation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view for authenticated vs non-authenticated users.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Page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background of the project, objectives, and significance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Explains the importance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carbon sink and emission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Entry Page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activity/land-use 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fuel usage, tree plantation, mining details).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Acts as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raw data 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emission &amp; sink calculations.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900</Words>
  <Application>Microsoft Office PowerPoint</Application>
  <PresentationFormat>Widescreen</PresentationFormat>
  <Paragraphs>152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 Antiqua</vt:lpstr>
      <vt:lpstr>Cambria</vt:lpstr>
      <vt:lpstr>Verdana</vt:lpstr>
      <vt:lpstr>Wingdings</vt:lpstr>
      <vt:lpstr>Bioinformatics</vt:lpstr>
      <vt:lpstr>Carbon Emission Tracking &amp; Afforestation Monitoring Platform</vt:lpstr>
      <vt:lpstr>Problem Statement Number: </vt:lpstr>
      <vt:lpstr>Content</vt:lpstr>
      <vt:lpstr>Problem Statement</vt:lpstr>
      <vt:lpstr>Github Link</vt:lpstr>
      <vt:lpstr>Algorithm Implemented</vt:lpstr>
      <vt:lpstr>Algorithm Implemented (Cont..)</vt:lpstr>
      <vt:lpstr>Algorithm Implemented (Cont..)</vt:lpstr>
      <vt:lpstr>Implemented Pages</vt:lpstr>
      <vt:lpstr>Implemented Pages (Cont….)</vt:lpstr>
      <vt:lpstr>References (IEEE Paper format)</vt:lpstr>
      <vt:lpstr>Website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HARI NAIDU</cp:lastModifiedBy>
  <cp:revision>42</cp:revision>
  <dcterms:modified xsi:type="dcterms:W3CDTF">2025-09-25T14:35:18Z</dcterms:modified>
</cp:coreProperties>
</file>