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67" r:id="rId3"/>
    <p:sldId id="269" r:id="rId4"/>
    <p:sldId id="260" r:id="rId5"/>
    <p:sldId id="278" r:id="rId6"/>
    <p:sldId id="288" r:id="rId7"/>
    <p:sldId id="286" r:id="rId8"/>
    <p:sldId id="285"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6" d="100"/>
          <a:sy n="96"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12922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5987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1260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717549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375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90328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84618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87701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0199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4751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4368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45344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9770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69604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6395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82728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12-10-2023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320663285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840027" y="337930"/>
            <a:ext cx="4272276" cy="1188692"/>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389419" y="3684117"/>
            <a:ext cx="249833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TEAM MEMBERS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740903" y="4169560"/>
            <a:ext cx="4388908" cy="1477328"/>
          </a:xfrm>
          <a:prstGeom prst="rect">
            <a:avLst/>
          </a:prstGeom>
          <a:noFill/>
        </p:spPr>
        <p:txBody>
          <a:bodyPr wrap="square">
            <a:spAutoFit/>
          </a:bodyPr>
          <a:lstStyle/>
          <a:p>
            <a:pPr marL="0" indent="0">
              <a:buNone/>
            </a:pPr>
            <a:r>
              <a:rPr lang="en-US" dirty="0">
                <a:latin typeface="Times New Roman" panose="02020603050405020304" pitchFamily="18" charset="0"/>
                <a:cs typeface="Times New Roman" panose="02020603050405020304" pitchFamily="18" charset="0"/>
              </a:rPr>
              <a:t>SETHU PRIAN VM</a:t>
            </a:r>
            <a:r>
              <a:rPr lang="en-US" sz="1800" dirty="0">
                <a:latin typeface="Times New Roman" panose="02020603050405020304" pitchFamily="18" charset="0"/>
                <a:cs typeface="Times New Roman" panose="02020603050405020304" pitchFamily="18" charset="0"/>
              </a:rPr>
              <a:t>  (927621BEC193)</a:t>
            </a:r>
          </a:p>
          <a:p>
            <a:pPr marL="0" indent="0">
              <a:buNone/>
            </a:pPr>
            <a:r>
              <a:rPr lang="en-US" dirty="0">
                <a:latin typeface="Times New Roman" panose="02020603050405020304" pitchFamily="18" charset="0"/>
                <a:cs typeface="Times New Roman" panose="02020603050405020304" pitchFamily="18" charset="0"/>
              </a:rPr>
              <a:t>BALAJI N                  (927621BEC022)</a:t>
            </a:r>
          </a:p>
          <a:p>
            <a:pPr marL="0" indent="0">
              <a:buNone/>
            </a:pPr>
            <a:r>
              <a:rPr lang="en-US" dirty="0">
                <a:latin typeface="Times New Roman" panose="02020603050405020304" pitchFamily="18" charset="0"/>
                <a:cs typeface="Times New Roman" panose="02020603050405020304" pitchFamily="18" charset="0"/>
              </a:rPr>
              <a:t>SRIHARI M               (927621BEC211)</a:t>
            </a:r>
          </a:p>
          <a:p>
            <a:r>
              <a:rPr lang="en-US" sz="1800" dirty="0">
                <a:latin typeface="Times New Roman" panose="02020603050405020304" pitchFamily="18" charset="0"/>
                <a:cs typeface="Times New Roman" panose="02020603050405020304" pitchFamily="18" charset="0"/>
              </a:rPr>
              <a:t>THIRUPUKAL G      (927621BEC231)</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E19DC6-6FAA-ECFE-5FA4-43CEA16F2947}"/>
              </a:ext>
            </a:extLst>
          </p:cNvPr>
          <p:cNvSpPr txBox="1"/>
          <p:nvPr/>
        </p:nvSpPr>
        <p:spPr>
          <a:xfrm>
            <a:off x="6404694" y="4660671"/>
            <a:ext cx="285194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pPr algn="just"/>
            <a:r>
              <a:rPr lang="en-US" dirty="0" err="1">
                <a:latin typeface="Times New Roman" panose="02020603050405020304" pitchFamily="18" charset="0"/>
                <a:cs typeface="Times New Roman" panose="02020603050405020304" pitchFamily="18" charset="0"/>
              </a:rPr>
              <a:t>Dr.MURUGAN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ASSISTANT PROFESSOR,</a:t>
            </a:r>
          </a:p>
          <a:p>
            <a:pPr algn="just"/>
            <a:r>
              <a:rPr lang="en-US" dirty="0">
                <a:latin typeface="Times New Roman" panose="02020603050405020304" pitchFamily="18" charset="0"/>
                <a:cs typeface="Times New Roman" panose="02020603050405020304" pitchFamily="18" charset="0"/>
              </a:rPr>
              <a:t>ECE DEPARTMENT.</a:t>
            </a:r>
          </a:p>
        </p:txBody>
      </p:sp>
      <p:sp>
        <p:nvSpPr>
          <p:cNvPr id="6" name="Title 5">
            <a:extLst>
              <a:ext uri="{FF2B5EF4-FFF2-40B4-BE49-F238E27FC236}">
                <a16:creationId xmlns:a16="http://schemas.microsoft.com/office/drawing/2014/main" id="{2E541F75-AAB2-FA17-8B75-BA5A8070A8F8}"/>
              </a:ext>
            </a:extLst>
          </p:cNvPr>
          <p:cNvSpPr>
            <a:spLocks noGrp="1"/>
          </p:cNvSpPr>
          <p:nvPr>
            <p:ph type="ctrTitle"/>
          </p:nvPr>
        </p:nvSpPr>
        <p:spPr>
          <a:xfrm>
            <a:off x="1544824" y="1430594"/>
            <a:ext cx="7380515" cy="1646302"/>
          </a:xfrm>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Acoustic Analysis Of Speaker Using Ansys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903C52-42E3-C146-F4D3-54AE7B9B2464}"/>
              </a:ext>
            </a:extLst>
          </p:cNvPr>
          <p:cNvPicPr>
            <a:picLocks noChangeAspect="1"/>
          </p:cNvPicPr>
          <p:nvPr/>
        </p:nvPicPr>
        <p:blipFill>
          <a:blip r:embed="rId3"/>
          <a:stretch>
            <a:fillRect/>
          </a:stretch>
        </p:blipFill>
        <p:spPr>
          <a:xfrm>
            <a:off x="7409045" y="219744"/>
            <a:ext cx="1600852" cy="1507383"/>
          </a:xfrm>
          <a:prstGeom prst="rect">
            <a:avLst/>
          </a:prstGeom>
        </p:spPr>
      </p:pic>
    </p:spTree>
    <p:extLst>
      <p:ext uri="{BB962C8B-B14F-4D97-AF65-F5344CB8AC3E}">
        <p14:creationId xmlns:p14="http://schemas.microsoft.com/office/powerpoint/2010/main" val="407124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a:xfrm>
            <a:off x="426761" y="1004696"/>
            <a:ext cx="5045040" cy="973394"/>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INTRODUCTION </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1076068" y="1925081"/>
            <a:ext cx="8910735" cy="2809881"/>
          </a:xfrm>
        </p:spPr>
        <p:txBody>
          <a:bodyPr>
            <a:normAutofit lnSpcReduction="10000"/>
          </a:bodyPr>
          <a:lstStyle/>
          <a:p>
            <a:pPr algn="just">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Ansys Acoustics Analysis helps optimize sound from the first steps of product development. By applying this acoustic modeling software, you can have best-in-class tools at the ready to deliver top-quality user experiences that blend optimal functionality with pristine acoustics.</a:t>
            </a:r>
          </a:p>
          <a:p>
            <a:pPr algn="just">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 Acoustics is defined as the science that deals with the production, control, transmission, reception, and effects of sound (as defined by Merriam-Webster). Many people mistakenly think that acoustics is strictly musical or architectural in nature.</a:t>
            </a:r>
          </a:p>
          <a:p>
            <a:pPr marL="0" indent="0" algn="just">
              <a:buNone/>
            </a:pPr>
            <a:endParaRPr lang="en-US" sz="2800" b="0" i="0" dirty="0">
              <a:effectLst/>
              <a:latin typeface="Arial" panose="020B0604020202020204" pitchFamily="34" charset="0"/>
            </a:endParaRPr>
          </a:p>
        </p:txBody>
      </p:sp>
    </p:spTree>
    <p:extLst>
      <p:ext uri="{BB962C8B-B14F-4D97-AF65-F5344CB8AC3E}">
        <p14:creationId xmlns:p14="http://schemas.microsoft.com/office/powerpoint/2010/main" val="14612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a:xfrm>
            <a:off x="455560" y="424069"/>
            <a:ext cx="7512783" cy="1042219"/>
          </a:xfrm>
        </p:spPr>
        <p:txBody>
          <a:bodyPr>
            <a:normAutofit/>
          </a:bodyPr>
          <a:lstStyle/>
          <a:p>
            <a:r>
              <a:rPr lang="en-IN" sz="3800" b="1" i="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778007" y="1572785"/>
            <a:ext cx="8820627" cy="3712430"/>
          </a:xfrm>
        </p:spPr>
        <p:txBody>
          <a:bodyPr>
            <a:normAutofit fontScale="850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The objective of this acoustic analysis using ANSYS is to comprehensively assess the performance of a speaker system. This analysis aims to address the following key aspects:</a:t>
            </a:r>
          </a:p>
          <a:p>
            <a:pPr algn="just">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Sound Radiation: Determine the speaker's sound radiation pattern in different directions, including directivity and dispersion characteristics, to ensure optimal sound coverage and quality.</a:t>
            </a:r>
          </a:p>
          <a:p>
            <a:pPr algn="just">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Frequency Response: Analyze the frequency response of the speaker to identify resonances, peaks, and dips in the output, ensuring that it meets the desired audio specifications across the entire frequency range.</a:t>
            </a:r>
          </a:p>
        </p:txBody>
      </p:sp>
    </p:spTree>
    <p:extLst>
      <p:ext uri="{BB962C8B-B14F-4D97-AF65-F5344CB8AC3E}">
        <p14:creationId xmlns:p14="http://schemas.microsoft.com/office/powerpoint/2010/main" val="27214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F0C-3A17-9CF0-DFA5-4D4D54785AAB}"/>
              </a:ext>
            </a:extLst>
          </p:cNvPr>
          <p:cNvSpPr>
            <a:spLocks noGrp="1"/>
          </p:cNvSpPr>
          <p:nvPr>
            <p:ph type="title"/>
          </p:nvPr>
        </p:nvSpPr>
        <p:spPr>
          <a:xfrm>
            <a:off x="399039" y="420367"/>
            <a:ext cx="7394950" cy="1028917"/>
          </a:xfrm>
        </p:spPr>
        <p:txBody>
          <a:bodyPr>
            <a:noAutofit/>
          </a:bodyPr>
          <a:lstStyle/>
          <a:p>
            <a:r>
              <a:rPr lang="en-IN" sz="3800" b="1" i="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EA5C43-4EF4-D03F-AA9C-2E31F6075394}"/>
              </a:ext>
            </a:extLst>
          </p:cNvPr>
          <p:cNvSpPr>
            <a:spLocks noGrp="1"/>
          </p:cNvSpPr>
          <p:nvPr>
            <p:ph idx="1"/>
          </p:nvPr>
        </p:nvSpPr>
        <p:spPr>
          <a:xfrm>
            <a:off x="769854" y="1329274"/>
            <a:ext cx="10004164" cy="4428795"/>
          </a:xfrm>
        </p:spPr>
        <p:txBody>
          <a:bodyPr>
            <a:noAutofit/>
          </a:bodyPr>
          <a:lstStyle/>
          <a:p>
            <a:pPr algn="just">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Vibration Analysis: Evaluate the structural integrity of the speaker components and their effect on acoustic performance. ANSYS can be used to study vibrations in the diaphragm, cone, and other parts, which can impact sound quality.</a:t>
            </a:r>
          </a:p>
          <a:p>
            <a:pPr algn="just">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Modal Analysis: Identify the mode shapes and natural frequencies of the speaker system. This helps in understanding potential sources of resonance and how to mitigate them.</a:t>
            </a:r>
          </a:p>
          <a:p>
            <a:pPr algn="just">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Material Selection: ANSYS can assist in choosing appropriate materials for the speaker components by simulating their acoustic properties. This can improve sound quality and efficiency.</a:t>
            </a:r>
          </a:p>
        </p:txBody>
      </p:sp>
    </p:spTree>
    <p:extLst>
      <p:ext uri="{BB962C8B-B14F-4D97-AF65-F5344CB8AC3E}">
        <p14:creationId xmlns:p14="http://schemas.microsoft.com/office/powerpoint/2010/main" val="115874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2D68-8F17-C567-8103-2717C0455A49}"/>
              </a:ext>
            </a:extLst>
          </p:cNvPr>
          <p:cNvSpPr>
            <a:spLocks noGrp="1"/>
          </p:cNvSpPr>
          <p:nvPr>
            <p:ph type="title"/>
          </p:nvPr>
        </p:nvSpPr>
        <p:spPr>
          <a:xfrm>
            <a:off x="104025" y="225288"/>
            <a:ext cx="8790037" cy="410249"/>
          </a:xfrm>
        </p:spPr>
        <p:txBody>
          <a:bodyPr>
            <a:noAutofit/>
          </a:bodyPr>
          <a:lstStyle/>
          <a:p>
            <a:r>
              <a:rPr lang="en-IN" sz="3800" b="1" i="1"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DAC97C17-2E6C-0EAD-E01D-49914A141D80}"/>
              </a:ext>
            </a:extLst>
          </p:cNvPr>
          <p:cNvSpPr>
            <a:spLocks noGrp="1"/>
          </p:cNvSpPr>
          <p:nvPr>
            <p:ph idx="1"/>
          </p:nvPr>
        </p:nvSpPr>
        <p:spPr>
          <a:xfrm>
            <a:off x="598355" y="947330"/>
            <a:ext cx="8183199" cy="2379307"/>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Ansys Acoustics Analysis helps optimize sound from the first steps of product development. By applying this acoustic modeling software, you can have best-in-class tools at the ready to deliver top-quality user experiences that blend optimal functionality with pristine acoustics.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0A2271-FFED-91DE-CF44-A9155544B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748" y="2498034"/>
            <a:ext cx="6096000" cy="3200400"/>
          </a:xfrm>
          <a:prstGeom prst="rect">
            <a:avLst/>
          </a:prstGeom>
        </p:spPr>
      </p:pic>
    </p:spTree>
    <p:extLst>
      <p:ext uri="{BB962C8B-B14F-4D97-AF65-F5344CB8AC3E}">
        <p14:creationId xmlns:p14="http://schemas.microsoft.com/office/powerpoint/2010/main" val="45175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05BE-6E5C-469C-511D-D913438465F9}"/>
              </a:ext>
            </a:extLst>
          </p:cNvPr>
          <p:cNvSpPr>
            <a:spLocks noGrp="1"/>
          </p:cNvSpPr>
          <p:nvPr>
            <p:ph type="title"/>
          </p:nvPr>
        </p:nvSpPr>
        <p:spPr>
          <a:xfrm>
            <a:off x="299647" y="563217"/>
            <a:ext cx="8596668" cy="1320800"/>
          </a:xfrm>
        </p:spPr>
        <p:txBody>
          <a:bodyPr/>
          <a:lstStyle/>
          <a:p>
            <a:r>
              <a:rPr lang="en-IN" dirty="0"/>
              <a:t>Comparison</a:t>
            </a:r>
          </a:p>
        </p:txBody>
      </p:sp>
      <p:sp>
        <p:nvSpPr>
          <p:cNvPr id="3" name="Content Placeholder 2">
            <a:extLst>
              <a:ext uri="{FF2B5EF4-FFF2-40B4-BE49-F238E27FC236}">
                <a16:creationId xmlns:a16="http://schemas.microsoft.com/office/drawing/2014/main" id="{02029294-59CA-D0B5-E4DA-E6D8CBEF18DA}"/>
              </a:ext>
            </a:extLst>
          </p:cNvPr>
          <p:cNvSpPr>
            <a:spLocks noGrp="1"/>
          </p:cNvSpPr>
          <p:nvPr>
            <p:ph idx="1"/>
          </p:nvPr>
        </p:nvSpPr>
        <p:spPr>
          <a:xfrm>
            <a:off x="677334" y="1436915"/>
            <a:ext cx="8596668" cy="4604448"/>
          </a:xfrm>
        </p:spPr>
        <p:txBody>
          <a:bodyPr>
            <a:normAutofit/>
          </a:bodyPr>
          <a:lstStyle/>
          <a:p>
            <a:pPr marL="0" indent="0" algn="l" rtl="0">
              <a:buNone/>
            </a:pPr>
            <a:r>
              <a:rPr lang="en-US" sz="2200" dirty="0">
                <a:effectLst/>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frequency</a:t>
            </a:r>
            <a:r>
              <a:rPr lang="en-US" sz="2200" dirty="0">
                <a:effectLst/>
                <a:latin typeface="Times New Roman" panose="02020603050405020304" pitchFamily="18" charset="0"/>
                <a:cs typeface="Times New Roman" panose="02020603050405020304" pitchFamily="18" charset="0"/>
              </a:rPr>
              <a:t> is around the ideal value and it is equal to 0.02 at 5.8 </a:t>
            </a:r>
            <a:r>
              <a:rPr lang="en-US" sz="2200" b="0" i="0" dirty="0">
                <a:effectLst/>
                <a:latin typeface="Times New Roman" panose="02020603050405020304" pitchFamily="18" charset="0"/>
                <a:cs typeface="Times New Roman" panose="02020603050405020304" pitchFamily="18" charset="0"/>
              </a:rPr>
              <a:t>GHz. Furthermore, it is clear from the same figure that the frequency is less than</a:t>
            </a: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0.1 over the operating frequency band. </a:t>
            </a:r>
            <a:endParaRPr lang="en-US" sz="22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DB69C4-EA2A-B7B6-7B64-602D8AD0A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830541"/>
            <a:ext cx="3787073" cy="2985961"/>
          </a:xfrm>
          <a:prstGeom prst="rect">
            <a:avLst/>
          </a:prstGeom>
        </p:spPr>
      </p:pic>
    </p:spTree>
    <p:extLst>
      <p:ext uri="{BB962C8B-B14F-4D97-AF65-F5344CB8AC3E}">
        <p14:creationId xmlns:p14="http://schemas.microsoft.com/office/powerpoint/2010/main" val="422101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A27-3812-CDC8-F496-0EAC65DE8D28}"/>
              </a:ext>
            </a:extLst>
          </p:cNvPr>
          <p:cNvSpPr>
            <a:spLocks noGrp="1"/>
          </p:cNvSpPr>
          <p:nvPr>
            <p:ph type="title"/>
          </p:nvPr>
        </p:nvSpPr>
        <p:spPr/>
        <p:txBody>
          <a:bodyPr/>
          <a:lstStyle/>
          <a:p>
            <a:r>
              <a:rPr lang="en-IN" b="1" i="1"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FCC34BC3-E7A9-C61C-E280-2FAABBCF7EEC}"/>
              </a:ext>
            </a:extLst>
          </p:cNvPr>
          <p:cNvSpPr txBox="1"/>
          <p:nvPr/>
        </p:nvSpPr>
        <p:spPr>
          <a:xfrm>
            <a:off x="1080053" y="1338470"/>
            <a:ext cx="9071113" cy="477053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Speech is basic mode of communication between human </a:t>
            </a:r>
          </a:p>
          <a:p>
            <a:pPr algn="just"/>
            <a:r>
              <a:rPr lang="en-US" sz="2200" dirty="0">
                <a:latin typeface="Times New Roman" panose="02020603050405020304" pitchFamily="18" charset="0"/>
                <a:cs typeface="Times New Roman" panose="02020603050405020304" pitchFamily="18" charset="0"/>
              </a:rPr>
              <a:t>beings, so a feasible interface is required to connect human </a:t>
            </a:r>
          </a:p>
          <a:p>
            <a:pPr algn="just"/>
            <a:r>
              <a:rPr lang="en-US" sz="2200" dirty="0">
                <a:latin typeface="Times New Roman" panose="02020603050405020304" pitchFamily="18" charset="0"/>
                <a:cs typeface="Times New Roman" panose="02020603050405020304" pitchFamily="18" charset="0"/>
              </a:rPr>
              <a:t>with machines. Although this field has gained a wide approval </a:t>
            </a:r>
          </a:p>
          <a:p>
            <a:pPr algn="just"/>
            <a:r>
              <a:rPr lang="en-US" sz="2200" dirty="0">
                <a:latin typeface="Times New Roman" panose="02020603050405020304" pitchFamily="18" charset="0"/>
                <a:cs typeface="Times New Roman" panose="02020603050405020304" pitchFamily="18" charset="0"/>
              </a:rPr>
              <a:t>to automate the services and applications but there are several </a:t>
            </a:r>
          </a:p>
          <a:p>
            <a:pPr algn="just"/>
            <a:r>
              <a:rPr lang="en-US" sz="2200" dirty="0">
                <a:latin typeface="Times New Roman" panose="02020603050405020304" pitchFamily="18" charset="0"/>
                <a:cs typeface="Times New Roman" panose="02020603050405020304" pitchFamily="18" charset="0"/>
              </a:rPr>
              <a:t>parameters which affect the accuracy and efficiency of speech </a:t>
            </a:r>
          </a:p>
          <a:p>
            <a:pPr algn="just"/>
            <a:r>
              <a:rPr lang="en-US" sz="2200" dirty="0">
                <a:latin typeface="Times New Roman" panose="02020603050405020304" pitchFamily="18" charset="0"/>
                <a:cs typeface="Times New Roman" panose="02020603050405020304" pitchFamily="18" charset="0"/>
              </a:rPr>
              <a:t>recognition system. The most of speech variability involves </a:t>
            </a:r>
          </a:p>
          <a:p>
            <a:pPr algn="just"/>
            <a:r>
              <a:rPr lang="en-US" sz="2200" dirty="0">
                <a:latin typeface="Times New Roman" panose="02020603050405020304" pitchFamily="18" charset="0"/>
                <a:cs typeface="Times New Roman" panose="02020603050405020304" pitchFamily="18" charset="0"/>
              </a:rPr>
              <a:t>speech rate, environmental conditions, channel and context of </a:t>
            </a:r>
          </a:p>
          <a:p>
            <a:pPr algn="just"/>
            <a:r>
              <a:rPr lang="en-US" sz="2200" dirty="0">
                <a:latin typeface="Times New Roman" panose="02020603050405020304" pitchFamily="18" charset="0"/>
                <a:cs typeface="Times New Roman" panose="02020603050405020304" pitchFamily="18" charset="0"/>
              </a:rPr>
              <a:t>utterance. Robustness of speech system depends on some </a:t>
            </a:r>
          </a:p>
          <a:p>
            <a:pPr algn="just"/>
            <a:r>
              <a:rPr lang="en-US" sz="2200" dirty="0">
                <a:latin typeface="Times New Roman" panose="02020603050405020304" pitchFamily="18" charset="0"/>
                <a:cs typeface="Times New Roman" panose="02020603050405020304" pitchFamily="18" charset="0"/>
              </a:rPr>
              <a:t>stable parameters/ features of speech signal. Multilingual is new </a:t>
            </a:r>
          </a:p>
          <a:p>
            <a:pPr algn="just"/>
            <a:r>
              <a:rPr lang="en-US" sz="2200" dirty="0">
                <a:latin typeface="Times New Roman" panose="02020603050405020304" pitchFamily="18" charset="0"/>
                <a:cs typeface="Times New Roman" panose="02020603050405020304" pitchFamily="18" charset="0"/>
              </a:rPr>
              <a:t>evolving field in area of speech recognition. There is a lot of </a:t>
            </a:r>
          </a:p>
          <a:p>
            <a:pPr algn="just"/>
            <a:r>
              <a:rPr lang="en-US" sz="2200" dirty="0">
                <a:latin typeface="Times New Roman" panose="02020603050405020304" pitchFamily="18" charset="0"/>
                <a:cs typeface="Times New Roman" panose="02020603050405020304" pitchFamily="18" charset="0"/>
              </a:rPr>
              <a:t>development and research in the field of foreign languages but </a:t>
            </a:r>
          </a:p>
          <a:p>
            <a:pPr algn="just"/>
            <a:r>
              <a:rPr lang="en-US" sz="2200" dirty="0">
                <a:latin typeface="Times New Roman" panose="02020603050405020304" pitchFamily="18" charset="0"/>
                <a:cs typeface="Times New Roman" panose="02020603050405020304" pitchFamily="18" charset="0"/>
              </a:rPr>
              <a:t>to enhance its power and utility for native people, it’s essential </a:t>
            </a:r>
          </a:p>
          <a:p>
            <a:pPr algn="just"/>
            <a:r>
              <a:rPr lang="en-US" sz="2200" dirty="0">
                <a:latin typeface="Times New Roman" panose="02020603050405020304" pitchFamily="18" charset="0"/>
                <a:cs typeface="Times New Roman" panose="02020603050405020304" pitchFamily="18" charset="0"/>
              </a:rPr>
              <a:t>to use this technology in native languages.</a:t>
            </a:r>
          </a:p>
          <a:p>
            <a:endParaRPr lang="en-IN" dirty="0"/>
          </a:p>
        </p:txBody>
      </p:sp>
    </p:spTree>
    <p:extLst>
      <p:ext uri="{BB962C8B-B14F-4D97-AF65-F5344CB8AC3E}">
        <p14:creationId xmlns:p14="http://schemas.microsoft.com/office/powerpoint/2010/main" val="22006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75C-270A-C6C7-1A7B-78837DECB67F}"/>
              </a:ext>
            </a:extLst>
          </p:cNvPr>
          <p:cNvSpPr>
            <a:spLocks noGrp="1"/>
          </p:cNvSpPr>
          <p:nvPr>
            <p:ph type="title"/>
          </p:nvPr>
        </p:nvSpPr>
        <p:spPr>
          <a:xfrm>
            <a:off x="346030" y="516164"/>
            <a:ext cx="8596668" cy="640702"/>
          </a:xfrm>
        </p:spPr>
        <p:txBody>
          <a:bodyPr/>
          <a:lstStyle/>
          <a:p>
            <a:r>
              <a:rPr lang="en-IN" b="1" i="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9729B59-51FC-2F13-04BC-5A7DDA41BBF5}"/>
              </a:ext>
            </a:extLst>
          </p:cNvPr>
          <p:cNvSpPr>
            <a:spLocks noGrp="1"/>
          </p:cNvSpPr>
          <p:nvPr>
            <p:ph idx="1"/>
          </p:nvPr>
        </p:nvSpPr>
        <p:spPr>
          <a:xfrm>
            <a:off x="743595" y="1239750"/>
            <a:ext cx="10441240" cy="5102086"/>
          </a:xfrm>
        </p:spPr>
        <p:txBody>
          <a:bodyPr>
            <a:noAutofit/>
          </a:bodyPr>
          <a:lstStyle/>
          <a:p>
            <a:pPr marL="0" indent="0" algn="just" rtl="0">
              <a:buNone/>
            </a:pPr>
            <a:r>
              <a:rPr lang="en-IN" sz="2200" dirty="0">
                <a:latin typeface="Times New Roman" panose="02020603050405020304" pitchFamily="18" charset="0"/>
                <a:cs typeface="Times New Roman" panose="02020603050405020304" pitchFamily="18" charset="0"/>
              </a:rPr>
              <a:t>[1]S. K. </a:t>
            </a:r>
            <a:r>
              <a:rPr lang="en-IN" sz="2200" dirty="0" err="1">
                <a:latin typeface="Times New Roman" panose="02020603050405020304" pitchFamily="18" charset="0"/>
                <a:cs typeface="Times New Roman" panose="02020603050405020304" pitchFamily="18" charset="0"/>
              </a:rPr>
              <a:t>Gaikward</a:t>
            </a:r>
            <a:r>
              <a:rPr lang="en-IN" sz="2200" dirty="0">
                <a:latin typeface="Times New Roman" panose="02020603050405020304" pitchFamily="18" charset="0"/>
                <a:cs typeface="Times New Roman" panose="02020603050405020304" pitchFamily="18" charset="0"/>
              </a:rPr>
              <a:t> et.al, “A review on speech recognition technique”, International journal of Computer Applications, vol. 10, no. 3, November 2010. </a:t>
            </a:r>
          </a:p>
          <a:p>
            <a:pPr marL="0" indent="0" algn="just" rtl="0">
              <a:buNone/>
            </a:pPr>
            <a:r>
              <a:rPr lang="en-IN" sz="2200" dirty="0">
                <a:latin typeface="Times New Roman" panose="02020603050405020304" pitchFamily="18" charset="0"/>
                <a:cs typeface="Times New Roman" panose="02020603050405020304" pitchFamily="18" charset="0"/>
              </a:rPr>
              <a:t>[2] K. </a:t>
            </a:r>
            <a:r>
              <a:rPr lang="en-IN" sz="2200" dirty="0" err="1">
                <a:latin typeface="Times New Roman" panose="02020603050405020304" pitchFamily="18" charset="0"/>
                <a:cs typeface="Times New Roman" panose="02020603050405020304" pitchFamily="18" charset="0"/>
              </a:rPr>
              <a:t>Samudravijaya</a:t>
            </a:r>
            <a:r>
              <a:rPr lang="en-IN" sz="2200" dirty="0">
                <a:latin typeface="Times New Roman" panose="02020603050405020304" pitchFamily="18" charset="0"/>
                <a:cs typeface="Times New Roman" panose="02020603050405020304" pitchFamily="18" charset="0"/>
              </a:rPr>
              <a:t>, “Speech and Speaker recognition tutorial” TIFR Mumbai 4000005. </a:t>
            </a:r>
          </a:p>
          <a:p>
            <a:pPr marL="0" indent="0" algn="just" rtl="0">
              <a:buNone/>
            </a:pPr>
            <a:r>
              <a:rPr lang="en-IN" sz="2200" dirty="0">
                <a:latin typeface="Times New Roman" panose="02020603050405020304" pitchFamily="18" charset="0"/>
                <a:cs typeface="Times New Roman" panose="02020603050405020304" pitchFamily="18" charset="0"/>
              </a:rPr>
              <a:t>[3] S. </a:t>
            </a:r>
            <a:r>
              <a:rPr lang="en-IN" sz="2200" dirty="0" err="1">
                <a:latin typeface="Times New Roman" panose="02020603050405020304" pitchFamily="18" charset="0"/>
                <a:cs typeface="Times New Roman" panose="02020603050405020304" pitchFamily="18" charset="0"/>
              </a:rPr>
              <a:t>Naziya</a:t>
            </a:r>
            <a:r>
              <a:rPr lang="en-IN" sz="2200" dirty="0">
                <a:latin typeface="Times New Roman" panose="02020603050405020304" pitchFamily="18" charset="0"/>
                <a:cs typeface="Times New Roman" panose="02020603050405020304" pitchFamily="18" charset="0"/>
              </a:rPr>
              <a:t> S. and R. R. Deshmukh, “ Speech Recognition System- A Review”, IOSR Journal of Computer Engineering (IOSR-JCE), vol. 18, issue 4, (Jul.-Aug. 16), pp. 01-09. </a:t>
            </a:r>
          </a:p>
          <a:p>
            <a:pPr marL="0" indent="0" algn="just" rtl="0">
              <a:buNone/>
            </a:pPr>
            <a:r>
              <a:rPr lang="en-IN" sz="2200" dirty="0">
                <a:latin typeface="Times New Roman" panose="02020603050405020304" pitchFamily="18" charset="0"/>
                <a:cs typeface="Times New Roman" panose="02020603050405020304" pitchFamily="18" charset="0"/>
              </a:rPr>
              <a:t>[4] W. M. Campbell, D. E. </a:t>
            </a:r>
            <a:r>
              <a:rPr lang="en-IN" sz="2200" dirty="0" err="1">
                <a:latin typeface="Times New Roman" panose="02020603050405020304" pitchFamily="18" charset="0"/>
                <a:cs typeface="Times New Roman" panose="02020603050405020304" pitchFamily="18" charset="0"/>
              </a:rPr>
              <a:t>Sturim</a:t>
            </a:r>
            <a:r>
              <a:rPr lang="en-IN" sz="2200" dirty="0">
                <a:latin typeface="Times New Roman" panose="02020603050405020304" pitchFamily="18" charset="0"/>
                <a:cs typeface="Times New Roman" panose="02020603050405020304" pitchFamily="18" charset="0"/>
              </a:rPr>
              <a:t> et.al, “The MIT- LL/IBM speaker recognition system using high performance reduced complexity recognition” MIT Lincoln Laboratory IBM 2006. </a:t>
            </a:r>
          </a:p>
          <a:p>
            <a:pPr marL="0" indent="0" algn="just" rtl="0">
              <a:buNone/>
            </a:pPr>
            <a:r>
              <a:rPr lang="en-IN" sz="2200" dirty="0">
                <a:latin typeface="Times New Roman" panose="02020603050405020304" pitchFamily="18" charset="0"/>
                <a:cs typeface="Times New Roman" panose="02020603050405020304" pitchFamily="18" charset="0"/>
              </a:rPr>
              <a:t>[5] K. Brady, M. </a:t>
            </a:r>
            <a:r>
              <a:rPr lang="en-IN" sz="2200" dirty="0" err="1">
                <a:latin typeface="Times New Roman" panose="02020603050405020304" pitchFamily="18" charset="0"/>
                <a:cs typeface="Times New Roman" panose="02020603050405020304" pitchFamily="18" charset="0"/>
              </a:rPr>
              <a:t>Brandstein</a:t>
            </a:r>
            <a:r>
              <a:rPr lang="en-IN" sz="2200" dirty="0">
                <a:latin typeface="Times New Roman" panose="02020603050405020304" pitchFamily="18" charset="0"/>
                <a:cs typeface="Times New Roman" panose="02020603050405020304" pitchFamily="18" charset="0"/>
              </a:rPr>
              <a:t> et.al, “An evaluation of audio-visual person recognition on the XM2VTS corpus using the Lausanne protocol”, MIT Lincoln Laboratory, 244 Wood St., Lexington MA.</a:t>
            </a:r>
          </a:p>
        </p:txBody>
      </p:sp>
    </p:spTree>
    <p:extLst>
      <p:ext uri="{BB962C8B-B14F-4D97-AF65-F5344CB8AC3E}">
        <p14:creationId xmlns:p14="http://schemas.microsoft.com/office/powerpoint/2010/main" val="321167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606489"/>
            <a:ext cx="8198395" cy="5532869"/>
          </a:xfrm>
          <a:prstGeom prst="rect">
            <a:avLst/>
          </a:prstGeom>
        </p:spPr>
      </p:pic>
    </p:spTree>
    <p:extLst>
      <p:ext uri="{BB962C8B-B14F-4D97-AF65-F5344CB8AC3E}">
        <p14:creationId xmlns:p14="http://schemas.microsoft.com/office/powerpoint/2010/main" val="2580627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1352</TotalTime>
  <Words>722</Words>
  <Application>Microsoft Office PowerPoint</Application>
  <PresentationFormat>Widescreen</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Acoustic Analysis Of Speaker Using Ansys</vt:lpstr>
      <vt:lpstr>INTRODUCTION </vt:lpstr>
      <vt:lpstr>PROBLEM STATEMENT</vt:lpstr>
      <vt:lpstr>OBJECTIVES</vt:lpstr>
      <vt:lpstr>Existing System</vt:lpstr>
      <vt:lpstr>Comparison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Srihari M</cp:lastModifiedBy>
  <cp:revision>51</cp:revision>
  <dcterms:created xsi:type="dcterms:W3CDTF">2022-08-04T15:12:46Z</dcterms:created>
  <dcterms:modified xsi:type="dcterms:W3CDTF">2023-10-12T15:37:32Z</dcterms:modified>
</cp:coreProperties>
</file>