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3975-B50A-40B7-9B31-84F32A1397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C914FD-A79C-489E-A632-2EBCB26BD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51601F-1615-4E04-912B-69B28A1C07C0}"/>
              </a:ext>
            </a:extLst>
          </p:cNvPr>
          <p:cNvSpPr>
            <a:spLocks noGrp="1"/>
          </p:cNvSpPr>
          <p:nvPr>
            <p:ph type="dt" sz="half" idx="10"/>
          </p:nvPr>
        </p:nvSpPr>
        <p:spPr/>
        <p:txBody>
          <a:bodyPr/>
          <a:lstStyle/>
          <a:p>
            <a:fld id="{06BF4EB4-7D34-429B-859C-FF2606B3BC29}" type="datetimeFigureOut">
              <a:rPr lang="en-IN" smtClean="0"/>
              <a:t>25-06-2024</a:t>
            </a:fld>
            <a:endParaRPr lang="en-IN"/>
          </a:p>
        </p:txBody>
      </p:sp>
      <p:sp>
        <p:nvSpPr>
          <p:cNvPr id="5" name="Footer Placeholder 4">
            <a:extLst>
              <a:ext uri="{FF2B5EF4-FFF2-40B4-BE49-F238E27FC236}">
                <a16:creationId xmlns:a16="http://schemas.microsoft.com/office/drawing/2014/main" id="{9649788F-FCD7-4A5A-99EF-991805D871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88FEF0-5720-44F5-AEE5-44076B85A61C}"/>
              </a:ext>
            </a:extLst>
          </p:cNvPr>
          <p:cNvSpPr>
            <a:spLocks noGrp="1"/>
          </p:cNvSpPr>
          <p:nvPr>
            <p:ph type="sldNum" sz="quarter" idx="12"/>
          </p:nvPr>
        </p:nvSpPr>
        <p:spPr/>
        <p:txBody>
          <a:bodyPr/>
          <a:lstStyle/>
          <a:p>
            <a:fld id="{1577A09B-2BEF-4145-BC59-0992E619000D}" type="slidenum">
              <a:rPr lang="en-IN" smtClean="0"/>
              <a:t>‹#›</a:t>
            </a:fld>
            <a:endParaRPr lang="en-IN"/>
          </a:p>
        </p:txBody>
      </p:sp>
    </p:spTree>
    <p:extLst>
      <p:ext uri="{BB962C8B-B14F-4D97-AF65-F5344CB8AC3E}">
        <p14:creationId xmlns:p14="http://schemas.microsoft.com/office/powerpoint/2010/main" val="4082914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5289-8E75-4B4C-81BA-F5E804376A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5DCF6B-2F28-4509-BEED-29BD4DC9E0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3897AF-3052-4F5E-950C-C22F5DBAAF1B}"/>
              </a:ext>
            </a:extLst>
          </p:cNvPr>
          <p:cNvSpPr>
            <a:spLocks noGrp="1"/>
          </p:cNvSpPr>
          <p:nvPr>
            <p:ph type="dt" sz="half" idx="10"/>
          </p:nvPr>
        </p:nvSpPr>
        <p:spPr/>
        <p:txBody>
          <a:bodyPr/>
          <a:lstStyle/>
          <a:p>
            <a:fld id="{06BF4EB4-7D34-429B-859C-FF2606B3BC29}" type="datetimeFigureOut">
              <a:rPr lang="en-IN" smtClean="0"/>
              <a:t>25-06-2024</a:t>
            </a:fld>
            <a:endParaRPr lang="en-IN"/>
          </a:p>
        </p:txBody>
      </p:sp>
      <p:sp>
        <p:nvSpPr>
          <p:cNvPr id="5" name="Footer Placeholder 4">
            <a:extLst>
              <a:ext uri="{FF2B5EF4-FFF2-40B4-BE49-F238E27FC236}">
                <a16:creationId xmlns:a16="http://schemas.microsoft.com/office/drawing/2014/main" id="{91D9DA5B-036F-4DD1-AA83-AF24EC735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BB02F6-9F29-4192-9E83-8298FC438B57}"/>
              </a:ext>
            </a:extLst>
          </p:cNvPr>
          <p:cNvSpPr>
            <a:spLocks noGrp="1"/>
          </p:cNvSpPr>
          <p:nvPr>
            <p:ph type="sldNum" sz="quarter" idx="12"/>
          </p:nvPr>
        </p:nvSpPr>
        <p:spPr/>
        <p:txBody>
          <a:bodyPr/>
          <a:lstStyle/>
          <a:p>
            <a:fld id="{1577A09B-2BEF-4145-BC59-0992E619000D}" type="slidenum">
              <a:rPr lang="en-IN" smtClean="0"/>
              <a:t>‹#›</a:t>
            </a:fld>
            <a:endParaRPr lang="en-IN"/>
          </a:p>
        </p:txBody>
      </p:sp>
    </p:spTree>
    <p:extLst>
      <p:ext uri="{BB962C8B-B14F-4D97-AF65-F5344CB8AC3E}">
        <p14:creationId xmlns:p14="http://schemas.microsoft.com/office/powerpoint/2010/main" val="262435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8E0CDE-9C5C-4A78-B1D5-BFC4235101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218E7B-4E11-4E74-9C63-A559DF482F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733981-FB8B-46CD-8EF7-3016C0886108}"/>
              </a:ext>
            </a:extLst>
          </p:cNvPr>
          <p:cNvSpPr>
            <a:spLocks noGrp="1"/>
          </p:cNvSpPr>
          <p:nvPr>
            <p:ph type="dt" sz="half" idx="10"/>
          </p:nvPr>
        </p:nvSpPr>
        <p:spPr/>
        <p:txBody>
          <a:bodyPr/>
          <a:lstStyle/>
          <a:p>
            <a:fld id="{06BF4EB4-7D34-429B-859C-FF2606B3BC29}" type="datetimeFigureOut">
              <a:rPr lang="en-IN" smtClean="0"/>
              <a:t>25-06-2024</a:t>
            </a:fld>
            <a:endParaRPr lang="en-IN"/>
          </a:p>
        </p:txBody>
      </p:sp>
      <p:sp>
        <p:nvSpPr>
          <p:cNvPr id="5" name="Footer Placeholder 4">
            <a:extLst>
              <a:ext uri="{FF2B5EF4-FFF2-40B4-BE49-F238E27FC236}">
                <a16:creationId xmlns:a16="http://schemas.microsoft.com/office/drawing/2014/main" id="{BD75D605-8F7E-4E64-8352-DCC70B98D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E62F1-6D57-4BAA-B401-6DB5451853F2}"/>
              </a:ext>
            </a:extLst>
          </p:cNvPr>
          <p:cNvSpPr>
            <a:spLocks noGrp="1"/>
          </p:cNvSpPr>
          <p:nvPr>
            <p:ph type="sldNum" sz="quarter" idx="12"/>
          </p:nvPr>
        </p:nvSpPr>
        <p:spPr/>
        <p:txBody>
          <a:bodyPr/>
          <a:lstStyle/>
          <a:p>
            <a:fld id="{1577A09B-2BEF-4145-BC59-0992E619000D}" type="slidenum">
              <a:rPr lang="en-IN" smtClean="0"/>
              <a:t>‹#›</a:t>
            </a:fld>
            <a:endParaRPr lang="en-IN"/>
          </a:p>
        </p:txBody>
      </p:sp>
    </p:spTree>
    <p:extLst>
      <p:ext uri="{BB962C8B-B14F-4D97-AF65-F5344CB8AC3E}">
        <p14:creationId xmlns:p14="http://schemas.microsoft.com/office/powerpoint/2010/main" val="103807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E535-5815-424A-BEB4-E69A4F336D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52DAAB-AE3B-45E3-B378-1C231C5269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B027ED-02CD-413F-B0BC-29F91B111D2F}"/>
              </a:ext>
            </a:extLst>
          </p:cNvPr>
          <p:cNvSpPr>
            <a:spLocks noGrp="1"/>
          </p:cNvSpPr>
          <p:nvPr>
            <p:ph type="dt" sz="half" idx="10"/>
          </p:nvPr>
        </p:nvSpPr>
        <p:spPr/>
        <p:txBody>
          <a:bodyPr/>
          <a:lstStyle/>
          <a:p>
            <a:fld id="{06BF4EB4-7D34-429B-859C-FF2606B3BC29}" type="datetimeFigureOut">
              <a:rPr lang="en-IN" smtClean="0"/>
              <a:t>25-06-2024</a:t>
            </a:fld>
            <a:endParaRPr lang="en-IN"/>
          </a:p>
        </p:txBody>
      </p:sp>
      <p:sp>
        <p:nvSpPr>
          <p:cNvPr id="5" name="Footer Placeholder 4">
            <a:extLst>
              <a:ext uri="{FF2B5EF4-FFF2-40B4-BE49-F238E27FC236}">
                <a16:creationId xmlns:a16="http://schemas.microsoft.com/office/drawing/2014/main" id="{10491E9B-ACBD-4D00-9946-EC46A95F5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19B7D8-C3FB-434F-9680-B34870F9FCF0}"/>
              </a:ext>
            </a:extLst>
          </p:cNvPr>
          <p:cNvSpPr>
            <a:spLocks noGrp="1"/>
          </p:cNvSpPr>
          <p:nvPr>
            <p:ph type="sldNum" sz="quarter" idx="12"/>
          </p:nvPr>
        </p:nvSpPr>
        <p:spPr/>
        <p:txBody>
          <a:bodyPr/>
          <a:lstStyle/>
          <a:p>
            <a:fld id="{1577A09B-2BEF-4145-BC59-0992E619000D}" type="slidenum">
              <a:rPr lang="en-IN" smtClean="0"/>
              <a:t>‹#›</a:t>
            </a:fld>
            <a:endParaRPr lang="en-IN"/>
          </a:p>
        </p:txBody>
      </p:sp>
    </p:spTree>
    <p:extLst>
      <p:ext uri="{BB962C8B-B14F-4D97-AF65-F5344CB8AC3E}">
        <p14:creationId xmlns:p14="http://schemas.microsoft.com/office/powerpoint/2010/main" val="222465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9313-FA58-4C16-BD69-BC334C158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251BA0-A5E4-4F0D-8B4A-1F4F019CE5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9D899-300F-4C50-9373-C77E6B10332D}"/>
              </a:ext>
            </a:extLst>
          </p:cNvPr>
          <p:cNvSpPr>
            <a:spLocks noGrp="1"/>
          </p:cNvSpPr>
          <p:nvPr>
            <p:ph type="dt" sz="half" idx="10"/>
          </p:nvPr>
        </p:nvSpPr>
        <p:spPr/>
        <p:txBody>
          <a:bodyPr/>
          <a:lstStyle/>
          <a:p>
            <a:fld id="{06BF4EB4-7D34-429B-859C-FF2606B3BC29}" type="datetimeFigureOut">
              <a:rPr lang="en-IN" smtClean="0"/>
              <a:t>25-06-2024</a:t>
            </a:fld>
            <a:endParaRPr lang="en-IN"/>
          </a:p>
        </p:txBody>
      </p:sp>
      <p:sp>
        <p:nvSpPr>
          <p:cNvPr id="5" name="Footer Placeholder 4">
            <a:extLst>
              <a:ext uri="{FF2B5EF4-FFF2-40B4-BE49-F238E27FC236}">
                <a16:creationId xmlns:a16="http://schemas.microsoft.com/office/drawing/2014/main" id="{673D11AD-AD4A-4473-8853-E91989FCA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CB4D2-B0A4-4357-B180-BD3EABD79113}"/>
              </a:ext>
            </a:extLst>
          </p:cNvPr>
          <p:cNvSpPr>
            <a:spLocks noGrp="1"/>
          </p:cNvSpPr>
          <p:nvPr>
            <p:ph type="sldNum" sz="quarter" idx="12"/>
          </p:nvPr>
        </p:nvSpPr>
        <p:spPr/>
        <p:txBody>
          <a:bodyPr/>
          <a:lstStyle/>
          <a:p>
            <a:fld id="{1577A09B-2BEF-4145-BC59-0992E619000D}" type="slidenum">
              <a:rPr lang="en-IN" smtClean="0"/>
              <a:t>‹#›</a:t>
            </a:fld>
            <a:endParaRPr lang="en-IN"/>
          </a:p>
        </p:txBody>
      </p:sp>
    </p:spTree>
    <p:extLst>
      <p:ext uri="{BB962C8B-B14F-4D97-AF65-F5344CB8AC3E}">
        <p14:creationId xmlns:p14="http://schemas.microsoft.com/office/powerpoint/2010/main" val="343412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0C76-CCC4-47CB-A7D2-4C52973DDC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B1158A-3A0F-4B00-A72B-5E8FBB9516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3C5CA5-A5CA-4D63-B8F2-B20C6B0400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923BB5-BBF6-45D1-8E44-B1CE1FF21DBC}"/>
              </a:ext>
            </a:extLst>
          </p:cNvPr>
          <p:cNvSpPr>
            <a:spLocks noGrp="1"/>
          </p:cNvSpPr>
          <p:nvPr>
            <p:ph type="dt" sz="half" idx="10"/>
          </p:nvPr>
        </p:nvSpPr>
        <p:spPr/>
        <p:txBody>
          <a:bodyPr/>
          <a:lstStyle/>
          <a:p>
            <a:fld id="{06BF4EB4-7D34-429B-859C-FF2606B3BC29}" type="datetimeFigureOut">
              <a:rPr lang="en-IN" smtClean="0"/>
              <a:t>25-06-2024</a:t>
            </a:fld>
            <a:endParaRPr lang="en-IN"/>
          </a:p>
        </p:txBody>
      </p:sp>
      <p:sp>
        <p:nvSpPr>
          <p:cNvPr id="6" name="Footer Placeholder 5">
            <a:extLst>
              <a:ext uri="{FF2B5EF4-FFF2-40B4-BE49-F238E27FC236}">
                <a16:creationId xmlns:a16="http://schemas.microsoft.com/office/drawing/2014/main" id="{CC6EB5C8-2DAA-454F-9729-D7ED22E496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CEBA39-3E49-4CEB-A2DE-8EAFA5E140A7}"/>
              </a:ext>
            </a:extLst>
          </p:cNvPr>
          <p:cNvSpPr>
            <a:spLocks noGrp="1"/>
          </p:cNvSpPr>
          <p:nvPr>
            <p:ph type="sldNum" sz="quarter" idx="12"/>
          </p:nvPr>
        </p:nvSpPr>
        <p:spPr/>
        <p:txBody>
          <a:bodyPr/>
          <a:lstStyle/>
          <a:p>
            <a:fld id="{1577A09B-2BEF-4145-BC59-0992E619000D}" type="slidenum">
              <a:rPr lang="en-IN" smtClean="0"/>
              <a:t>‹#›</a:t>
            </a:fld>
            <a:endParaRPr lang="en-IN"/>
          </a:p>
        </p:txBody>
      </p:sp>
    </p:spTree>
    <p:extLst>
      <p:ext uri="{BB962C8B-B14F-4D97-AF65-F5344CB8AC3E}">
        <p14:creationId xmlns:p14="http://schemas.microsoft.com/office/powerpoint/2010/main" val="412447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ABE1-AF65-48D7-A58E-8FC583477D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B494C9-12D5-4F4A-B037-1C88896403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F56F55-E874-4B4C-8B9B-664A9F2B17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496D52-FC77-4E35-B001-D8B3B9A6F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4E1840-1348-496B-AEBC-172CA655ED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C27B68-B6E1-444B-AAE8-81E310CB74A4}"/>
              </a:ext>
            </a:extLst>
          </p:cNvPr>
          <p:cNvSpPr>
            <a:spLocks noGrp="1"/>
          </p:cNvSpPr>
          <p:nvPr>
            <p:ph type="dt" sz="half" idx="10"/>
          </p:nvPr>
        </p:nvSpPr>
        <p:spPr/>
        <p:txBody>
          <a:bodyPr/>
          <a:lstStyle/>
          <a:p>
            <a:fld id="{06BF4EB4-7D34-429B-859C-FF2606B3BC29}" type="datetimeFigureOut">
              <a:rPr lang="en-IN" smtClean="0"/>
              <a:t>25-06-2024</a:t>
            </a:fld>
            <a:endParaRPr lang="en-IN"/>
          </a:p>
        </p:txBody>
      </p:sp>
      <p:sp>
        <p:nvSpPr>
          <p:cNvPr id="8" name="Footer Placeholder 7">
            <a:extLst>
              <a:ext uri="{FF2B5EF4-FFF2-40B4-BE49-F238E27FC236}">
                <a16:creationId xmlns:a16="http://schemas.microsoft.com/office/drawing/2014/main" id="{EC4976BD-99B2-47D3-8C4E-6EFE326123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63DBAE-3225-4D10-B6C0-ABDD33785A1F}"/>
              </a:ext>
            </a:extLst>
          </p:cNvPr>
          <p:cNvSpPr>
            <a:spLocks noGrp="1"/>
          </p:cNvSpPr>
          <p:nvPr>
            <p:ph type="sldNum" sz="quarter" idx="12"/>
          </p:nvPr>
        </p:nvSpPr>
        <p:spPr/>
        <p:txBody>
          <a:bodyPr/>
          <a:lstStyle/>
          <a:p>
            <a:fld id="{1577A09B-2BEF-4145-BC59-0992E619000D}" type="slidenum">
              <a:rPr lang="en-IN" smtClean="0"/>
              <a:t>‹#›</a:t>
            </a:fld>
            <a:endParaRPr lang="en-IN"/>
          </a:p>
        </p:txBody>
      </p:sp>
    </p:spTree>
    <p:extLst>
      <p:ext uri="{BB962C8B-B14F-4D97-AF65-F5344CB8AC3E}">
        <p14:creationId xmlns:p14="http://schemas.microsoft.com/office/powerpoint/2010/main" val="31134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5366-C701-4568-B774-1BAF554F79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71C12A-2474-4090-9B72-923570154D9C}"/>
              </a:ext>
            </a:extLst>
          </p:cNvPr>
          <p:cNvSpPr>
            <a:spLocks noGrp="1"/>
          </p:cNvSpPr>
          <p:nvPr>
            <p:ph type="dt" sz="half" idx="10"/>
          </p:nvPr>
        </p:nvSpPr>
        <p:spPr/>
        <p:txBody>
          <a:bodyPr/>
          <a:lstStyle/>
          <a:p>
            <a:fld id="{06BF4EB4-7D34-429B-859C-FF2606B3BC29}" type="datetimeFigureOut">
              <a:rPr lang="en-IN" smtClean="0"/>
              <a:t>25-06-2024</a:t>
            </a:fld>
            <a:endParaRPr lang="en-IN"/>
          </a:p>
        </p:txBody>
      </p:sp>
      <p:sp>
        <p:nvSpPr>
          <p:cNvPr id="4" name="Footer Placeholder 3">
            <a:extLst>
              <a:ext uri="{FF2B5EF4-FFF2-40B4-BE49-F238E27FC236}">
                <a16:creationId xmlns:a16="http://schemas.microsoft.com/office/drawing/2014/main" id="{0AF082BF-8556-4B00-8003-01944E71EA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38DB17-28A0-49D8-8E64-01CFFCE93A04}"/>
              </a:ext>
            </a:extLst>
          </p:cNvPr>
          <p:cNvSpPr>
            <a:spLocks noGrp="1"/>
          </p:cNvSpPr>
          <p:nvPr>
            <p:ph type="sldNum" sz="quarter" idx="12"/>
          </p:nvPr>
        </p:nvSpPr>
        <p:spPr/>
        <p:txBody>
          <a:bodyPr/>
          <a:lstStyle/>
          <a:p>
            <a:fld id="{1577A09B-2BEF-4145-BC59-0992E619000D}" type="slidenum">
              <a:rPr lang="en-IN" smtClean="0"/>
              <a:t>‹#›</a:t>
            </a:fld>
            <a:endParaRPr lang="en-IN"/>
          </a:p>
        </p:txBody>
      </p:sp>
    </p:spTree>
    <p:extLst>
      <p:ext uri="{BB962C8B-B14F-4D97-AF65-F5344CB8AC3E}">
        <p14:creationId xmlns:p14="http://schemas.microsoft.com/office/powerpoint/2010/main" val="1581189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BFCF40-CF91-4335-A2A8-390365B5476B}"/>
              </a:ext>
            </a:extLst>
          </p:cNvPr>
          <p:cNvSpPr>
            <a:spLocks noGrp="1"/>
          </p:cNvSpPr>
          <p:nvPr>
            <p:ph type="dt" sz="half" idx="10"/>
          </p:nvPr>
        </p:nvSpPr>
        <p:spPr/>
        <p:txBody>
          <a:bodyPr/>
          <a:lstStyle/>
          <a:p>
            <a:fld id="{06BF4EB4-7D34-429B-859C-FF2606B3BC29}" type="datetimeFigureOut">
              <a:rPr lang="en-IN" smtClean="0"/>
              <a:t>25-06-2024</a:t>
            </a:fld>
            <a:endParaRPr lang="en-IN"/>
          </a:p>
        </p:txBody>
      </p:sp>
      <p:sp>
        <p:nvSpPr>
          <p:cNvPr id="3" name="Footer Placeholder 2">
            <a:extLst>
              <a:ext uri="{FF2B5EF4-FFF2-40B4-BE49-F238E27FC236}">
                <a16:creationId xmlns:a16="http://schemas.microsoft.com/office/drawing/2014/main" id="{E0C69BF1-53E8-4ECE-8EB3-DE7FF65E26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8C3272-F459-498F-BD5C-90B40F726F71}"/>
              </a:ext>
            </a:extLst>
          </p:cNvPr>
          <p:cNvSpPr>
            <a:spLocks noGrp="1"/>
          </p:cNvSpPr>
          <p:nvPr>
            <p:ph type="sldNum" sz="quarter" idx="12"/>
          </p:nvPr>
        </p:nvSpPr>
        <p:spPr/>
        <p:txBody>
          <a:bodyPr/>
          <a:lstStyle/>
          <a:p>
            <a:fld id="{1577A09B-2BEF-4145-BC59-0992E619000D}" type="slidenum">
              <a:rPr lang="en-IN" smtClean="0"/>
              <a:t>‹#›</a:t>
            </a:fld>
            <a:endParaRPr lang="en-IN"/>
          </a:p>
        </p:txBody>
      </p:sp>
    </p:spTree>
    <p:extLst>
      <p:ext uri="{BB962C8B-B14F-4D97-AF65-F5344CB8AC3E}">
        <p14:creationId xmlns:p14="http://schemas.microsoft.com/office/powerpoint/2010/main" val="67673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7365-381E-4DF0-8A1E-EA64BF7A9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E8A0DC-9113-4CA9-96AB-589ACAAD17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D21A0D-CE95-4F87-B672-202044B2F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2F4EE-A588-4738-9625-FA7E5B908714}"/>
              </a:ext>
            </a:extLst>
          </p:cNvPr>
          <p:cNvSpPr>
            <a:spLocks noGrp="1"/>
          </p:cNvSpPr>
          <p:nvPr>
            <p:ph type="dt" sz="half" idx="10"/>
          </p:nvPr>
        </p:nvSpPr>
        <p:spPr/>
        <p:txBody>
          <a:bodyPr/>
          <a:lstStyle/>
          <a:p>
            <a:fld id="{06BF4EB4-7D34-429B-859C-FF2606B3BC29}" type="datetimeFigureOut">
              <a:rPr lang="en-IN" smtClean="0"/>
              <a:t>25-06-2024</a:t>
            </a:fld>
            <a:endParaRPr lang="en-IN"/>
          </a:p>
        </p:txBody>
      </p:sp>
      <p:sp>
        <p:nvSpPr>
          <p:cNvPr id="6" name="Footer Placeholder 5">
            <a:extLst>
              <a:ext uri="{FF2B5EF4-FFF2-40B4-BE49-F238E27FC236}">
                <a16:creationId xmlns:a16="http://schemas.microsoft.com/office/drawing/2014/main" id="{6AEA42FA-A47C-4633-BE3D-B4E422DFC7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1EA779-A15E-4341-AC15-6192548BBA5D}"/>
              </a:ext>
            </a:extLst>
          </p:cNvPr>
          <p:cNvSpPr>
            <a:spLocks noGrp="1"/>
          </p:cNvSpPr>
          <p:nvPr>
            <p:ph type="sldNum" sz="quarter" idx="12"/>
          </p:nvPr>
        </p:nvSpPr>
        <p:spPr/>
        <p:txBody>
          <a:bodyPr/>
          <a:lstStyle/>
          <a:p>
            <a:fld id="{1577A09B-2BEF-4145-BC59-0992E619000D}" type="slidenum">
              <a:rPr lang="en-IN" smtClean="0"/>
              <a:t>‹#›</a:t>
            </a:fld>
            <a:endParaRPr lang="en-IN"/>
          </a:p>
        </p:txBody>
      </p:sp>
    </p:spTree>
    <p:extLst>
      <p:ext uri="{BB962C8B-B14F-4D97-AF65-F5344CB8AC3E}">
        <p14:creationId xmlns:p14="http://schemas.microsoft.com/office/powerpoint/2010/main" val="383638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D2CF-9A0E-4AEA-AE93-038AC6A9C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A06406-2F94-4F81-9913-4A415E174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01C43C-5997-448F-AEC0-BE1DE4186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1B62FB-8F13-485C-9032-22A750C8D08C}"/>
              </a:ext>
            </a:extLst>
          </p:cNvPr>
          <p:cNvSpPr>
            <a:spLocks noGrp="1"/>
          </p:cNvSpPr>
          <p:nvPr>
            <p:ph type="dt" sz="half" idx="10"/>
          </p:nvPr>
        </p:nvSpPr>
        <p:spPr/>
        <p:txBody>
          <a:bodyPr/>
          <a:lstStyle/>
          <a:p>
            <a:fld id="{06BF4EB4-7D34-429B-859C-FF2606B3BC29}" type="datetimeFigureOut">
              <a:rPr lang="en-IN" smtClean="0"/>
              <a:t>25-06-2024</a:t>
            </a:fld>
            <a:endParaRPr lang="en-IN"/>
          </a:p>
        </p:txBody>
      </p:sp>
      <p:sp>
        <p:nvSpPr>
          <p:cNvPr id="6" name="Footer Placeholder 5">
            <a:extLst>
              <a:ext uri="{FF2B5EF4-FFF2-40B4-BE49-F238E27FC236}">
                <a16:creationId xmlns:a16="http://schemas.microsoft.com/office/drawing/2014/main" id="{229C783E-C5CA-426D-9B83-EC8EC569DC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ED0A27-516B-4967-9E7A-9D704BADD8F2}"/>
              </a:ext>
            </a:extLst>
          </p:cNvPr>
          <p:cNvSpPr>
            <a:spLocks noGrp="1"/>
          </p:cNvSpPr>
          <p:nvPr>
            <p:ph type="sldNum" sz="quarter" idx="12"/>
          </p:nvPr>
        </p:nvSpPr>
        <p:spPr/>
        <p:txBody>
          <a:bodyPr/>
          <a:lstStyle/>
          <a:p>
            <a:fld id="{1577A09B-2BEF-4145-BC59-0992E619000D}" type="slidenum">
              <a:rPr lang="en-IN" smtClean="0"/>
              <a:t>‹#›</a:t>
            </a:fld>
            <a:endParaRPr lang="en-IN"/>
          </a:p>
        </p:txBody>
      </p:sp>
    </p:spTree>
    <p:extLst>
      <p:ext uri="{BB962C8B-B14F-4D97-AF65-F5344CB8AC3E}">
        <p14:creationId xmlns:p14="http://schemas.microsoft.com/office/powerpoint/2010/main" val="3534180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9969C-B90B-4134-8942-C3737E86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8BF664-2AF8-4C23-B9E2-043680DEE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C98C9C-2988-4BB5-B74F-FB9A141B6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F4EB4-7D34-429B-859C-FF2606B3BC29}" type="datetimeFigureOut">
              <a:rPr lang="en-IN" smtClean="0"/>
              <a:t>25-06-2024</a:t>
            </a:fld>
            <a:endParaRPr lang="en-IN"/>
          </a:p>
        </p:txBody>
      </p:sp>
      <p:sp>
        <p:nvSpPr>
          <p:cNvPr id="5" name="Footer Placeholder 4">
            <a:extLst>
              <a:ext uri="{FF2B5EF4-FFF2-40B4-BE49-F238E27FC236}">
                <a16:creationId xmlns:a16="http://schemas.microsoft.com/office/drawing/2014/main" id="{37E99ABF-4217-486B-87E6-355111376F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351DC2-D4C1-4FC6-AF8D-BF34770BEB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7A09B-2BEF-4145-BC59-0992E619000D}" type="slidenum">
              <a:rPr lang="en-IN" smtClean="0"/>
              <a:t>‹#›</a:t>
            </a:fld>
            <a:endParaRPr lang="en-IN"/>
          </a:p>
        </p:txBody>
      </p:sp>
    </p:spTree>
    <p:extLst>
      <p:ext uri="{BB962C8B-B14F-4D97-AF65-F5344CB8AC3E}">
        <p14:creationId xmlns:p14="http://schemas.microsoft.com/office/powerpoint/2010/main" val="104896781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pencart.com/index.php?route=common/home" TargetMode="External"/><Relationship Id="rId2" Type="http://schemas.openxmlformats.org/officeDocument/2006/relationships/hyperlink" Target="https://www.opencart.com/index.php?route=cms/demo"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www.opencart.com/index.php?route=common/home" TargetMode="Externa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opencart.com/index.php?route=common/home"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opencart.com/index.php?route=common/home" TargetMode="Externa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36E9C-C4CA-4F81-8CA9-B120F78B82AD}"/>
              </a:ext>
            </a:extLst>
          </p:cNvPr>
          <p:cNvSpPr/>
          <p:nvPr/>
        </p:nvSpPr>
        <p:spPr>
          <a:xfrm>
            <a:off x="0" y="0"/>
            <a:ext cx="12192000" cy="1127464"/>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BF6C9CEA-AEC2-4320-AFAD-20600227C8AC}"/>
              </a:ext>
            </a:extLst>
          </p:cNvPr>
          <p:cNvSpPr>
            <a:spLocks noGrp="1"/>
          </p:cNvSpPr>
          <p:nvPr>
            <p:ph type="subTitle" idx="1"/>
          </p:nvPr>
        </p:nvSpPr>
        <p:spPr>
          <a:xfrm>
            <a:off x="-1" y="1127462"/>
            <a:ext cx="12191999" cy="3160453"/>
          </a:xfrm>
        </p:spPr>
        <p:txBody>
          <a:bodyPr anchor="ctr">
            <a:normAutofit/>
          </a:bodyPr>
          <a:lstStyle/>
          <a:p>
            <a:r>
              <a:rPr lang="en-IN" sz="4800" dirty="0">
                <a:latin typeface="Arial Black" panose="020B0A04020102020204" pitchFamily="34" charset="0"/>
              </a:rPr>
              <a:t>FUNCTIONAL</a:t>
            </a:r>
            <a:r>
              <a:rPr lang="en-IN" sz="4800" dirty="0"/>
              <a:t> </a:t>
            </a:r>
            <a:r>
              <a:rPr lang="en-IN" sz="4800" dirty="0">
                <a:latin typeface="Arial Black" panose="020B0A04020102020204" pitchFamily="34" charset="0"/>
              </a:rPr>
              <a:t>REQUIREMENTS </a:t>
            </a:r>
          </a:p>
        </p:txBody>
      </p:sp>
      <p:sp>
        <p:nvSpPr>
          <p:cNvPr id="8" name="Rectangle 7">
            <a:extLst>
              <a:ext uri="{FF2B5EF4-FFF2-40B4-BE49-F238E27FC236}">
                <a16:creationId xmlns:a16="http://schemas.microsoft.com/office/drawing/2014/main" id="{01125DC1-382D-4736-9A26-19A8000CC537}"/>
              </a:ext>
            </a:extLst>
          </p:cNvPr>
          <p:cNvSpPr/>
          <p:nvPr/>
        </p:nvSpPr>
        <p:spPr>
          <a:xfrm>
            <a:off x="1029811" y="3275111"/>
            <a:ext cx="8611340" cy="646331"/>
          </a:xfrm>
          <a:prstGeom prst="rect">
            <a:avLst/>
          </a:prstGeom>
        </p:spPr>
        <p:txBody>
          <a:bodyPr wrap="square" anchor="ctr">
            <a:spAutoFit/>
          </a:bodyPr>
          <a:lstStyle/>
          <a:p>
            <a:r>
              <a:rPr lang="en-IN" sz="3600" dirty="0">
                <a:latin typeface="Aparajita" panose="02020603050405020304" pitchFamily="18" charset="0"/>
                <a:cs typeface="Aparajita" panose="02020603050405020304" pitchFamily="18" charset="0"/>
              </a:rPr>
              <a:t>Product Name: </a:t>
            </a:r>
            <a:r>
              <a:rPr lang="en-IN" sz="3600" dirty="0">
                <a:latin typeface="Aparajita" panose="02020603050405020304" pitchFamily="18" charset="0"/>
                <a:cs typeface="Aparajita" panose="02020603050405020304" pitchFamily="18" charset="0"/>
                <a:hlinkClick r:id="rId2"/>
              </a:rPr>
              <a:t>OpenCart</a:t>
            </a:r>
            <a:r>
              <a:rPr lang="en-IN" sz="3600" dirty="0">
                <a:latin typeface="Aparajita" panose="02020603050405020304" pitchFamily="18" charset="0"/>
                <a:cs typeface="Aparajita" panose="02020603050405020304" pitchFamily="18" charset="0"/>
              </a:rPr>
              <a:t> (Frontend) </a:t>
            </a:r>
          </a:p>
        </p:txBody>
      </p:sp>
      <p:sp>
        <p:nvSpPr>
          <p:cNvPr id="10" name="TextBox 9">
            <a:extLst>
              <a:ext uri="{FF2B5EF4-FFF2-40B4-BE49-F238E27FC236}">
                <a16:creationId xmlns:a16="http://schemas.microsoft.com/office/drawing/2014/main" id="{419181FE-BFAB-4A07-BB75-ECCA351FB3DA}"/>
              </a:ext>
            </a:extLst>
          </p:cNvPr>
          <p:cNvSpPr txBox="1"/>
          <p:nvPr/>
        </p:nvSpPr>
        <p:spPr>
          <a:xfrm>
            <a:off x="8939814" y="5142900"/>
            <a:ext cx="2911876" cy="2585323"/>
          </a:xfrm>
          <a:prstGeom prst="rect">
            <a:avLst/>
          </a:prstGeom>
          <a:noFill/>
        </p:spPr>
        <p:txBody>
          <a:bodyPr wrap="square" rtlCol="0" anchor="ctr">
            <a:spAutoFit/>
          </a:bodyPr>
          <a:lstStyle/>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r>
              <a:rPr lang="en-IN" dirty="0">
                <a:solidFill>
                  <a:srgbClr val="0070C0"/>
                </a:solidFill>
                <a:latin typeface="Arial Black" panose="020B0A04020102020204" pitchFamily="34" charset="0"/>
              </a:rPr>
              <a:t>Prepared by: Sri Hari</a:t>
            </a:r>
          </a:p>
          <a:p>
            <a:r>
              <a:rPr lang="en-IN" dirty="0">
                <a:solidFill>
                  <a:srgbClr val="0070C0"/>
                </a:solidFill>
                <a:latin typeface="Arial Black" panose="020B0A04020102020204" pitchFamily="34" charset="0"/>
              </a:rPr>
              <a:t> Date: Jun 12, 2024</a:t>
            </a: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p:txBody>
      </p:sp>
      <p:pic>
        <p:nvPicPr>
          <p:cNvPr id="2050" name="Picture 2">
            <a:hlinkClick r:id="rId3"/>
            <a:extLst>
              <a:ext uri="{FF2B5EF4-FFF2-40B4-BE49-F238E27FC236}">
                <a16:creationId xmlns:a16="http://schemas.microsoft.com/office/drawing/2014/main" id="{09A96443-6BD6-4245-9273-A7B3F2E3F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91" y="220831"/>
            <a:ext cx="352425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2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86746142-CE11-4C1C-928E-101830D17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981" y="226379"/>
            <a:ext cx="775316" cy="2752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6E413F5-6B39-43FF-87AD-0CD5A05B0D5C}"/>
              </a:ext>
            </a:extLst>
          </p:cNvPr>
          <p:cNvSpPr/>
          <p:nvPr/>
        </p:nvSpPr>
        <p:spPr>
          <a:xfrm>
            <a:off x="674702" y="363983"/>
            <a:ext cx="9931154" cy="2957861"/>
          </a:xfrm>
          <a:prstGeom prst="rect">
            <a:avLst/>
          </a:prstGeom>
        </p:spPr>
        <p:txBody>
          <a:bodyPr wrap="square">
            <a:spAutoFit/>
          </a:bodyPr>
          <a:lstStyle/>
          <a:p>
            <a:pPr>
              <a:lnSpc>
                <a:spcPct val="150000"/>
              </a:lnSpc>
            </a:pPr>
            <a:endParaRPr lang="en-IN" dirty="0"/>
          </a:p>
          <a:p>
            <a:pPr>
              <a:lnSpc>
                <a:spcPct val="150000"/>
              </a:lnSpc>
            </a:pPr>
            <a:r>
              <a:rPr lang="en-IN" dirty="0"/>
              <a:t>The footer is organized into the following sections:</a:t>
            </a:r>
          </a:p>
          <a:p>
            <a:pPr marL="285750" indent="-285750">
              <a:lnSpc>
                <a:spcPct val="150000"/>
              </a:lnSpc>
              <a:buFont typeface="Arial" panose="020B0604020202020204" pitchFamily="34" charset="0"/>
              <a:buChar char="•"/>
            </a:pPr>
            <a:r>
              <a:rPr lang="en-IN" b="1" dirty="0"/>
              <a:t>Information</a:t>
            </a:r>
            <a:r>
              <a:rPr lang="en-IN" dirty="0"/>
              <a:t>: "About Us", "Delivery Information", "Privacy Policy", "Terms &amp; Conditions"</a:t>
            </a:r>
          </a:p>
          <a:p>
            <a:pPr marL="285750" indent="-285750">
              <a:lnSpc>
                <a:spcPct val="150000"/>
              </a:lnSpc>
              <a:buFont typeface="Arial" panose="020B0604020202020204" pitchFamily="34" charset="0"/>
              <a:buChar char="•"/>
            </a:pPr>
            <a:r>
              <a:rPr lang="en-IN" b="1" dirty="0"/>
              <a:t>Customer Service</a:t>
            </a:r>
            <a:r>
              <a:rPr lang="en-IN" dirty="0"/>
              <a:t>: "Contact Us", "Returns", "Site Map"</a:t>
            </a:r>
          </a:p>
          <a:p>
            <a:pPr marL="285750" indent="-285750">
              <a:lnSpc>
                <a:spcPct val="150000"/>
              </a:lnSpc>
              <a:buFont typeface="Arial" panose="020B0604020202020204" pitchFamily="34" charset="0"/>
              <a:buChar char="•"/>
            </a:pPr>
            <a:r>
              <a:rPr lang="en-IN" b="1" dirty="0"/>
              <a:t>Extras</a:t>
            </a:r>
            <a:r>
              <a:rPr lang="en-IN" dirty="0"/>
              <a:t>: "Brands", "Gift Vouchers", "Affiliates", "Specials"</a:t>
            </a:r>
          </a:p>
          <a:p>
            <a:pPr marL="285750" indent="-285750">
              <a:lnSpc>
                <a:spcPct val="150000"/>
              </a:lnSpc>
              <a:buFont typeface="Arial" panose="020B0604020202020204" pitchFamily="34" charset="0"/>
              <a:buChar char="•"/>
            </a:pPr>
            <a:r>
              <a:rPr lang="en-IN" b="1" dirty="0"/>
              <a:t>My Account</a:t>
            </a:r>
            <a:r>
              <a:rPr lang="en-IN" dirty="0"/>
              <a:t>: "My Account", "Order History", "Wish List", "Newsletter"</a:t>
            </a:r>
          </a:p>
          <a:p>
            <a:pPr>
              <a:lnSpc>
                <a:spcPct val="150000"/>
              </a:lnSpc>
            </a:pPr>
            <a:endParaRPr lang="en-IN" dirty="0"/>
          </a:p>
        </p:txBody>
      </p:sp>
      <p:pic>
        <p:nvPicPr>
          <p:cNvPr id="4" name="Picture 3">
            <a:extLst>
              <a:ext uri="{FF2B5EF4-FFF2-40B4-BE49-F238E27FC236}">
                <a16:creationId xmlns:a16="http://schemas.microsoft.com/office/drawing/2014/main" id="{B9A63B43-F2A3-4D75-B0A4-5554B3637F88}"/>
              </a:ext>
            </a:extLst>
          </p:cNvPr>
          <p:cNvPicPr>
            <a:picLocks noChangeAspect="1"/>
          </p:cNvPicPr>
          <p:nvPr/>
        </p:nvPicPr>
        <p:blipFill>
          <a:blip r:embed="rId4"/>
          <a:stretch>
            <a:fillRect/>
          </a:stretch>
        </p:blipFill>
        <p:spPr>
          <a:xfrm>
            <a:off x="674703" y="3216764"/>
            <a:ext cx="10449017" cy="1967791"/>
          </a:xfrm>
          <a:prstGeom prst="rect">
            <a:avLst/>
          </a:prstGeom>
        </p:spPr>
      </p:pic>
      <p:sp>
        <p:nvSpPr>
          <p:cNvPr id="5" name="Rectangle 4">
            <a:extLst>
              <a:ext uri="{FF2B5EF4-FFF2-40B4-BE49-F238E27FC236}">
                <a16:creationId xmlns:a16="http://schemas.microsoft.com/office/drawing/2014/main" id="{33C3AE4A-B6E9-4DED-B651-F49B20B17E1B}"/>
              </a:ext>
            </a:extLst>
          </p:cNvPr>
          <p:cNvSpPr/>
          <p:nvPr/>
        </p:nvSpPr>
        <p:spPr>
          <a:xfrm>
            <a:off x="674703" y="5357217"/>
            <a:ext cx="1992148" cy="461665"/>
          </a:xfrm>
          <a:prstGeom prst="rect">
            <a:avLst/>
          </a:prstGeom>
        </p:spPr>
        <p:txBody>
          <a:bodyPr wrap="none">
            <a:spAutoFit/>
          </a:bodyPr>
          <a:lstStyle/>
          <a:p>
            <a:r>
              <a:rPr lang="en-IN" sz="2400" b="1" dirty="0">
                <a:solidFill>
                  <a:srgbClr val="0070C0"/>
                </a:solidFill>
              </a:rPr>
              <a:t>Product pages</a:t>
            </a:r>
          </a:p>
        </p:txBody>
      </p:sp>
      <p:sp>
        <p:nvSpPr>
          <p:cNvPr id="6" name="Rectangle 5">
            <a:extLst>
              <a:ext uri="{FF2B5EF4-FFF2-40B4-BE49-F238E27FC236}">
                <a16:creationId xmlns:a16="http://schemas.microsoft.com/office/drawing/2014/main" id="{B43DB16A-1102-4698-B897-7B48B746ABD6}"/>
              </a:ext>
            </a:extLst>
          </p:cNvPr>
          <p:cNvSpPr/>
          <p:nvPr/>
        </p:nvSpPr>
        <p:spPr>
          <a:xfrm>
            <a:off x="674702" y="5852355"/>
            <a:ext cx="10298097" cy="369332"/>
          </a:xfrm>
          <a:prstGeom prst="rect">
            <a:avLst/>
          </a:prstGeom>
        </p:spPr>
        <p:txBody>
          <a:bodyPr wrap="square">
            <a:spAutoFit/>
          </a:bodyPr>
          <a:lstStyle/>
          <a:p>
            <a:r>
              <a:rPr lang="en-IN" dirty="0"/>
              <a:t>The OpenCart default product page will follow the structural format seen below</a:t>
            </a:r>
          </a:p>
        </p:txBody>
      </p:sp>
    </p:spTree>
    <p:extLst>
      <p:ext uri="{BB962C8B-B14F-4D97-AF65-F5344CB8AC3E}">
        <p14:creationId xmlns:p14="http://schemas.microsoft.com/office/powerpoint/2010/main" val="121691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F55041-BC0C-4AE8-86C2-497A256BDD5D}"/>
              </a:ext>
            </a:extLst>
          </p:cNvPr>
          <p:cNvPicPr>
            <a:picLocks noChangeAspect="1"/>
          </p:cNvPicPr>
          <p:nvPr/>
        </p:nvPicPr>
        <p:blipFill>
          <a:blip r:embed="rId2"/>
          <a:stretch>
            <a:fillRect/>
          </a:stretch>
        </p:blipFill>
        <p:spPr>
          <a:xfrm>
            <a:off x="643467" y="660573"/>
            <a:ext cx="7047923" cy="5532618"/>
          </a:xfrm>
          <a:prstGeom prst="rect">
            <a:avLst/>
          </a:prstGeom>
        </p:spPr>
      </p:pic>
      <p:pic>
        <p:nvPicPr>
          <p:cNvPr id="2" name="Picture 1">
            <a:hlinkClick r:id="rId3"/>
            <a:extLst>
              <a:ext uri="{FF2B5EF4-FFF2-40B4-BE49-F238E27FC236}">
                <a16:creationId xmlns:a16="http://schemas.microsoft.com/office/drawing/2014/main" id="{D8477F82-ED14-4E93-805B-2800082FA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1981" y="368424"/>
            <a:ext cx="775316" cy="27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6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D664239F-9558-4472-A883-E61FD1D0D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981" y="368424"/>
            <a:ext cx="775316" cy="2752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01404F1-60DD-40A3-A08A-22E94B66DA0A}"/>
              </a:ext>
            </a:extLst>
          </p:cNvPr>
          <p:cNvSpPr/>
          <p:nvPr/>
        </p:nvSpPr>
        <p:spPr>
          <a:xfrm>
            <a:off x="674703" y="441964"/>
            <a:ext cx="10842594" cy="2957861"/>
          </a:xfrm>
          <a:prstGeom prst="rect">
            <a:avLst/>
          </a:prstGeom>
        </p:spPr>
        <p:txBody>
          <a:bodyPr wrap="square">
            <a:spAutoFit/>
          </a:bodyPr>
          <a:lstStyle/>
          <a:p>
            <a:pPr>
              <a:lnSpc>
                <a:spcPct val="150000"/>
              </a:lnSpc>
            </a:pPr>
            <a:r>
              <a:rPr lang="en-IN" dirty="0"/>
              <a:t>The product page is divided into the following sections:</a:t>
            </a:r>
          </a:p>
          <a:p>
            <a:pPr marL="285750" indent="-285750">
              <a:lnSpc>
                <a:spcPct val="150000"/>
              </a:lnSpc>
              <a:buFont typeface="Arial" panose="020B0604020202020204" pitchFamily="34" charset="0"/>
              <a:buChar char="•"/>
            </a:pPr>
            <a:r>
              <a:rPr lang="en-IN" b="1" dirty="0"/>
              <a:t>Product Image</a:t>
            </a:r>
            <a:r>
              <a:rPr lang="en-IN" dirty="0"/>
              <a:t>: Displayed under the title on the left side, with alternate views of the product shown below it in smaller boxes. Clicking the main image will expand it for a detailed view.</a:t>
            </a:r>
          </a:p>
          <a:p>
            <a:pPr marL="285750" indent="-285750">
              <a:lnSpc>
                <a:spcPct val="150000"/>
              </a:lnSpc>
              <a:buFont typeface="Arial" panose="020B0604020202020204" pitchFamily="34" charset="0"/>
              <a:buChar char="•"/>
            </a:pPr>
            <a:r>
              <a:rPr lang="en-IN" b="1" dirty="0"/>
              <a:t>Product Details</a:t>
            </a:r>
            <a:r>
              <a:rPr lang="en-IN" dirty="0"/>
              <a:t>: The product code, availability, and price are displayed to the right of the product image.</a:t>
            </a:r>
          </a:p>
          <a:p>
            <a:pPr marL="285750" indent="-285750">
              <a:lnSpc>
                <a:spcPct val="150000"/>
              </a:lnSpc>
              <a:buFont typeface="Arial" panose="020B0604020202020204" pitchFamily="34" charset="0"/>
              <a:buChar char="•"/>
            </a:pPr>
            <a:r>
              <a:rPr lang="en-IN" b="1" dirty="0"/>
              <a:t>Cart</a:t>
            </a:r>
            <a:r>
              <a:rPr lang="en-IN" dirty="0"/>
              <a:t>: Customers can select a quantity and add the product to their cart, wish list, or compare list.</a:t>
            </a:r>
          </a:p>
          <a:p>
            <a:pPr marL="285750" indent="-285750">
              <a:lnSpc>
                <a:spcPct val="150000"/>
              </a:lnSpc>
              <a:buFont typeface="Arial" panose="020B0604020202020204" pitchFamily="34" charset="0"/>
              <a:buChar char="•"/>
            </a:pPr>
            <a:r>
              <a:rPr lang="en-IN" b="1" dirty="0"/>
              <a:t>Rating/Sharing</a:t>
            </a:r>
            <a:r>
              <a:rPr lang="en-IN" dirty="0"/>
              <a:t>: Below the cart, customers can rate the product and share it on various social media platforms.</a:t>
            </a:r>
          </a:p>
          <a:p>
            <a:pPr marL="285750" indent="-285750">
              <a:lnSpc>
                <a:spcPct val="150000"/>
              </a:lnSpc>
              <a:buFont typeface="Arial" panose="020B0604020202020204" pitchFamily="34" charset="0"/>
              <a:buChar char="•"/>
            </a:pPr>
            <a:r>
              <a:rPr lang="en-IN" b="1" dirty="0"/>
              <a:t>Description Tab</a:t>
            </a:r>
            <a:r>
              <a:rPr lang="en-IN" dirty="0"/>
              <a:t>: Located below the main product information, this area provides a detailed description.</a:t>
            </a:r>
          </a:p>
        </p:txBody>
      </p:sp>
      <p:sp>
        <p:nvSpPr>
          <p:cNvPr id="4" name="Rectangle 3">
            <a:extLst>
              <a:ext uri="{FF2B5EF4-FFF2-40B4-BE49-F238E27FC236}">
                <a16:creationId xmlns:a16="http://schemas.microsoft.com/office/drawing/2014/main" id="{BA65E7DD-49DF-4E71-85AF-CDA894144CD8}"/>
              </a:ext>
            </a:extLst>
          </p:cNvPr>
          <p:cNvSpPr/>
          <p:nvPr/>
        </p:nvSpPr>
        <p:spPr>
          <a:xfrm>
            <a:off x="674703" y="3552645"/>
            <a:ext cx="3416769" cy="461665"/>
          </a:xfrm>
          <a:prstGeom prst="rect">
            <a:avLst/>
          </a:prstGeom>
        </p:spPr>
        <p:txBody>
          <a:bodyPr wrap="none">
            <a:spAutoFit/>
          </a:bodyPr>
          <a:lstStyle/>
          <a:p>
            <a:r>
              <a:rPr lang="en-IN" sz="2400" b="1" dirty="0">
                <a:solidFill>
                  <a:srgbClr val="0070C0"/>
                </a:solidFill>
              </a:rPr>
              <a:t>Category product listings </a:t>
            </a:r>
          </a:p>
        </p:txBody>
      </p:sp>
      <p:sp>
        <p:nvSpPr>
          <p:cNvPr id="5" name="Rectangle 4">
            <a:extLst>
              <a:ext uri="{FF2B5EF4-FFF2-40B4-BE49-F238E27FC236}">
                <a16:creationId xmlns:a16="http://schemas.microsoft.com/office/drawing/2014/main" id="{5EBD4D03-8066-4E81-930B-69FD3BE89747}"/>
              </a:ext>
            </a:extLst>
          </p:cNvPr>
          <p:cNvSpPr/>
          <p:nvPr/>
        </p:nvSpPr>
        <p:spPr>
          <a:xfrm>
            <a:off x="674703" y="4167130"/>
            <a:ext cx="10842594" cy="2126864"/>
          </a:xfrm>
          <a:prstGeom prst="rect">
            <a:avLst/>
          </a:prstGeom>
        </p:spPr>
        <p:txBody>
          <a:bodyPr wrap="square">
            <a:spAutoFit/>
          </a:bodyPr>
          <a:lstStyle/>
          <a:p>
            <a:pPr>
              <a:lnSpc>
                <a:spcPct val="150000"/>
              </a:lnSpc>
            </a:pPr>
            <a:r>
              <a:rPr lang="en-IN" dirty="0"/>
              <a:t>Category product listings enable customers to browse products similar to other products within the same category. This is especially helpful for customers looking to compare products, a feature that will be explained under Categories. The category page can be accessed a number of ways. It can be accessed from the top menu, when a customer clicks on one of the parent categories. Also, on product pages a customer can access the category product listing page by clicking on a category on the left side category block.</a:t>
            </a:r>
          </a:p>
        </p:txBody>
      </p:sp>
    </p:spTree>
    <p:extLst>
      <p:ext uri="{BB962C8B-B14F-4D97-AF65-F5344CB8AC3E}">
        <p14:creationId xmlns:p14="http://schemas.microsoft.com/office/powerpoint/2010/main" val="2000269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3D54C4AC-3288-41A6-AAFC-6EFA03331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981" y="368424"/>
            <a:ext cx="775316" cy="27520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958172E-2322-4F52-8C2B-C1B6AC795935}"/>
              </a:ext>
            </a:extLst>
          </p:cNvPr>
          <p:cNvPicPr>
            <a:picLocks noChangeAspect="1"/>
          </p:cNvPicPr>
          <p:nvPr/>
        </p:nvPicPr>
        <p:blipFill>
          <a:blip r:embed="rId4"/>
          <a:stretch>
            <a:fillRect/>
          </a:stretch>
        </p:blipFill>
        <p:spPr>
          <a:xfrm>
            <a:off x="674703" y="158432"/>
            <a:ext cx="6496050" cy="6276975"/>
          </a:xfrm>
          <a:prstGeom prst="rect">
            <a:avLst/>
          </a:prstGeom>
        </p:spPr>
      </p:pic>
      <p:sp>
        <p:nvSpPr>
          <p:cNvPr id="4" name="Rectangle 3">
            <a:extLst>
              <a:ext uri="{FF2B5EF4-FFF2-40B4-BE49-F238E27FC236}">
                <a16:creationId xmlns:a16="http://schemas.microsoft.com/office/drawing/2014/main" id="{7A171A9E-6B56-42EA-8E2D-EA8FCFD77B9C}"/>
              </a:ext>
            </a:extLst>
          </p:cNvPr>
          <p:cNvSpPr/>
          <p:nvPr/>
        </p:nvSpPr>
        <p:spPr>
          <a:xfrm>
            <a:off x="7402497" y="774899"/>
            <a:ext cx="4114800" cy="5450851"/>
          </a:xfrm>
          <a:prstGeom prst="rect">
            <a:avLst/>
          </a:prstGeom>
        </p:spPr>
        <p:txBody>
          <a:bodyPr wrap="square">
            <a:spAutoFit/>
          </a:bodyPr>
          <a:lstStyle/>
          <a:p>
            <a:pPr>
              <a:lnSpc>
                <a:spcPct val="150000"/>
              </a:lnSpc>
            </a:pPr>
            <a:r>
              <a:rPr lang="en-IN" dirty="0"/>
              <a:t>As seen above, the category block is displayed on the left-side like it is in the product page. There is space under the Category title at the top to add a description to the category. The "Refine Search" links to sub categories of that category for the user to browse. The products can be displayed according to the customer's preference: in a list or grid. The above image is sorted in the listing format. The products can be sorted according to name, price, rating, or model in the "Sort By" box. The</a:t>
            </a:r>
          </a:p>
        </p:txBody>
      </p:sp>
    </p:spTree>
    <p:extLst>
      <p:ext uri="{BB962C8B-B14F-4D97-AF65-F5344CB8AC3E}">
        <p14:creationId xmlns:p14="http://schemas.microsoft.com/office/powerpoint/2010/main" val="3040483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0F130679-F174-44B6-B4BF-EE4371B47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981" y="368424"/>
            <a:ext cx="775316" cy="2752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711ABB7-1855-4FAB-B8DB-D5AA2731DC34}"/>
              </a:ext>
            </a:extLst>
          </p:cNvPr>
          <p:cNvSpPr/>
          <p:nvPr/>
        </p:nvSpPr>
        <p:spPr>
          <a:xfrm>
            <a:off x="573274" y="506028"/>
            <a:ext cx="2373663" cy="461665"/>
          </a:xfrm>
          <a:prstGeom prst="rect">
            <a:avLst/>
          </a:prstGeom>
        </p:spPr>
        <p:txBody>
          <a:bodyPr wrap="none">
            <a:spAutoFit/>
          </a:bodyPr>
          <a:lstStyle/>
          <a:p>
            <a:r>
              <a:rPr lang="en-IN" sz="2400" b="1" dirty="0">
                <a:solidFill>
                  <a:srgbClr val="0070C0"/>
                </a:solidFill>
              </a:rPr>
              <a:t>Product compare</a:t>
            </a:r>
          </a:p>
        </p:txBody>
      </p:sp>
      <p:sp>
        <p:nvSpPr>
          <p:cNvPr id="4" name="Rectangle 3">
            <a:extLst>
              <a:ext uri="{FF2B5EF4-FFF2-40B4-BE49-F238E27FC236}">
                <a16:creationId xmlns:a16="http://schemas.microsoft.com/office/drawing/2014/main" id="{4816B314-9350-4FB1-8488-B092875147D1}"/>
              </a:ext>
            </a:extLst>
          </p:cNvPr>
          <p:cNvSpPr/>
          <p:nvPr/>
        </p:nvSpPr>
        <p:spPr>
          <a:xfrm>
            <a:off x="573274" y="1057255"/>
            <a:ext cx="10348726" cy="880369"/>
          </a:xfrm>
          <a:prstGeom prst="rect">
            <a:avLst/>
          </a:prstGeom>
        </p:spPr>
        <p:txBody>
          <a:bodyPr wrap="square">
            <a:spAutoFit/>
          </a:bodyPr>
          <a:lstStyle/>
          <a:p>
            <a:pPr>
              <a:lnSpc>
                <a:spcPct val="150000"/>
              </a:lnSpc>
            </a:pPr>
            <a:r>
              <a:rPr lang="en-IN" dirty="0"/>
              <a:t>The "Add to Compare" feature in the product section allows customers to compare different specifications, features, and prices of various products they are interested in.</a:t>
            </a:r>
          </a:p>
        </p:txBody>
      </p:sp>
      <p:pic>
        <p:nvPicPr>
          <p:cNvPr id="5" name="Picture 4">
            <a:extLst>
              <a:ext uri="{FF2B5EF4-FFF2-40B4-BE49-F238E27FC236}">
                <a16:creationId xmlns:a16="http://schemas.microsoft.com/office/drawing/2014/main" id="{FC6A9B9A-05B5-440C-974D-0906046EDCF7}"/>
              </a:ext>
            </a:extLst>
          </p:cNvPr>
          <p:cNvPicPr>
            <a:picLocks noChangeAspect="1"/>
          </p:cNvPicPr>
          <p:nvPr/>
        </p:nvPicPr>
        <p:blipFill>
          <a:blip r:embed="rId4"/>
          <a:stretch>
            <a:fillRect/>
          </a:stretch>
        </p:blipFill>
        <p:spPr>
          <a:xfrm>
            <a:off x="2724150" y="2027186"/>
            <a:ext cx="6743700" cy="4467225"/>
          </a:xfrm>
          <a:prstGeom prst="rect">
            <a:avLst/>
          </a:prstGeom>
        </p:spPr>
      </p:pic>
    </p:spTree>
    <p:extLst>
      <p:ext uri="{BB962C8B-B14F-4D97-AF65-F5344CB8AC3E}">
        <p14:creationId xmlns:p14="http://schemas.microsoft.com/office/powerpoint/2010/main" val="292321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89604FD1-1492-4081-8A94-EBA7B8F64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981" y="368424"/>
            <a:ext cx="775316" cy="2752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A16B8EC-3B35-4AB9-9613-D4700AED77F2}"/>
              </a:ext>
            </a:extLst>
          </p:cNvPr>
          <p:cNvSpPr/>
          <p:nvPr/>
        </p:nvSpPr>
        <p:spPr>
          <a:xfrm>
            <a:off x="674703" y="506028"/>
            <a:ext cx="2662780" cy="461665"/>
          </a:xfrm>
          <a:prstGeom prst="rect">
            <a:avLst/>
          </a:prstGeom>
        </p:spPr>
        <p:txBody>
          <a:bodyPr wrap="none">
            <a:spAutoFit/>
          </a:bodyPr>
          <a:lstStyle/>
          <a:p>
            <a:r>
              <a:rPr lang="en-IN" sz="2400" b="1" dirty="0">
                <a:solidFill>
                  <a:srgbClr val="0070C0"/>
                </a:solidFill>
              </a:rPr>
              <a:t>Shopping Cart page</a:t>
            </a:r>
          </a:p>
        </p:txBody>
      </p:sp>
      <p:pic>
        <p:nvPicPr>
          <p:cNvPr id="4" name="Picture 3">
            <a:extLst>
              <a:ext uri="{FF2B5EF4-FFF2-40B4-BE49-F238E27FC236}">
                <a16:creationId xmlns:a16="http://schemas.microsoft.com/office/drawing/2014/main" id="{9860FC75-6612-4641-AAA7-8E850B8FB035}"/>
              </a:ext>
            </a:extLst>
          </p:cNvPr>
          <p:cNvPicPr>
            <a:picLocks noChangeAspect="1"/>
          </p:cNvPicPr>
          <p:nvPr/>
        </p:nvPicPr>
        <p:blipFill>
          <a:blip r:embed="rId4"/>
          <a:stretch>
            <a:fillRect/>
          </a:stretch>
        </p:blipFill>
        <p:spPr>
          <a:xfrm>
            <a:off x="2709862" y="1848062"/>
            <a:ext cx="6772275" cy="4581525"/>
          </a:xfrm>
          <a:prstGeom prst="rect">
            <a:avLst/>
          </a:prstGeom>
        </p:spPr>
      </p:pic>
      <p:sp>
        <p:nvSpPr>
          <p:cNvPr id="5" name="Rectangle 4">
            <a:extLst>
              <a:ext uri="{FF2B5EF4-FFF2-40B4-BE49-F238E27FC236}">
                <a16:creationId xmlns:a16="http://schemas.microsoft.com/office/drawing/2014/main" id="{9DE08F68-D807-4232-861C-0B54E3C63E1F}"/>
              </a:ext>
            </a:extLst>
          </p:cNvPr>
          <p:cNvSpPr/>
          <p:nvPr/>
        </p:nvSpPr>
        <p:spPr>
          <a:xfrm>
            <a:off x="799782" y="967693"/>
            <a:ext cx="10020617" cy="880369"/>
          </a:xfrm>
          <a:prstGeom prst="rect">
            <a:avLst/>
          </a:prstGeom>
        </p:spPr>
        <p:txBody>
          <a:bodyPr wrap="square">
            <a:spAutoFit/>
          </a:bodyPr>
          <a:lstStyle/>
          <a:p>
            <a:pPr>
              <a:lnSpc>
                <a:spcPct val="150000"/>
              </a:lnSpc>
            </a:pPr>
            <a:r>
              <a:rPr lang="en-IN" dirty="0"/>
              <a:t>Once a customer adds a product to the cart, they can access the shopping cart in the header under "Shopping Cart“.</a:t>
            </a:r>
          </a:p>
        </p:txBody>
      </p:sp>
    </p:spTree>
    <p:extLst>
      <p:ext uri="{BB962C8B-B14F-4D97-AF65-F5344CB8AC3E}">
        <p14:creationId xmlns:p14="http://schemas.microsoft.com/office/powerpoint/2010/main" val="256592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612F93EC-2D72-40DE-9B0F-9D73FB5BB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981" y="368424"/>
            <a:ext cx="775316" cy="2752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25DD2D0-5D16-4A30-BC8C-1C65389840CF}"/>
              </a:ext>
            </a:extLst>
          </p:cNvPr>
          <p:cNvSpPr/>
          <p:nvPr/>
        </p:nvSpPr>
        <p:spPr>
          <a:xfrm>
            <a:off x="640080" y="753517"/>
            <a:ext cx="10607040" cy="1711366"/>
          </a:xfrm>
          <a:prstGeom prst="rect">
            <a:avLst/>
          </a:prstGeom>
        </p:spPr>
        <p:txBody>
          <a:bodyPr wrap="square">
            <a:spAutoFit/>
          </a:bodyPr>
          <a:lstStyle/>
          <a:p>
            <a:pPr>
              <a:lnSpc>
                <a:spcPct val="150000"/>
              </a:lnSpc>
            </a:pPr>
            <a:r>
              <a:rPr lang="en-IN" dirty="0"/>
              <a:t>The shopping cart gives an overview of the product selected by including the categories "</a:t>
            </a:r>
            <a:r>
              <a:rPr lang="en-IN" dirty="0">
                <a:highlight>
                  <a:srgbClr val="FFFF00"/>
                </a:highlight>
              </a:rPr>
              <a:t>Image</a:t>
            </a:r>
            <a:r>
              <a:rPr lang="en-IN" dirty="0"/>
              <a:t>", "</a:t>
            </a:r>
            <a:r>
              <a:rPr lang="en-IN" dirty="0">
                <a:highlight>
                  <a:srgbClr val="FFFF00"/>
                </a:highlight>
              </a:rPr>
              <a:t>Product Name</a:t>
            </a:r>
            <a:r>
              <a:rPr lang="en-IN" dirty="0"/>
              <a:t>", "</a:t>
            </a:r>
            <a:r>
              <a:rPr lang="en-IN" dirty="0">
                <a:highlight>
                  <a:srgbClr val="FFFF00"/>
                </a:highlight>
              </a:rPr>
              <a:t>Model</a:t>
            </a:r>
            <a:r>
              <a:rPr lang="en-IN" dirty="0"/>
              <a:t>", "</a:t>
            </a:r>
            <a:r>
              <a:rPr lang="en-IN" dirty="0">
                <a:highlight>
                  <a:srgbClr val="FFFF00"/>
                </a:highlight>
              </a:rPr>
              <a:t>Quantity</a:t>
            </a:r>
            <a:r>
              <a:rPr lang="en-IN" dirty="0"/>
              <a:t>", "</a:t>
            </a:r>
            <a:r>
              <a:rPr lang="en-IN" dirty="0">
                <a:highlight>
                  <a:srgbClr val="FFFF00"/>
                </a:highlight>
              </a:rPr>
              <a:t>Unit Price</a:t>
            </a:r>
            <a:r>
              <a:rPr lang="en-IN" dirty="0"/>
              <a:t>", and "</a:t>
            </a:r>
            <a:r>
              <a:rPr lang="en-IN" dirty="0">
                <a:highlight>
                  <a:srgbClr val="FFFF00"/>
                </a:highlight>
              </a:rPr>
              <a:t>Total</a:t>
            </a:r>
            <a:r>
              <a:rPr lang="en-IN" dirty="0"/>
              <a:t>". The customer has an option to add a coupon code or gift voucher, or estimate shipping &amp; taxes, before heading to the checkout. The "</a:t>
            </a:r>
            <a:r>
              <a:rPr lang="en-IN" dirty="0">
                <a:highlight>
                  <a:srgbClr val="FFFF00"/>
                </a:highlight>
              </a:rPr>
              <a:t>Continue Shopping</a:t>
            </a:r>
            <a:r>
              <a:rPr lang="en-IN" dirty="0"/>
              <a:t>" button links back to the homepage.</a:t>
            </a:r>
          </a:p>
        </p:txBody>
      </p:sp>
      <p:sp>
        <p:nvSpPr>
          <p:cNvPr id="4" name="Rectangle 3">
            <a:extLst>
              <a:ext uri="{FF2B5EF4-FFF2-40B4-BE49-F238E27FC236}">
                <a16:creationId xmlns:a16="http://schemas.microsoft.com/office/drawing/2014/main" id="{7FFDFF7A-800D-4DFE-A393-237325173183}"/>
              </a:ext>
            </a:extLst>
          </p:cNvPr>
          <p:cNvSpPr/>
          <p:nvPr/>
        </p:nvSpPr>
        <p:spPr>
          <a:xfrm>
            <a:off x="640080" y="2574768"/>
            <a:ext cx="2714718" cy="461665"/>
          </a:xfrm>
          <a:prstGeom prst="rect">
            <a:avLst/>
          </a:prstGeom>
        </p:spPr>
        <p:txBody>
          <a:bodyPr wrap="none">
            <a:spAutoFit/>
          </a:bodyPr>
          <a:lstStyle/>
          <a:p>
            <a:r>
              <a:rPr lang="en-IN" sz="2400" b="1" dirty="0">
                <a:solidFill>
                  <a:srgbClr val="0070C0"/>
                </a:solidFill>
              </a:rPr>
              <a:t>Creating an account</a:t>
            </a:r>
          </a:p>
        </p:txBody>
      </p:sp>
      <p:sp>
        <p:nvSpPr>
          <p:cNvPr id="5" name="Rectangle 4">
            <a:extLst>
              <a:ext uri="{FF2B5EF4-FFF2-40B4-BE49-F238E27FC236}">
                <a16:creationId xmlns:a16="http://schemas.microsoft.com/office/drawing/2014/main" id="{E92344C5-0517-4D27-8B4A-045DE854F04A}"/>
              </a:ext>
            </a:extLst>
          </p:cNvPr>
          <p:cNvSpPr/>
          <p:nvPr/>
        </p:nvSpPr>
        <p:spPr>
          <a:xfrm>
            <a:off x="634358" y="3036433"/>
            <a:ext cx="10607039" cy="1295868"/>
          </a:xfrm>
          <a:prstGeom prst="rect">
            <a:avLst/>
          </a:prstGeom>
        </p:spPr>
        <p:txBody>
          <a:bodyPr wrap="square">
            <a:spAutoFit/>
          </a:bodyPr>
          <a:lstStyle/>
          <a:p>
            <a:pPr>
              <a:lnSpc>
                <a:spcPct val="150000"/>
              </a:lnSpc>
            </a:pPr>
            <a:r>
              <a:rPr lang="en-IN" dirty="0"/>
              <a:t>Before a customer can continue checking out a product from the shopping cart, the customer needs to select either guest checkout or log into their account. The guest checkout doesn't require log-in details. Returning customers may want to make an account with the store. </a:t>
            </a:r>
          </a:p>
        </p:txBody>
      </p:sp>
      <p:sp>
        <p:nvSpPr>
          <p:cNvPr id="6" name="Rectangle 5">
            <a:extLst>
              <a:ext uri="{FF2B5EF4-FFF2-40B4-BE49-F238E27FC236}">
                <a16:creationId xmlns:a16="http://schemas.microsoft.com/office/drawing/2014/main" id="{6D37A24D-013B-467E-BCD5-AFB28C930F65}"/>
              </a:ext>
            </a:extLst>
          </p:cNvPr>
          <p:cNvSpPr/>
          <p:nvPr/>
        </p:nvSpPr>
        <p:spPr>
          <a:xfrm>
            <a:off x="634358" y="4534519"/>
            <a:ext cx="5343066" cy="369332"/>
          </a:xfrm>
          <a:prstGeom prst="rect">
            <a:avLst/>
          </a:prstGeom>
        </p:spPr>
        <p:txBody>
          <a:bodyPr wrap="none">
            <a:spAutoFit/>
          </a:bodyPr>
          <a:lstStyle/>
          <a:p>
            <a:r>
              <a:rPr lang="en-IN" dirty="0"/>
              <a:t>There are a few ways a customer can make an account:</a:t>
            </a:r>
          </a:p>
        </p:txBody>
      </p:sp>
      <p:sp>
        <p:nvSpPr>
          <p:cNvPr id="7" name="Rectangle 6">
            <a:extLst>
              <a:ext uri="{FF2B5EF4-FFF2-40B4-BE49-F238E27FC236}">
                <a16:creationId xmlns:a16="http://schemas.microsoft.com/office/drawing/2014/main" id="{9139A566-4D59-4FDD-AA95-3E35F1A587F1}"/>
              </a:ext>
            </a:extLst>
          </p:cNvPr>
          <p:cNvSpPr/>
          <p:nvPr/>
        </p:nvSpPr>
        <p:spPr>
          <a:xfrm>
            <a:off x="634358" y="5106069"/>
            <a:ext cx="1373389" cy="461665"/>
          </a:xfrm>
          <a:prstGeom prst="rect">
            <a:avLst/>
          </a:prstGeom>
        </p:spPr>
        <p:txBody>
          <a:bodyPr wrap="none">
            <a:spAutoFit/>
          </a:bodyPr>
          <a:lstStyle/>
          <a:p>
            <a:r>
              <a:rPr lang="en-IN" sz="2400" b="1" dirty="0">
                <a:solidFill>
                  <a:srgbClr val="0070C0"/>
                </a:solidFill>
              </a:rPr>
              <a:t>Checkout</a:t>
            </a:r>
          </a:p>
        </p:txBody>
      </p:sp>
      <p:sp>
        <p:nvSpPr>
          <p:cNvPr id="8" name="Rectangle 7">
            <a:extLst>
              <a:ext uri="{FF2B5EF4-FFF2-40B4-BE49-F238E27FC236}">
                <a16:creationId xmlns:a16="http://schemas.microsoft.com/office/drawing/2014/main" id="{4CED4871-F2CE-4A50-8FFB-A296F792F5C2}"/>
              </a:ext>
            </a:extLst>
          </p:cNvPr>
          <p:cNvSpPr/>
          <p:nvPr/>
        </p:nvSpPr>
        <p:spPr>
          <a:xfrm>
            <a:off x="634357" y="5642818"/>
            <a:ext cx="10607039" cy="880369"/>
          </a:xfrm>
          <a:prstGeom prst="rect">
            <a:avLst/>
          </a:prstGeom>
        </p:spPr>
        <p:txBody>
          <a:bodyPr wrap="square">
            <a:spAutoFit/>
          </a:bodyPr>
          <a:lstStyle/>
          <a:p>
            <a:pPr>
              <a:lnSpc>
                <a:spcPct val="150000"/>
              </a:lnSpc>
            </a:pPr>
            <a:r>
              <a:rPr lang="en-IN" dirty="0">
                <a:highlight>
                  <a:srgbClr val="FFFF00"/>
                </a:highlight>
              </a:rPr>
              <a:t>Step 1 </a:t>
            </a:r>
            <a:r>
              <a:rPr lang="en-IN" dirty="0"/>
              <a:t>of the check out process allows the user to make an account before continuing with payment. Selecting "Register Account" will change</a:t>
            </a:r>
          </a:p>
        </p:txBody>
      </p:sp>
    </p:spTree>
    <p:extLst>
      <p:ext uri="{BB962C8B-B14F-4D97-AF65-F5344CB8AC3E}">
        <p14:creationId xmlns:p14="http://schemas.microsoft.com/office/powerpoint/2010/main" val="355057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8181FB4B-F24C-409D-89CC-F735F7B2C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981" y="368424"/>
            <a:ext cx="775316" cy="2752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171C266-B182-466A-9DED-013C78415907}"/>
              </a:ext>
            </a:extLst>
          </p:cNvPr>
          <p:cNvSpPr/>
          <p:nvPr/>
        </p:nvSpPr>
        <p:spPr>
          <a:xfrm>
            <a:off x="674702" y="754603"/>
            <a:ext cx="9818703" cy="880369"/>
          </a:xfrm>
          <a:prstGeom prst="rect">
            <a:avLst/>
          </a:prstGeom>
        </p:spPr>
        <p:txBody>
          <a:bodyPr wrap="square">
            <a:spAutoFit/>
          </a:bodyPr>
          <a:lstStyle/>
          <a:p>
            <a:pPr>
              <a:lnSpc>
                <a:spcPct val="150000"/>
              </a:lnSpc>
            </a:pPr>
            <a:r>
              <a:rPr lang="en-IN" dirty="0">
                <a:highlight>
                  <a:srgbClr val="FFFF00"/>
                </a:highlight>
              </a:rPr>
              <a:t>Step 2 </a:t>
            </a:r>
            <a:r>
              <a:rPr lang="en-IN" dirty="0"/>
              <a:t>of checkout from Billing to Account &amp; Billing details. Account &amp; Billing asks for the same personal details as Billing, except that it asks for the user to create a password for their account. </a:t>
            </a:r>
          </a:p>
        </p:txBody>
      </p:sp>
      <p:sp>
        <p:nvSpPr>
          <p:cNvPr id="4" name="Rectangle 3">
            <a:extLst>
              <a:ext uri="{FF2B5EF4-FFF2-40B4-BE49-F238E27FC236}">
                <a16:creationId xmlns:a16="http://schemas.microsoft.com/office/drawing/2014/main" id="{19681BDF-DE64-48D1-8B25-AB3FC2F988BE}"/>
              </a:ext>
            </a:extLst>
          </p:cNvPr>
          <p:cNvSpPr/>
          <p:nvPr/>
        </p:nvSpPr>
        <p:spPr>
          <a:xfrm>
            <a:off x="674702" y="1841662"/>
            <a:ext cx="3081998" cy="461665"/>
          </a:xfrm>
          <a:prstGeom prst="rect">
            <a:avLst/>
          </a:prstGeom>
        </p:spPr>
        <p:txBody>
          <a:bodyPr wrap="none">
            <a:spAutoFit/>
          </a:bodyPr>
          <a:lstStyle/>
          <a:p>
            <a:r>
              <a:rPr lang="en-IN" sz="2400" b="1" dirty="0">
                <a:solidFill>
                  <a:srgbClr val="0070C0"/>
                </a:solidFill>
              </a:rPr>
              <a:t>Header- “My Account”</a:t>
            </a:r>
          </a:p>
        </p:txBody>
      </p:sp>
      <p:pic>
        <p:nvPicPr>
          <p:cNvPr id="5" name="Picture 4">
            <a:extLst>
              <a:ext uri="{FF2B5EF4-FFF2-40B4-BE49-F238E27FC236}">
                <a16:creationId xmlns:a16="http://schemas.microsoft.com/office/drawing/2014/main" id="{F8383DD0-7364-49CE-8C05-EE0D1419F8C3}"/>
              </a:ext>
            </a:extLst>
          </p:cNvPr>
          <p:cNvPicPr>
            <a:picLocks noChangeAspect="1"/>
          </p:cNvPicPr>
          <p:nvPr/>
        </p:nvPicPr>
        <p:blipFill>
          <a:blip r:embed="rId4"/>
          <a:stretch>
            <a:fillRect/>
          </a:stretch>
        </p:blipFill>
        <p:spPr>
          <a:xfrm>
            <a:off x="674702" y="2510017"/>
            <a:ext cx="10842595" cy="1423808"/>
          </a:xfrm>
          <a:prstGeom prst="rect">
            <a:avLst/>
          </a:prstGeom>
        </p:spPr>
      </p:pic>
      <p:sp>
        <p:nvSpPr>
          <p:cNvPr id="6" name="Rectangle 5">
            <a:extLst>
              <a:ext uri="{FF2B5EF4-FFF2-40B4-BE49-F238E27FC236}">
                <a16:creationId xmlns:a16="http://schemas.microsoft.com/office/drawing/2014/main" id="{C3E32EC0-1488-4B99-8ECD-B0D43BE7AE62}"/>
              </a:ext>
            </a:extLst>
          </p:cNvPr>
          <p:cNvSpPr/>
          <p:nvPr/>
        </p:nvSpPr>
        <p:spPr>
          <a:xfrm>
            <a:off x="674702" y="4140515"/>
            <a:ext cx="10707983" cy="1295868"/>
          </a:xfrm>
          <a:prstGeom prst="rect">
            <a:avLst/>
          </a:prstGeom>
        </p:spPr>
        <p:txBody>
          <a:bodyPr wrap="square">
            <a:spAutoFit/>
          </a:bodyPr>
          <a:lstStyle/>
          <a:p>
            <a:pPr>
              <a:lnSpc>
                <a:spcPct val="150000"/>
              </a:lnSpc>
            </a:pPr>
            <a:r>
              <a:rPr lang="en-IN" dirty="0"/>
              <a:t>Clicking "</a:t>
            </a:r>
            <a:r>
              <a:rPr lang="en-IN" dirty="0">
                <a:highlight>
                  <a:srgbClr val="FFFF00"/>
                </a:highlight>
              </a:rPr>
              <a:t>My Account</a:t>
            </a:r>
            <a:r>
              <a:rPr lang="en-IN" dirty="0"/>
              <a:t>" in the header presents options for customers to either log in or create an account. This page allows customers to log in if they already have an account or create a new one. In the "</a:t>
            </a:r>
            <a:r>
              <a:rPr lang="en-IN" dirty="0">
                <a:highlight>
                  <a:srgbClr val="FFFF00"/>
                </a:highlight>
              </a:rPr>
              <a:t>New Customer</a:t>
            </a:r>
            <a:r>
              <a:rPr lang="en-IN" dirty="0"/>
              <a:t>" section, customers can click "</a:t>
            </a:r>
            <a:r>
              <a:rPr lang="en-IN" dirty="0">
                <a:highlight>
                  <a:srgbClr val="FFFF00"/>
                </a:highlight>
              </a:rPr>
              <a:t>Continue</a:t>
            </a:r>
            <a:r>
              <a:rPr lang="en-IN" dirty="0"/>
              <a:t>" under Register Account to be directed to the "</a:t>
            </a:r>
            <a:r>
              <a:rPr lang="en-IN" dirty="0">
                <a:highlight>
                  <a:srgbClr val="FFFF00"/>
                </a:highlight>
              </a:rPr>
              <a:t>Register an Account</a:t>
            </a:r>
            <a:r>
              <a:rPr lang="en-IN" dirty="0"/>
              <a:t>" page.</a:t>
            </a:r>
          </a:p>
        </p:txBody>
      </p:sp>
    </p:spTree>
    <p:extLst>
      <p:ext uri="{BB962C8B-B14F-4D97-AF65-F5344CB8AC3E}">
        <p14:creationId xmlns:p14="http://schemas.microsoft.com/office/powerpoint/2010/main" val="3440191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806E54AB-9D11-4D9F-A5CD-711422F72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981" y="368424"/>
            <a:ext cx="775316" cy="2752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6C475E2-4BF0-402B-B5C9-0FE3F2803278}"/>
              </a:ext>
            </a:extLst>
          </p:cNvPr>
          <p:cNvSpPr/>
          <p:nvPr/>
        </p:nvSpPr>
        <p:spPr>
          <a:xfrm>
            <a:off x="3048000" y="197346"/>
            <a:ext cx="6096000" cy="369332"/>
          </a:xfrm>
          <a:prstGeom prst="rect">
            <a:avLst/>
          </a:prstGeom>
        </p:spPr>
        <p:txBody>
          <a:bodyPr>
            <a:spAutoFit/>
          </a:bodyPr>
          <a:lstStyle/>
          <a:p>
            <a:endParaRPr lang="en-IN" dirty="0"/>
          </a:p>
        </p:txBody>
      </p:sp>
      <p:sp>
        <p:nvSpPr>
          <p:cNvPr id="5" name="Rectangle 4">
            <a:extLst>
              <a:ext uri="{FF2B5EF4-FFF2-40B4-BE49-F238E27FC236}">
                <a16:creationId xmlns:a16="http://schemas.microsoft.com/office/drawing/2014/main" id="{EC5FBE3D-22AC-4320-9AE8-715B7F26FF5D}"/>
              </a:ext>
            </a:extLst>
          </p:cNvPr>
          <p:cNvSpPr/>
          <p:nvPr/>
        </p:nvSpPr>
        <p:spPr>
          <a:xfrm>
            <a:off x="813787" y="889843"/>
            <a:ext cx="10315852" cy="5078313"/>
          </a:xfrm>
          <a:prstGeom prst="rect">
            <a:avLst/>
          </a:prstGeom>
        </p:spPr>
        <p:txBody>
          <a:bodyPr wrap="square">
            <a:spAutoFit/>
          </a:bodyPr>
          <a:lstStyle/>
          <a:p>
            <a:r>
              <a:rPr lang="en-IN" dirty="0"/>
              <a:t>Once a product is added to the cart, customers proceed to checkout to finalize their purchase. The Checkout page is accessible via the header section on every page, situated beneath the search box. Checkout using OpenCart is streamlined into 6 simple steps:</a:t>
            </a:r>
          </a:p>
          <a:p>
            <a:pPr>
              <a:buFont typeface="+mj-lt"/>
              <a:buAutoNum type="arabicPeriod"/>
            </a:pPr>
            <a:r>
              <a:rPr lang="en-IN" b="1" dirty="0"/>
              <a:t>Step 1: Checkout Options</a:t>
            </a:r>
            <a:endParaRPr lang="en-IN" dirty="0"/>
          </a:p>
          <a:p>
            <a:pPr marL="742950" lvl="1" indent="-285750">
              <a:buFont typeface="+mj-lt"/>
              <a:buAutoNum type="arabicPeriod"/>
            </a:pPr>
            <a:r>
              <a:rPr lang="en-IN" dirty="0"/>
              <a:t>Customers can log in, register their account, or opt for guest checkout.</a:t>
            </a:r>
          </a:p>
          <a:p>
            <a:pPr>
              <a:buFont typeface="+mj-lt"/>
              <a:buAutoNum type="arabicPeriod"/>
            </a:pPr>
            <a:r>
              <a:rPr lang="en-IN" b="1" dirty="0"/>
              <a:t>Step 2: Billing Details</a:t>
            </a:r>
            <a:endParaRPr lang="en-IN" dirty="0"/>
          </a:p>
          <a:p>
            <a:pPr marL="742950" lvl="1" indent="-285750">
              <a:buFont typeface="+mj-lt"/>
              <a:buAutoNum type="arabicPeriod"/>
            </a:pPr>
            <a:r>
              <a:rPr lang="en-IN" dirty="0"/>
              <a:t>Customers enter personal information such as First Name, Last Name, E-mail, Telephone, and address details.</a:t>
            </a:r>
          </a:p>
          <a:p>
            <a:pPr>
              <a:buFont typeface="+mj-lt"/>
              <a:buAutoNum type="arabicPeriod"/>
            </a:pPr>
            <a:r>
              <a:rPr lang="en-IN" b="1" dirty="0"/>
              <a:t>Step 3: Delivery Details</a:t>
            </a:r>
            <a:endParaRPr lang="en-IN" dirty="0"/>
          </a:p>
          <a:p>
            <a:pPr marL="742950" lvl="1" indent="-285750">
              <a:buFont typeface="+mj-lt"/>
              <a:buAutoNum type="arabicPeriod"/>
            </a:pPr>
            <a:r>
              <a:rPr lang="en-IN" dirty="0"/>
              <a:t>If billing and delivery details are the same, customers can proceed directly to the Delivery Method. Otherwise, they fill out a separate form for delivery details.</a:t>
            </a:r>
          </a:p>
          <a:p>
            <a:pPr>
              <a:buFont typeface="+mj-lt"/>
              <a:buAutoNum type="arabicPeriod"/>
            </a:pPr>
            <a:r>
              <a:rPr lang="en-IN" b="1" dirty="0"/>
              <a:t>Step 4: Delivery Method</a:t>
            </a:r>
            <a:endParaRPr lang="en-IN" dirty="0"/>
          </a:p>
          <a:p>
            <a:pPr marL="742950" lvl="1" indent="-285750">
              <a:buFont typeface="+mj-lt"/>
              <a:buAutoNum type="arabicPeriod"/>
            </a:pPr>
            <a:r>
              <a:rPr lang="en-IN" dirty="0"/>
              <a:t>Customers select their preferred shipping method and have the option to add comments about their order.</a:t>
            </a:r>
          </a:p>
          <a:p>
            <a:pPr>
              <a:buFont typeface="+mj-lt"/>
              <a:buAutoNum type="arabicPeriod"/>
            </a:pPr>
            <a:r>
              <a:rPr lang="en-IN" b="1" dirty="0"/>
              <a:t>Step 5: Payment Method</a:t>
            </a:r>
            <a:endParaRPr lang="en-IN" dirty="0"/>
          </a:p>
          <a:p>
            <a:pPr marL="742950" lvl="1" indent="-285750">
              <a:buFont typeface="+mj-lt"/>
              <a:buAutoNum type="arabicPeriod"/>
            </a:pPr>
            <a:r>
              <a:rPr lang="en-IN" dirty="0"/>
              <a:t>Customers choose their payment method and can include additional comments if needed.</a:t>
            </a:r>
          </a:p>
          <a:p>
            <a:pPr>
              <a:buFont typeface="+mj-lt"/>
              <a:buAutoNum type="arabicPeriod"/>
            </a:pPr>
            <a:r>
              <a:rPr lang="en-IN" b="1" dirty="0"/>
              <a:t>Step 6: Confirm Order</a:t>
            </a:r>
            <a:endParaRPr lang="en-IN" dirty="0"/>
          </a:p>
          <a:p>
            <a:pPr marL="742950" lvl="1" indent="-285750">
              <a:buFont typeface="+mj-lt"/>
              <a:buAutoNum type="arabicPeriod"/>
            </a:pPr>
            <a:r>
              <a:rPr lang="en-IN" dirty="0"/>
              <a:t>Customers review a summary of their purchase, including product details, quantity, pricing </a:t>
            </a:r>
          </a:p>
        </p:txBody>
      </p:sp>
    </p:spTree>
    <p:extLst>
      <p:ext uri="{BB962C8B-B14F-4D97-AF65-F5344CB8AC3E}">
        <p14:creationId xmlns:p14="http://schemas.microsoft.com/office/powerpoint/2010/main" val="4128500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11F2BBE4-B299-4BD9-BA2D-D8092EAF6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981" y="368424"/>
            <a:ext cx="775316" cy="2752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312D6A0-37D2-49DD-B531-F403179015B1}"/>
              </a:ext>
            </a:extLst>
          </p:cNvPr>
          <p:cNvSpPr/>
          <p:nvPr/>
        </p:nvSpPr>
        <p:spPr>
          <a:xfrm>
            <a:off x="1189609" y="2070574"/>
            <a:ext cx="9552372" cy="707886"/>
          </a:xfrm>
          <a:prstGeom prst="rect">
            <a:avLst/>
          </a:prstGeom>
        </p:spPr>
        <p:txBody>
          <a:bodyPr wrap="square">
            <a:spAutoFit/>
          </a:bodyPr>
          <a:lstStyle/>
          <a:p>
            <a:r>
              <a:rPr lang="en-US" sz="4000" dirty="0">
                <a:solidFill>
                  <a:srgbClr val="0070C0"/>
                </a:solidFill>
                <a:highlight>
                  <a:srgbClr val="FFFF00"/>
                </a:highlight>
              </a:rPr>
              <a:t>Thanks for watching my open cart document</a:t>
            </a:r>
            <a:endParaRPr lang="en-IN" sz="4000" dirty="0">
              <a:solidFill>
                <a:srgbClr val="0070C0"/>
              </a:solidFill>
              <a:highlight>
                <a:srgbClr val="FFFF00"/>
              </a:highlight>
            </a:endParaRPr>
          </a:p>
        </p:txBody>
      </p:sp>
      <p:sp>
        <p:nvSpPr>
          <p:cNvPr id="5" name="Rectangle 4">
            <a:extLst>
              <a:ext uri="{FF2B5EF4-FFF2-40B4-BE49-F238E27FC236}">
                <a16:creationId xmlns:a16="http://schemas.microsoft.com/office/drawing/2014/main" id="{580E48CA-A1B0-43EF-B62D-ADB34FD2F3D3}"/>
              </a:ext>
            </a:extLst>
          </p:cNvPr>
          <p:cNvSpPr/>
          <p:nvPr/>
        </p:nvSpPr>
        <p:spPr>
          <a:xfrm>
            <a:off x="8590625" y="5039337"/>
            <a:ext cx="2926672" cy="2585323"/>
          </a:xfrm>
          <a:prstGeom prst="rect">
            <a:avLst/>
          </a:prstGeom>
        </p:spPr>
        <p:txBody>
          <a:bodyPr wrap="square">
            <a:spAutoFit/>
          </a:bodyPr>
          <a:lstStyle/>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r>
              <a:rPr lang="en-IN" dirty="0">
                <a:solidFill>
                  <a:srgbClr val="0070C0"/>
                </a:solidFill>
                <a:latin typeface="Arial Black" panose="020B0A04020102020204" pitchFamily="34" charset="0"/>
              </a:rPr>
              <a:t>Prepared by: Sri Hari</a:t>
            </a:r>
          </a:p>
          <a:p>
            <a:r>
              <a:rPr lang="en-IN" dirty="0">
                <a:solidFill>
                  <a:srgbClr val="0070C0"/>
                </a:solidFill>
                <a:latin typeface="Arial Black" panose="020B0A04020102020204" pitchFamily="34" charset="0"/>
              </a:rPr>
              <a:t> Date: Jun 12, 2024</a:t>
            </a: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182787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hlinkClick r:id="rId2"/>
            <a:extLst>
              <a:ext uri="{FF2B5EF4-FFF2-40B4-BE49-F238E27FC236}">
                <a16:creationId xmlns:a16="http://schemas.microsoft.com/office/drawing/2014/main" id="{C9D23A94-11AF-445E-9F24-464772792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180" y="643467"/>
            <a:ext cx="750416" cy="2663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5F6FC32-93E6-4410-B947-E1393300842D}"/>
              </a:ext>
            </a:extLst>
          </p:cNvPr>
          <p:cNvSpPr/>
          <p:nvPr/>
        </p:nvSpPr>
        <p:spPr>
          <a:xfrm>
            <a:off x="1089403" y="776652"/>
            <a:ext cx="1443550" cy="446838"/>
          </a:xfrm>
          <a:prstGeom prst="rect">
            <a:avLst/>
          </a:prstGeom>
        </p:spPr>
        <p:txBody>
          <a:bodyPr wrap="square">
            <a:spAutoFit/>
          </a:bodyPr>
          <a:lstStyle/>
          <a:p>
            <a:pPr defTabSz="877824">
              <a:spcAft>
                <a:spcPts val="600"/>
              </a:spcAft>
            </a:pPr>
            <a:r>
              <a:rPr lang="en-IN" sz="2304" b="1" kern="1200">
                <a:solidFill>
                  <a:srgbClr val="0057A5"/>
                </a:solidFill>
                <a:latin typeface="+mn-lt"/>
                <a:ea typeface="+mn-ea"/>
                <a:cs typeface="+mn-cs"/>
              </a:rPr>
              <a:t>Overview</a:t>
            </a:r>
            <a:endParaRPr lang="en-IN" sz="2400" b="1">
              <a:solidFill>
                <a:srgbClr val="0070C0"/>
              </a:solidFill>
            </a:endParaRPr>
          </a:p>
        </p:txBody>
      </p:sp>
      <p:sp>
        <p:nvSpPr>
          <p:cNvPr id="4" name="Rectangle 3">
            <a:extLst>
              <a:ext uri="{FF2B5EF4-FFF2-40B4-BE49-F238E27FC236}">
                <a16:creationId xmlns:a16="http://schemas.microsoft.com/office/drawing/2014/main" id="{BFC5895D-7147-4C90-A5BC-637CED2F46A0}"/>
              </a:ext>
            </a:extLst>
          </p:cNvPr>
          <p:cNvSpPr/>
          <p:nvPr/>
        </p:nvSpPr>
        <p:spPr>
          <a:xfrm>
            <a:off x="1089403" y="1223490"/>
            <a:ext cx="9532010" cy="2460713"/>
          </a:xfrm>
          <a:prstGeom prst="rect">
            <a:avLst/>
          </a:prstGeom>
        </p:spPr>
        <p:txBody>
          <a:bodyPr wrap="square" anchor="ctr">
            <a:spAutoFit/>
          </a:bodyPr>
          <a:lstStyle/>
          <a:p>
            <a:pPr defTabSz="877824">
              <a:lnSpc>
                <a:spcPct val="150000"/>
              </a:lnSpc>
              <a:spcAft>
                <a:spcPts val="600"/>
              </a:spcAft>
            </a:pPr>
            <a:r>
              <a:rPr lang="en-IN" sz="1728" kern="1200">
                <a:solidFill>
                  <a:schemeClr val="tx1"/>
                </a:solidFill>
                <a:latin typeface="+mn-lt"/>
                <a:ea typeface="+mn-ea"/>
                <a:cs typeface="+mn-cs"/>
              </a:rPr>
              <a:t>OpenCart is free open source e-commerce platform for online merchants. OpenCart provides a professional and reliable foundation from which to build a successful online store. This foundation appeals to a wide variety of users; ranging from seasoned web developers looking for a user-friendly interface to use, to shop owners just launching their business online for the first time. OpenCart has an extensive amount of features that gives you a strong hold over the customization of your store. With OpenCart's tools, you can help your online shop live up to its fullest potential.</a:t>
            </a:r>
            <a:endParaRPr lang="en-IN"/>
          </a:p>
        </p:txBody>
      </p:sp>
      <p:sp>
        <p:nvSpPr>
          <p:cNvPr id="5" name="Rectangle 4">
            <a:extLst>
              <a:ext uri="{FF2B5EF4-FFF2-40B4-BE49-F238E27FC236}">
                <a16:creationId xmlns:a16="http://schemas.microsoft.com/office/drawing/2014/main" id="{E0069AC0-4048-4521-BD63-CB6A9023D55E}"/>
              </a:ext>
            </a:extLst>
          </p:cNvPr>
          <p:cNvSpPr/>
          <p:nvPr/>
        </p:nvSpPr>
        <p:spPr>
          <a:xfrm>
            <a:off x="1089403" y="3975346"/>
            <a:ext cx="5704976" cy="446838"/>
          </a:xfrm>
          <a:prstGeom prst="rect">
            <a:avLst/>
          </a:prstGeom>
        </p:spPr>
        <p:txBody>
          <a:bodyPr wrap="square">
            <a:spAutoFit/>
          </a:bodyPr>
          <a:lstStyle/>
          <a:p>
            <a:pPr defTabSz="877824">
              <a:spcAft>
                <a:spcPts val="600"/>
              </a:spcAft>
            </a:pPr>
            <a:r>
              <a:rPr lang="en-IN" sz="2304" b="1" kern="1200">
                <a:solidFill>
                  <a:srgbClr val="0057A5"/>
                </a:solidFill>
                <a:latin typeface="+mn-lt"/>
                <a:ea typeface="+mn-ea"/>
                <a:cs typeface="+mn-cs"/>
              </a:rPr>
              <a:t>Requirements</a:t>
            </a:r>
            <a:endParaRPr lang="en-IN" sz="2400" b="1">
              <a:solidFill>
                <a:srgbClr val="0070C0"/>
              </a:solidFill>
            </a:endParaRPr>
          </a:p>
        </p:txBody>
      </p:sp>
      <p:sp>
        <p:nvSpPr>
          <p:cNvPr id="6" name="Rectangle 5">
            <a:extLst>
              <a:ext uri="{FF2B5EF4-FFF2-40B4-BE49-F238E27FC236}">
                <a16:creationId xmlns:a16="http://schemas.microsoft.com/office/drawing/2014/main" id="{A3152600-8618-4AA2-9758-24A5611E051C}"/>
              </a:ext>
            </a:extLst>
          </p:cNvPr>
          <p:cNvSpPr/>
          <p:nvPr/>
        </p:nvSpPr>
        <p:spPr>
          <a:xfrm>
            <a:off x="1089403" y="4558128"/>
            <a:ext cx="10013193" cy="1656404"/>
          </a:xfrm>
          <a:prstGeom prst="rect">
            <a:avLst/>
          </a:prstGeom>
        </p:spPr>
        <p:txBody>
          <a:bodyPr wrap="square">
            <a:spAutoFit/>
          </a:bodyPr>
          <a:lstStyle/>
          <a:p>
            <a:pPr defTabSz="877824">
              <a:lnSpc>
                <a:spcPct val="150000"/>
              </a:lnSpc>
              <a:spcAft>
                <a:spcPts val="600"/>
              </a:spcAft>
            </a:pPr>
            <a:r>
              <a:rPr lang="en-IN" sz="1728" kern="1200">
                <a:solidFill>
                  <a:schemeClr val="tx1"/>
                </a:solidFill>
                <a:latin typeface="+mn-lt"/>
                <a:ea typeface="+mn-ea"/>
                <a:cs typeface="+mn-cs"/>
              </a:rPr>
              <a:t>OpenCart requires certain technical requirements to be met for the store to operate properly. First, a web server must be created to make the OpenCart store publicly available on the web. Domain names and hosting services can easily be purchased for an affordable </a:t>
            </a:r>
            <a:r>
              <a:rPr lang="en-IN" sz="1728" kern="1200" err="1">
                <a:solidFill>
                  <a:schemeClr val="tx1"/>
                </a:solidFill>
                <a:latin typeface="+mn-lt"/>
                <a:ea typeface="+mn-ea"/>
                <a:cs typeface="+mn-cs"/>
              </a:rPr>
              <a:t>price.When</a:t>
            </a:r>
            <a:r>
              <a:rPr lang="en-IN" sz="1728" kern="1200">
                <a:solidFill>
                  <a:schemeClr val="tx1"/>
                </a:solidFill>
                <a:latin typeface="+mn-lt"/>
                <a:ea typeface="+mn-ea"/>
                <a:cs typeface="+mn-cs"/>
              </a:rPr>
              <a:t> selecting a hosting service, you should check to see that these server </a:t>
            </a:r>
            <a:endParaRPr lang="en-IN"/>
          </a:p>
        </p:txBody>
      </p:sp>
    </p:spTree>
    <p:extLst>
      <p:ext uri="{BB962C8B-B14F-4D97-AF65-F5344CB8AC3E}">
        <p14:creationId xmlns:p14="http://schemas.microsoft.com/office/powerpoint/2010/main" val="58440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C93A01-F796-4512-B44F-F929B2F152A5}"/>
              </a:ext>
            </a:extLst>
          </p:cNvPr>
          <p:cNvSpPr/>
          <p:nvPr/>
        </p:nvSpPr>
        <p:spPr>
          <a:xfrm>
            <a:off x="816746" y="490348"/>
            <a:ext cx="10484528" cy="2957861"/>
          </a:xfrm>
          <a:prstGeom prst="rect">
            <a:avLst/>
          </a:prstGeom>
        </p:spPr>
        <p:txBody>
          <a:bodyPr wrap="square">
            <a:spAutoFit/>
          </a:bodyPr>
          <a:lstStyle/>
          <a:p>
            <a:pPr>
              <a:lnSpc>
                <a:spcPct val="150000"/>
              </a:lnSpc>
            </a:pPr>
            <a:r>
              <a:rPr lang="en-IN" dirty="0"/>
              <a:t>requirements are provided and installed on their web servers:</a:t>
            </a:r>
          </a:p>
          <a:p>
            <a:pPr>
              <a:lnSpc>
                <a:spcPct val="150000"/>
              </a:lnSpc>
            </a:pPr>
            <a:r>
              <a:rPr lang="en-IN" dirty="0"/>
              <a:t>These extensions must be enabled for OpenCart to install properly on the web server.</a:t>
            </a:r>
          </a:p>
          <a:p>
            <a:pPr>
              <a:lnSpc>
                <a:spcPct val="150000"/>
              </a:lnSpc>
            </a:pPr>
            <a:r>
              <a:rPr lang="en-IN" dirty="0"/>
              <a:t>• PHP 5.4</a:t>
            </a:r>
          </a:p>
          <a:p>
            <a:pPr>
              <a:lnSpc>
                <a:spcPct val="150000"/>
              </a:lnSpc>
            </a:pPr>
            <a:r>
              <a:rPr lang="en-IN" dirty="0"/>
              <a:t>• jQuery 2.1.1</a:t>
            </a:r>
          </a:p>
          <a:p>
            <a:pPr>
              <a:lnSpc>
                <a:spcPct val="150000"/>
              </a:lnSpc>
            </a:pPr>
            <a:r>
              <a:rPr lang="en-IN" dirty="0"/>
              <a:t>• JavaScript</a:t>
            </a:r>
          </a:p>
          <a:p>
            <a:pPr>
              <a:lnSpc>
                <a:spcPct val="150000"/>
              </a:lnSpc>
            </a:pPr>
            <a:r>
              <a:rPr lang="en-IN" dirty="0"/>
              <a:t>• Database (MySQL suggested)</a:t>
            </a:r>
          </a:p>
          <a:p>
            <a:pPr>
              <a:lnSpc>
                <a:spcPct val="150000"/>
              </a:lnSpc>
            </a:pPr>
            <a:r>
              <a:rPr lang="en-IN" dirty="0"/>
              <a:t>• Web Server (Apache suggested</a:t>
            </a:r>
          </a:p>
        </p:txBody>
      </p:sp>
      <p:sp>
        <p:nvSpPr>
          <p:cNvPr id="3" name="Rectangle 2">
            <a:extLst>
              <a:ext uri="{FF2B5EF4-FFF2-40B4-BE49-F238E27FC236}">
                <a16:creationId xmlns:a16="http://schemas.microsoft.com/office/drawing/2014/main" id="{DB144C05-8E1E-40A5-AA7C-616ABD1FCB75}"/>
              </a:ext>
            </a:extLst>
          </p:cNvPr>
          <p:cNvSpPr/>
          <p:nvPr/>
        </p:nvSpPr>
        <p:spPr>
          <a:xfrm>
            <a:off x="816746" y="3684233"/>
            <a:ext cx="2654423" cy="461665"/>
          </a:xfrm>
          <a:prstGeom prst="rect">
            <a:avLst/>
          </a:prstGeom>
        </p:spPr>
        <p:txBody>
          <a:bodyPr wrap="square">
            <a:spAutoFit/>
          </a:bodyPr>
          <a:lstStyle/>
          <a:p>
            <a:r>
              <a:rPr lang="en-IN" sz="2400" b="1" dirty="0">
                <a:solidFill>
                  <a:srgbClr val="0070C0"/>
                </a:solidFill>
              </a:rPr>
              <a:t>Open cart Frontend</a:t>
            </a:r>
          </a:p>
        </p:txBody>
      </p:sp>
      <p:sp>
        <p:nvSpPr>
          <p:cNvPr id="4" name="Rectangle 3">
            <a:extLst>
              <a:ext uri="{FF2B5EF4-FFF2-40B4-BE49-F238E27FC236}">
                <a16:creationId xmlns:a16="http://schemas.microsoft.com/office/drawing/2014/main" id="{F824BB7A-7B79-49D0-B17C-417E51A23410}"/>
              </a:ext>
            </a:extLst>
          </p:cNvPr>
          <p:cNvSpPr/>
          <p:nvPr/>
        </p:nvSpPr>
        <p:spPr>
          <a:xfrm>
            <a:off x="816746" y="4381922"/>
            <a:ext cx="10484528" cy="880369"/>
          </a:xfrm>
          <a:prstGeom prst="rect">
            <a:avLst/>
          </a:prstGeom>
        </p:spPr>
        <p:txBody>
          <a:bodyPr wrap="square">
            <a:spAutoFit/>
          </a:bodyPr>
          <a:lstStyle/>
          <a:p>
            <a:pPr>
              <a:lnSpc>
                <a:spcPct val="150000"/>
              </a:lnSpc>
            </a:pPr>
            <a:r>
              <a:rPr lang="en-IN" dirty="0"/>
              <a:t>This Document is intended to be used as an introduction to the OpenCart default store front. The store front reveals how the customer views and interacts with the store.</a:t>
            </a:r>
          </a:p>
        </p:txBody>
      </p:sp>
      <p:pic>
        <p:nvPicPr>
          <p:cNvPr id="5" name="Picture 2">
            <a:hlinkClick r:id="rId2"/>
            <a:extLst>
              <a:ext uri="{FF2B5EF4-FFF2-40B4-BE49-F238E27FC236}">
                <a16:creationId xmlns:a16="http://schemas.microsoft.com/office/drawing/2014/main" id="{9C635028-B74F-4344-82A2-5884AA918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981" y="368424"/>
            <a:ext cx="775316" cy="27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02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8E1BC6-AE07-4CE3-AE74-12FEC7B1E1E9}"/>
              </a:ext>
            </a:extLst>
          </p:cNvPr>
          <p:cNvPicPr>
            <a:picLocks noChangeAspect="1"/>
          </p:cNvPicPr>
          <p:nvPr/>
        </p:nvPicPr>
        <p:blipFill>
          <a:blip r:embed="rId2"/>
          <a:stretch>
            <a:fillRect/>
          </a:stretch>
        </p:blipFill>
        <p:spPr>
          <a:xfrm>
            <a:off x="603682" y="816746"/>
            <a:ext cx="5601809" cy="5810872"/>
          </a:xfrm>
          <a:prstGeom prst="rect">
            <a:avLst/>
          </a:prstGeom>
        </p:spPr>
      </p:pic>
      <p:pic>
        <p:nvPicPr>
          <p:cNvPr id="3" name="Picture 2">
            <a:hlinkClick r:id="rId3"/>
            <a:extLst>
              <a:ext uri="{FF2B5EF4-FFF2-40B4-BE49-F238E27FC236}">
                <a16:creationId xmlns:a16="http://schemas.microsoft.com/office/drawing/2014/main" id="{F49855ED-B181-4087-819A-E9B93370E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1981" y="368424"/>
            <a:ext cx="775316" cy="2752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AAAF636-757D-4A17-B877-FCBB1EABF404}"/>
              </a:ext>
            </a:extLst>
          </p:cNvPr>
          <p:cNvSpPr/>
          <p:nvPr/>
        </p:nvSpPr>
        <p:spPr>
          <a:xfrm>
            <a:off x="6359371" y="2983518"/>
            <a:ext cx="5157926" cy="1711366"/>
          </a:xfrm>
          <a:prstGeom prst="rect">
            <a:avLst/>
          </a:prstGeom>
        </p:spPr>
        <p:txBody>
          <a:bodyPr wrap="square">
            <a:spAutoFit/>
          </a:bodyPr>
          <a:lstStyle/>
          <a:p>
            <a:pPr>
              <a:lnSpc>
                <a:spcPct val="150000"/>
              </a:lnSpc>
            </a:pPr>
            <a:r>
              <a:rPr lang="en-IN" dirty="0"/>
              <a:t>The products displayed above are sample data provided with the OpenCart installation. You can easily remove these samples and replace them with your own products later.</a:t>
            </a:r>
          </a:p>
        </p:txBody>
      </p:sp>
    </p:spTree>
    <p:extLst>
      <p:ext uri="{BB962C8B-B14F-4D97-AF65-F5344CB8AC3E}">
        <p14:creationId xmlns:p14="http://schemas.microsoft.com/office/powerpoint/2010/main" val="231670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A371304F-CBCB-4253-A42E-A1DB912B4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981" y="270766"/>
            <a:ext cx="775316" cy="2752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5955F20-CA41-4E67-A397-BD1D7FAB4BB6}"/>
              </a:ext>
            </a:extLst>
          </p:cNvPr>
          <p:cNvSpPr/>
          <p:nvPr/>
        </p:nvSpPr>
        <p:spPr>
          <a:xfrm>
            <a:off x="674703" y="545974"/>
            <a:ext cx="2724144" cy="461665"/>
          </a:xfrm>
          <a:prstGeom prst="rect">
            <a:avLst/>
          </a:prstGeom>
        </p:spPr>
        <p:txBody>
          <a:bodyPr wrap="none">
            <a:spAutoFit/>
          </a:bodyPr>
          <a:lstStyle/>
          <a:p>
            <a:r>
              <a:rPr lang="en-IN" sz="2400" b="1" dirty="0">
                <a:solidFill>
                  <a:srgbClr val="002060"/>
                </a:solidFill>
              </a:rPr>
              <a:t>Navigating the shop</a:t>
            </a:r>
          </a:p>
        </p:txBody>
      </p:sp>
      <p:sp>
        <p:nvSpPr>
          <p:cNvPr id="4" name="Rectangle 3">
            <a:extLst>
              <a:ext uri="{FF2B5EF4-FFF2-40B4-BE49-F238E27FC236}">
                <a16:creationId xmlns:a16="http://schemas.microsoft.com/office/drawing/2014/main" id="{3C35EE5A-C91D-4A14-9425-A05C1A57DDB0}"/>
              </a:ext>
            </a:extLst>
          </p:cNvPr>
          <p:cNvSpPr/>
          <p:nvPr/>
        </p:nvSpPr>
        <p:spPr>
          <a:xfrm>
            <a:off x="674703" y="1165165"/>
            <a:ext cx="10067278" cy="369332"/>
          </a:xfrm>
          <a:prstGeom prst="rect">
            <a:avLst/>
          </a:prstGeom>
        </p:spPr>
        <p:txBody>
          <a:bodyPr wrap="square">
            <a:spAutoFit/>
          </a:bodyPr>
          <a:lstStyle/>
          <a:p>
            <a:r>
              <a:rPr lang="en-IN" dirty="0"/>
              <a:t>The default OpenCart theme ensures easy navigation for customers to browse the shop's products.</a:t>
            </a:r>
          </a:p>
        </p:txBody>
      </p:sp>
      <p:sp>
        <p:nvSpPr>
          <p:cNvPr id="5" name="Rectangle 4">
            <a:extLst>
              <a:ext uri="{FF2B5EF4-FFF2-40B4-BE49-F238E27FC236}">
                <a16:creationId xmlns:a16="http://schemas.microsoft.com/office/drawing/2014/main" id="{D91651FF-3EA6-40AE-956C-5973A65EAE22}"/>
              </a:ext>
            </a:extLst>
          </p:cNvPr>
          <p:cNvSpPr/>
          <p:nvPr/>
        </p:nvSpPr>
        <p:spPr>
          <a:xfrm>
            <a:off x="674703" y="1687611"/>
            <a:ext cx="1702582" cy="461665"/>
          </a:xfrm>
          <a:prstGeom prst="rect">
            <a:avLst/>
          </a:prstGeom>
        </p:spPr>
        <p:txBody>
          <a:bodyPr wrap="none">
            <a:spAutoFit/>
          </a:bodyPr>
          <a:lstStyle/>
          <a:p>
            <a:r>
              <a:rPr lang="en-IN" sz="2400" b="1" dirty="0">
                <a:solidFill>
                  <a:srgbClr val="0070C0"/>
                </a:solidFill>
              </a:rPr>
              <a:t>Home page </a:t>
            </a:r>
          </a:p>
        </p:txBody>
      </p:sp>
      <p:sp>
        <p:nvSpPr>
          <p:cNvPr id="6" name="Rectangle 5">
            <a:extLst>
              <a:ext uri="{FF2B5EF4-FFF2-40B4-BE49-F238E27FC236}">
                <a16:creationId xmlns:a16="http://schemas.microsoft.com/office/drawing/2014/main" id="{0D82C35B-D443-4AE8-B2C7-CCCC03C2F596}"/>
              </a:ext>
            </a:extLst>
          </p:cNvPr>
          <p:cNvSpPr/>
          <p:nvPr/>
        </p:nvSpPr>
        <p:spPr>
          <a:xfrm>
            <a:off x="674703" y="2285178"/>
            <a:ext cx="10067278" cy="1711366"/>
          </a:xfrm>
          <a:prstGeom prst="rect">
            <a:avLst/>
          </a:prstGeom>
        </p:spPr>
        <p:txBody>
          <a:bodyPr wrap="square">
            <a:spAutoFit/>
          </a:bodyPr>
          <a:lstStyle/>
          <a:p>
            <a:pPr>
              <a:lnSpc>
                <a:spcPct val="150000"/>
              </a:lnSpc>
            </a:pPr>
            <a:r>
              <a:rPr lang="en-IN" dirty="0"/>
              <a:t>The home page is arguably the most important page in the shop, in terms of presentation. In most cases, this will be the first page that a customer interacts with (especially if they are directed to the store site from a search engine). </a:t>
            </a:r>
            <a:r>
              <a:rPr lang="en-IN" dirty="0">
                <a:highlight>
                  <a:srgbClr val="FFFF00"/>
                </a:highlight>
              </a:rPr>
              <a:t>The shop's homepage needs to be user-friendly, while at the same time highlighting  the shop's products.</a:t>
            </a:r>
          </a:p>
        </p:txBody>
      </p:sp>
      <p:sp>
        <p:nvSpPr>
          <p:cNvPr id="7" name="Rectangle 6">
            <a:extLst>
              <a:ext uri="{FF2B5EF4-FFF2-40B4-BE49-F238E27FC236}">
                <a16:creationId xmlns:a16="http://schemas.microsoft.com/office/drawing/2014/main" id="{A811CB22-9C47-4438-87E9-D9D8FB987ED4}"/>
              </a:ext>
            </a:extLst>
          </p:cNvPr>
          <p:cNvSpPr/>
          <p:nvPr/>
        </p:nvSpPr>
        <p:spPr>
          <a:xfrm>
            <a:off x="674703" y="4166870"/>
            <a:ext cx="10067278" cy="880369"/>
          </a:xfrm>
          <a:prstGeom prst="rect">
            <a:avLst/>
          </a:prstGeom>
        </p:spPr>
        <p:txBody>
          <a:bodyPr wrap="square">
            <a:spAutoFit/>
          </a:bodyPr>
          <a:lstStyle/>
          <a:p>
            <a:pPr>
              <a:lnSpc>
                <a:spcPct val="150000"/>
              </a:lnSpc>
            </a:pPr>
            <a:r>
              <a:rPr lang="en-IN" dirty="0"/>
              <a:t>The first step in becoming familiar with the store front is understanding the anatomy of the OpenCart default homepage.</a:t>
            </a:r>
          </a:p>
        </p:txBody>
      </p:sp>
      <p:sp>
        <p:nvSpPr>
          <p:cNvPr id="8" name="Rectangle 7">
            <a:extLst>
              <a:ext uri="{FF2B5EF4-FFF2-40B4-BE49-F238E27FC236}">
                <a16:creationId xmlns:a16="http://schemas.microsoft.com/office/drawing/2014/main" id="{807A74CF-51ED-471D-92D3-47CECCAC48AD}"/>
              </a:ext>
            </a:extLst>
          </p:cNvPr>
          <p:cNvSpPr/>
          <p:nvPr/>
        </p:nvSpPr>
        <p:spPr>
          <a:xfrm>
            <a:off x="674703" y="5270588"/>
            <a:ext cx="1628972" cy="461665"/>
          </a:xfrm>
          <a:prstGeom prst="rect">
            <a:avLst/>
          </a:prstGeom>
        </p:spPr>
        <p:txBody>
          <a:bodyPr wrap="none">
            <a:spAutoFit/>
          </a:bodyPr>
          <a:lstStyle/>
          <a:p>
            <a:r>
              <a:rPr lang="en-IN" sz="2400" b="1" dirty="0">
                <a:solidFill>
                  <a:srgbClr val="0070C0"/>
                </a:solidFill>
              </a:rPr>
              <a:t>The header</a:t>
            </a:r>
          </a:p>
        </p:txBody>
      </p:sp>
      <p:sp>
        <p:nvSpPr>
          <p:cNvPr id="9" name="Rectangle 8">
            <a:extLst>
              <a:ext uri="{FF2B5EF4-FFF2-40B4-BE49-F238E27FC236}">
                <a16:creationId xmlns:a16="http://schemas.microsoft.com/office/drawing/2014/main" id="{45730B3C-6E4A-4682-848E-3D19357A0FC0}"/>
              </a:ext>
            </a:extLst>
          </p:cNvPr>
          <p:cNvSpPr/>
          <p:nvPr/>
        </p:nvSpPr>
        <p:spPr>
          <a:xfrm>
            <a:off x="674703" y="5904462"/>
            <a:ext cx="10312893" cy="369332"/>
          </a:xfrm>
          <a:prstGeom prst="rect">
            <a:avLst/>
          </a:prstGeom>
        </p:spPr>
        <p:txBody>
          <a:bodyPr wrap="square">
            <a:spAutoFit/>
          </a:bodyPr>
          <a:lstStyle/>
          <a:p>
            <a:r>
              <a:rPr lang="en-IN" dirty="0">
                <a:highlight>
                  <a:srgbClr val="FFFF00"/>
                </a:highlight>
              </a:rPr>
              <a:t>The header will be displayed at the top of the page, on every page of the store; </a:t>
            </a:r>
            <a:r>
              <a:rPr lang="en-IN" dirty="0"/>
              <a:t>not just the home page.</a:t>
            </a:r>
          </a:p>
        </p:txBody>
      </p:sp>
    </p:spTree>
    <p:extLst>
      <p:ext uri="{BB962C8B-B14F-4D97-AF65-F5344CB8AC3E}">
        <p14:creationId xmlns:p14="http://schemas.microsoft.com/office/powerpoint/2010/main" val="159254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6E7477E3-96AF-4C1F-B0D2-29B740A11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981" y="368424"/>
            <a:ext cx="775316" cy="2752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87A49F8-E0EC-4172-BE31-B9AB49426A22}"/>
              </a:ext>
            </a:extLst>
          </p:cNvPr>
          <p:cNvSpPr/>
          <p:nvPr/>
        </p:nvSpPr>
        <p:spPr>
          <a:xfrm>
            <a:off x="683580" y="856697"/>
            <a:ext cx="10058401" cy="5450851"/>
          </a:xfrm>
          <a:prstGeom prst="rect">
            <a:avLst/>
          </a:prstGeom>
        </p:spPr>
        <p:txBody>
          <a:bodyPr wrap="square">
            <a:spAutoFit/>
          </a:bodyPr>
          <a:lstStyle/>
          <a:p>
            <a:pPr>
              <a:lnSpc>
                <a:spcPct val="150000"/>
              </a:lnSpc>
            </a:pPr>
            <a:r>
              <a:rPr lang="en-IN" dirty="0"/>
              <a:t>The header has the following navigation options: </a:t>
            </a:r>
          </a:p>
          <a:p>
            <a:pPr>
              <a:lnSpc>
                <a:spcPct val="150000"/>
              </a:lnSpc>
            </a:pPr>
            <a:r>
              <a:rPr lang="en-IN" dirty="0"/>
              <a:t>• </a:t>
            </a:r>
            <a:r>
              <a:rPr lang="en-IN" dirty="0">
                <a:highlight>
                  <a:srgbClr val="FFFF00"/>
                </a:highlight>
              </a:rPr>
              <a:t>Store logo         </a:t>
            </a:r>
            <a:r>
              <a:rPr lang="en-IN" dirty="0"/>
              <a:t>:  Clicking on this logo will direct the customer back to the home page of the store. </a:t>
            </a:r>
          </a:p>
          <a:p>
            <a:pPr>
              <a:lnSpc>
                <a:spcPct val="150000"/>
              </a:lnSpc>
            </a:pPr>
            <a:r>
              <a:rPr lang="en-IN" dirty="0">
                <a:highlight>
                  <a:srgbClr val="FFFF00"/>
                </a:highlight>
              </a:rPr>
              <a:t>• Currency block</a:t>
            </a:r>
            <a:r>
              <a:rPr lang="en-IN" dirty="0"/>
              <a:t>:  The customer can select which currency the store's products will be in by clicking on 	               any of the currency icons.</a:t>
            </a:r>
          </a:p>
          <a:p>
            <a:pPr>
              <a:lnSpc>
                <a:spcPct val="150000"/>
              </a:lnSpc>
            </a:pPr>
            <a:r>
              <a:rPr lang="en-IN" dirty="0"/>
              <a:t> • </a:t>
            </a:r>
            <a:r>
              <a:rPr lang="en-IN" dirty="0">
                <a:highlight>
                  <a:srgbClr val="FFFF00"/>
                </a:highlight>
              </a:rPr>
              <a:t>Shopping Cart</a:t>
            </a:r>
            <a:r>
              <a:rPr lang="en-IN" dirty="0"/>
              <a:t>:  Displays the number of items purchased, and the total price of the order. Clicking on the 	               button will containing all of products added to the cart and an option to "View Cart" or 	              "Checkout". </a:t>
            </a:r>
          </a:p>
          <a:p>
            <a:pPr>
              <a:lnSpc>
                <a:spcPct val="150000"/>
              </a:lnSpc>
            </a:pPr>
            <a:r>
              <a:rPr lang="en-IN" dirty="0">
                <a:highlight>
                  <a:srgbClr val="FFFF00"/>
                </a:highlight>
              </a:rPr>
              <a:t>• Search box      </a:t>
            </a:r>
            <a:r>
              <a:rPr lang="en-IN" dirty="0"/>
              <a:t>: The customers can type in the search box to search for a product within the store’s 	              product categories. </a:t>
            </a:r>
          </a:p>
          <a:p>
            <a:pPr>
              <a:lnSpc>
                <a:spcPct val="150000"/>
              </a:lnSpc>
            </a:pPr>
            <a:r>
              <a:rPr lang="en-IN" dirty="0"/>
              <a:t>• </a:t>
            </a:r>
            <a:r>
              <a:rPr lang="en-IN" dirty="0">
                <a:highlight>
                  <a:srgbClr val="FFFF00"/>
                </a:highlight>
              </a:rPr>
              <a:t>Links</a:t>
            </a:r>
            <a:r>
              <a:rPr lang="en-IN" dirty="0"/>
              <a:t>                : Links the customer to the Home page, Wish List, My Account, Shopping Cart, and 	             Checkout.</a:t>
            </a:r>
          </a:p>
          <a:p>
            <a:pPr>
              <a:lnSpc>
                <a:spcPct val="150000"/>
              </a:lnSpc>
            </a:pPr>
            <a:r>
              <a:rPr lang="en-IN" dirty="0"/>
              <a:t> • </a:t>
            </a:r>
            <a:r>
              <a:rPr lang="en-IN" dirty="0">
                <a:highlight>
                  <a:srgbClr val="FFFF00"/>
                </a:highlight>
              </a:rPr>
              <a:t>Telephone</a:t>
            </a:r>
            <a:r>
              <a:rPr lang="en-IN" dirty="0"/>
              <a:t>     : Company telephone number. </a:t>
            </a:r>
          </a:p>
          <a:p>
            <a:pPr>
              <a:lnSpc>
                <a:spcPct val="150000"/>
              </a:lnSpc>
            </a:pPr>
            <a:r>
              <a:rPr lang="en-IN" dirty="0"/>
              <a:t>• </a:t>
            </a:r>
            <a:r>
              <a:rPr lang="en-IN" dirty="0">
                <a:highlight>
                  <a:srgbClr val="FFFF00"/>
                </a:highlight>
              </a:rPr>
              <a:t>My Account    </a:t>
            </a:r>
            <a:r>
              <a:rPr lang="en-IN" dirty="0"/>
              <a:t>: Customer can register or login from here.</a:t>
            </a:r>
          </a:p>
        </p:txBody>
      </p:sp>
    </p:spTree>
    <p:extLst>
      <p:ext uri="{BB962C8B-B14F-4D97-AF65-F5344CB8AC3E}">
        <p14:creationId xmlns:p14="http://schemas.microsoft.com/office/powerpoint/2010/main" val="2437018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0E7A0B51-18B3-4A4D-A425-59844DE3D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981" y="368424"/>
            <a:ext cx="775316" cy="2752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6DB3A3E-D931-4787-BE10-B87F73A25971}"/>
              </a:ext>
            </a:extLst>
          </p:cNvPr>
          <p:cNvSpPr/>
          <p:nvPr/>
        </p:nvSpPr>
        <p:spPr>
          <a:xfrm>
            <a:off x="674703" y="643632"/>
            <a:ext cx="1965795" cy="461665"/>
          </a:xfrm>
          <a:prstGeom prst="rect">
            <a:avLst/>
          </a:prstGeom>
        </p:spPr>
        <p:txBody>
          <a:bodyPr wrap="none">
            <a:spAutoFit/>
          </a:bodyPr>
          <a:lstStyle/>
          <a:p>
            <a:r>
              <a:rPr lang="en-IN" sz="2400" b="1" dirty="0">
                <a:solidFill>
                  <a:srgbClr val="0070C0"/>
                </a:solidFill>
              </a:rPr>
              <a:t>The top menu</a:t>
            </a:r>
          </a:p>
        </p:txBody>
      </p:sp>
      <p:sp>
        <p:nvSpPr>
          <p:cNvPr id="4" name="Rectangle 3">
            <a:extLst>
              <a:ext uri="{FF2B5EF4-FFF2-40B4-BE49-F238E27FC236}">
                <a16:creationId xmlns:a16="http://schemas.microsoft.com/office/drawing/2014/main" id="{A0BEA2DB-0C14-4315-B14C-4F724585C204}"/>
              </a:ext>
            </a:extLst>
          </p:cNvPr>
          <p:cNvSpPr/>
          <p:nvPr/>
        </p:nvSpPr>
        <p:spPr>
          <a:xfrm>
            <a:off x="674703" y="1259280"/>
            <a:ext cx="9792070" cy="1295868"/>
          </a:xfrm>
          <a:prstGeom prst="rect">
            <a:avLst/>
          </a:prstGeom>
        </p:spPr>
        <p:txBody>
          <a:bodyPr wrap="square">
            <a:spAutoFit/>
          </a:bodyPr>
          <a:lstStyle/>
          <a:p>
            <a:pPr>
              <a:lnSpc>
                <a:spcPct val="150000"/>
              </a:lnSpc>
            </a:pPr>
            <a:r>
              <a:rPr lang="en-IN" dirty="0">
                <a:highlight>
                  <a:srgbClr val="FFFF00"/>
                </a:highlight>
              </a:rPr>
              <a:t>The top menu category displays only the top-level parent categories of products. </a:t>
            </a:r>
            <a:r>
              <a:rPr lang="en-IN" dirty="0"/>
              <a:t>Similar to the header, the top menu appears on every page. When a customer hovers over a category, a drop-down menu will display the sub-categories of that parent category.</a:t>
            </a:r>
            <a:endParaRPr lang="en-IN" dirty="0">
              <a:highlight>
                <a:srgbClr val="FFFF00"/>
              </a:highlight>
            </a:endParaRPr>
          </a:p>
        </p:txBody>
      </p:sp>
      <p:pic>
        <p:nvPicPr>
          <p:cNvPr id="5" name="Picture 4">
            <a:extLst>
              <a:ext uri="{FF2B5EF4-FFF2-40B4-BE49-F238E27FC236}">
                <a16:creationId xmlns:a16="http://schemas.microsoft.com/office/drawing/2014/main" id="{5DA89304-5B15-47C9-A2A2-B62DFDA15E98}"/>
              </a:ext>
            </a:extLst>
          </p:cNvPr>
          <p:cNvPicPr>
            <a:picLocks noChangeAspect="1"/>
          </p:cNvPicPr>
          <p:nvPr/>
        </p:nvPicPr>
        <p:blipFill>
          <a:blip r:embed="rId4"/>
          <a:stretch>
            <a:fillRect/>
          </a:stretch>
        </p:blipFill>
        <p:spPr>
          <a:xfrm>
            <a:off x="674703" y="2709131"/>
            <a:ext cx="10145697" cy="352425"/>
          </a:xfrm>
          <a:prstGeom prst="rect">
            <a:avLst/>
          </a:prstGeom>
        </p:spPr>
      </p:pic>
      <p:sp>
        <p:nvSpPr>
          <p:cNvPr id="6" name="Rectangle 5">
            <a:extLst>
              <a:ext uri="{FF2B5EF4-FFF2-40B4-BE49-F238E27FC236}">
                <a16:creationId xmlns:a16="http://schemas.microsoft.com/office/drawing/2014/main" id="{38438E44-16CC-46B6-B59C-B20EAAAF2B3D}"/>
              </a:ext>
            </a:extLst>
          </p:cNvPr>
          <p:cNvSpPr/>
          <p:nvPr/>
        </p:nvSpPr>
        <p:spPr>
          <a:xfrm>
            <a:off x="674703" y="3217758"/>
            <a:ext cx="10067278" cy="880369"/>
          </a:xfrm>
          <a:prstGeom prst="rect">
            <a:avLst/>
          </a:prstGeom>
        </p:spPr>
        <p:txBody>
          <a:bodyPr wrap="square">
            <a:spAutoFit/>
          </a:bodyPr>
          <a:lstStyle/>
          <a:p>
            <a:pPr>
              <a:lnSpc>
                <a:spcPct val="150000"/>
              </a:lnSpc>
            </a:pPr>
            <a:r>
              <a:rPr lang="en-IN" dirty="0"/>
              <a:t>When a parent category is clicked, the customer will be directed to the category page, which displays all the products within that category.</a:t>
            </a:r>
          </a:p>
        </p:txBody>
      </p:sp>
      <p:sp>
        <p:nvSpPr>
          <p:cNvPr id="7" name="Rectangle 6">
            <a:extLst>
              <a:ext uri="{FF2B5EF4-FFF2-40B4-BE49-F238E27FC236}">
                <a16:creationId xmlns:a16="http://schemas.microsoft.com/office/drawing/2014/main" id="{8199871B-9390-464C-B20A-A7955DD44C7E}"/>
              </a:ext>
            </a:extLst>
          </p:cNvPr>
          <p:cNvSpPr/>
          <p:nvPr/>
        </p:nvSpPr>
        <p:spPr>
          <a:xfrm>
            <a:off x="674703" y="4254329"/>
            <a:ext cx="1553054" cy="461665"/>
          </a:xfrm>
          <a:prstGeom prst="rect">
            <a:avLst/>
          </a:prstGeom>
        </p:spPr>
        <p:txBody>
          <a:bodyPr wrap="none">
            <a:spAutoFit/>
          </a:bodyPr>
          <a:lstStyle/>
          <a:p>
            <a:r>
              <a:rPr lang="en-IN" sz="2400" b="1" dirty="0">
                <a:solidFill>
                  <a:srgbClr val="0070C0"/>
                </a:solidFill>
              </a:rPr>
              <a:t>Slide show</a:t>
            </a:r>
          </a:p>
        </p:txBody>
      </p:sp>
      <p:sp>
        <p:nvSpPr>
          <p:cNvPr id="8" name="Rectangle 7">
            <a:extLst>
              <a:ext uri="{FF2B5EF4-FFF2-40B4-BE49-F238E27FC236}">
                <a16:creationId xmlns:a16="http://schemas.microsoft.com/office/drawing/2014/main" id="{CF5EB446-D5F9-4A01-942A-F77E235A7D06}"/>
              </a:ext>
            </a:extLst>
          </p:cNvPr>
          <p:cNvSpPr/>
          <p:nvPr/>
        </p:nvSpPr>
        <p:spPr>
          <a:xfrm>
            <a:off x="674703" y="4715994"/>
            <a:ext cx="10145697" cy="1711366"/>
          </a:xfrm>
          <a:prstGeom prst="rect">
            <a:avLst/>
          </a:prstGeom>
        </p:spPr>
        <p:txBody>
          <a:bodyPr wrap="square">
            <a:spAutoFit/>
          </a:bodyPr>
          <a:lstStyle/>
          <a:p>
            <a:pPr>
              <a:lnSpc>
                <a:spcPct val="150000"/>
              </a:lnSpc>
            </a:pPr>
            <a:r>
              <a:rPr lang="en-IN" dirty="0"/>
              <a:t>The slideshow showcases multiple product banners of your choice, alternating images in a slideshow format. After a set period, one banner transitions to the next. These banners are useful for highlighting specific products, making them easily accessible to customers. When a banner is clicked, the customer is directed to the product's page.</a:t>
            </a:r>
          </a:p>
        </p:txBody>
      </p:sp>
    </p:spTree>
    <p:extLst>
      <p:ext uri="{BB962C8B-B14F-4D97-AF65-F5344CB8AC3E}">
        <p14:creationId xmlns:p14="http://schemas.microsoft.com/office/powerpoint/2010/main" val="280689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51632555-464A-41CA-B97D-02D8BA1F6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1981" y="368424"/>
            <a:ext cx="775316" cy="27520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F9EFB59-9BF6-4881-9C7F-BE158A8784E3}"/>
              </a:ext>
            </a:extLst>
          </p:cNvPr>
          <p:cNvPicPr>
            <a:picLocks noChangeAspect="1"/>
          </p:cNvPicPr>
          <p:nvPr/>
        </p:nvPicPr>
        <p:blipFill>
          <a:blip r:embed="rId4"/>
          <a:stretch>
            <a:fillRect/>
          </a:stretch>
        </p:blipFill>
        <p:spPr>
          <a:xfrm>
            <a:off x="1260629" y="643632"/>
            <a:ext cx="8788893" cy="2969580"/>
          </a:xfrm>
          <a:prstGeom prst="rect">
            <a:avLst/>
          </a:prstGeom>
        </p:spPr>
      </p:pic>
      <p:sp>
        <p:nvSpPr>
          <p:cNvPr id="4" name="Rectangle 3">
            <a:extLst>
              <a:ext uri="{FF2B5EF4-FFF2-40B4-BE49-F238E27FC236}">
                <a16:creationId xmlns:a16="http://schemas.microsoft.com/office/drawing/2014/main" id="{E869D0C5-A84D-4200-90C7-F268DF8C0704}"/>
              </a:ext>
            </a:extLst>
          </p:cNvPr>
          <p:cNvSpPr/>
          <p:nvPr/>
        </p:nvSpPr>
        <p:spPr>
          <a:xfrm>
            <a:off x="1260629" y="3828469"/>
            <a:ext cx="9357064" cy="880369"/>
          </a:xfrm>
          <a:prstGeom prst="rect">
            <a:avLst/>
          </a:prstGeom>
        </p:spPr>
        <p:txBody>
          <a:bodyPr wrap="square">
            <a:spAutoFit/>
          </a:bodyPr>
          <a:lstStyle/>
          <a:p>
            <a:pPr>
              <a:lnSpc>
                <a:spcPct val="150000"/>
              </a:lnSpc>
            </a:pPr>
            <a:r>
              <a:rPr lang="en-IN" dirty="0"/>
              <a:t>Unlike the top menu and header, the slideshow in the OpenCart default can only be viewed on the home page in this position.</a:t>
            </a:r>
          </a:p>
        </p:txBody>
      </p:sp>
      <p:sp>
        <p:nvSpPr>
          <p:cNvPr id="5" name="Rectangle 4">
            <a:extLst>
              <a:ext uri="{FF2B5EF4-FFF2-40B4-BE49-F238E27FC236}">
                <a16:creationId xmlns:a16="http://schemas.microsoft.com/office/drawing/2014/main" id="{35B3E6B9-9C3D-4BFB-8927-8DAB6EBA09A7}"/>
              </a:ext>
            </a:extLst>
          </p:cNvPr>
          <p:cNvSpPr/>
          <p:nvPr/>
        </p:nvSpPr>
        <p:spPr>
          <a:xfrm>
            <a:off x="1260629" y="4924095"/>
            <a:ext cx="2518446" cy="461665"/>
          </a:xfrm>
          <a:prstGeom prst="rect">
            <a:avLst/>
          </a:prstGeom>
        </p:spPr>
        <p:txBody>
          <a:bodyPr wrap="none">
            <a:spAutoFit/>
          </a:bodyPr>
          <a:lstStyle/>
          <a:p>
            <a:r>
              <a:rPr lang="en-IN" sz="2400" b="1" dirty="0">
                <a:solidFill>
                  <a:srgbClr val="0070C0"/>
                </a:solidFill>
              </a:rPr>
              <a:t>Featured products</a:t>
            </a:r>
          </a:p>
        </p:txBody>
      </p:sp>
      <p:sp>
        <p:nvSpPr>
          <p:cNvPr id="6" name="Rectangle 5">
            <a:extLst>
              <a:ext uri="{FF2B5EF4-FFF2-40B4-BE49-F238E27FC236}">
                <a16:creationId xmlns:a16="http://schemas.microsoft.com/office/drawing/2014/main" id="{E293AB59-0300-4BC2-AF78-A93629FC09CC}"/>
              </a:ext>
            </a:extLst>
          </p:cNvPr>
          <p:cNvSpPr/>
          <p:nvPr/>
        </p:nvSpPr>
        <p:spPr>
          <a:xfrm>
            <a:off x="1260629" y="5416351"/>
            <a:ext cx="9357064" cy="369332"/>
          </a:xfrm>
          <a:prstGeom prst="rect">
            <a:avLst/>
          </a:prstGeom>
        </p:spPr>
        <p:txBody>
          <a:bodyPr wrap="square">
            <a:spAutoFit/>
          </a:bodyPr>
          <a:lstStyle/>
          <a:p>
            <a:r>
              <a:rPr lang="en-IN" dirty="0"/>
              <a:t>OpenCart gives you the option of featuring specific products of their choosing on the home page.</a:t>
            </a:r>
          </a:p>
        </p:txBody>
      </p:sp>
    </p:spTree>
    <p:extLst>
      <p:ext uri="{BB962C8B-B14F-4D97-AF65-F5344CB8AC3E}">
        <p14:creationId xmlns:p14="http://schemas.microsoft.com/office/powerpoint/2010/main" val="358591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983586-3050-48CC-9CE5-13016AD852D9}"/>
              </a:ext>
            </a:extLst>
          </p:cNvPr>
          <p:cNvPicPr>
            <a:picLocks noChangeAspect="1"/>
          </p:cNvPicPr>
          <p:nvPr/>
        </p:nvPicPr>
        <p:blipFill>
          <a:blip r:embed="rId2"/>
          <a:stretch>
            <a:fillRect/>
          </a:stretch>
        </p:blipFill>
        <p:spPr>
          <a:xfrm>
            <a:off x="2592378" y="811238"/>
            <a:ext cx="6849257" cy="2631942"/>
          </a:xfrm>
          <a:prstGeom prst="rect">
            <a:avLst/>
          </a:prstGeom>
        </p:spPr>
      </p:pic>
      <p:pic>
        <p:nvPicPr>
          <p:cNvPr id="3" name="Picture 2">
            <a:hlinkClick r:id="rId3"/>
            <a:extLst>
              <a:ext uri="{FF2B5EF4-FFF2-40B4-BE49-F238E27FC236}">
                <a16:creationId xmlns:a16="http://schemas.microsoft.com/office/drawing/2014/main" id="{2171B83C-0F3E-48E6-A17A-A39959E823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7075" y="643467"/>
            <a:ext cx="732609" cy="2600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EF145E9-AB26-4CD4-98FE-A435B6BFBC68}"/>
              </a:ext>
            </a:extLst>
          </p:cNvPr>
          <p:cNvSpPr/>
          <p:nvPr/>
        </p:nvSpPr>
        <p:spPr>
          <a:xfrm>
            <a:off x="1052315" y="3627737"/>
            <a:ext cx="9929382" cy="831876"/>
          </a:xfrm>
          <a:prstGeom prst="rect">
            <a:avLst/>
          </a:prstGeom>
        </p:spPr>
        <p:txBody>
          <a:bodyPr wrap="square">
            <a:spAutoFit/>
          </a:bodyPr>
          <a:lstStyle/>
          <a:p>
            <a:pPr defTabSz="859536">
              <a:lnSpc>
                <a:spcPct val="150000"/>
              </a:lnSpc>
              <a:spcAft>
                <a:spcPts val="600"/>
              </a:spcAft>
            </a:pPr>
            <a:r>
              <a:rPr lang="en-IN" sz="1692" kern="1200">
                <a:solidFill>
                  <a:schemeClr val="tx1"/>
                </a:solidFill>
                <a:latin typeface="+mn-lt"/>
                <a:ea typeface="+mn-ea"/>
                <a:cs typeface="+mn-cs"/>
              </a:rPr>
              <a:t>The Featured section includes the product image, name, price and an option to add the product directly to the Shopping Cart.</a:t>
            </a:r>
            <a:endParaRPr lang="en-IN"/>
          </a:p>
        </p:txBody>
      </p:sp>
      <p:sp>
        <p:nvSpPr>
          <p:cNvPr id="5" name="Rectangle 4">
            <a:extLst>
              <a:ext uri="{FF2B5EF4-FFF2-40B4-BE49-F238E27FC236}">
                <a16:creationId xmlns:a16="http://schemas.microsoft.com/office/drawing/2014/main" id="{0127CDC2-6CAA-4A15-9257-4635E10ADA6F}"/>
              </a:ext>
            </a:extLst>
          </p:cNvPr>
          <p:cNvSpPr/>
          <p:nvPr/>
        </p:nvSpPr>
        <p:spPr>
          <a:xfrm>
            <a:off x="1052315" y="4469675"/>
            <a:ext cx="5551520" cy="352725"/>
          </a:xfrm>
          <a:prstGeom prst="rect">
            <a:avLst/>
          </a:prstGeom>
        </p:spPr>
        <p:txBody>
          <a:bodyPr wrap="none">
            <a:spAutoFit/>
          </a:bodyPr>
          <a:lstStyle/>
          <a:p>
            <a:pPr defTabSz="859536">
              <a:spcAft>
                <a:spcPts val="600"/>
              </a:spcAft>
            </a:pPr>
            <a:r>
              <a:rPr lang="en-IN" sz="1692" kern="1200">
                <a:solidFill>
                  <a:schemeClr val="tx1"/>
                </a:solidFill>
                <a:highlight>
                  <a:srgbClr val="FFFF00"/>
                </a:highlight>
                <a:latin typeface="+mn-lt"/>
                <a:ea typeface="+mn-ea"/>
                <a:cs typeface="+mn-cs"/>
              </a:rPr>
              <a:t>The carousel is only located on the Home Page in the default.</a:t>
            </a:r>
            <a:endParaRPr lang="en-IN">
              <a:highlight>
                <a:srgbClr val="FFFF00"/>
              </a:highlight>
            </a:endParaRPr>
          </a:p>
        </p:txBody>
      </p:sp>
      <p:sp>
        <p:nvSpPr>
          <p:cNvPr id="6" name="Rectangle 5">
            <a:extLst>
              <a:ext uri="{FF2B5EF4-FFF2-40B4-BE49-F238E27FC236}">
                <a16:creationId xmlns:a16="http://schemas.microsoft.com/office/drawing/2014/main" id="{F2267B1D-EB89-4F8C-A2D1-B9B2B07F74F8}"/>
              </a:ext>
            </a:extLst>
          </p:cNvPr>
          <p:cNvSpPr/>
          <p:nvPr/>
        </p:nvSpPr>
        <p:spPr>
          <a:xfrm>
            <a:off x="1052315" y="4946421"/>
            <a:ext cx="1014065" cy="436235"/>
          </a:xfrm>
          <a:prstGeom prst="rect">
            <a:avLst/>
          </a:prstGeom>
        </p:spPr>
        <p:txBody>
          <a:bodyPr wrap="none">
            <a:spAutoFit/>
          </a:bodyPr>
          <a:lstStyle/>
          <a:p>
            <a:pPr defTabSz="859536">
              <a:spcAft>
                <a:spcPts val="600"/>
              </a:spcAft>
            </a:pPr>
            <a:r>
              <a:rPr lang="en-IN" sz="2256" b="1" kern="1200">
                <a:solidFill>
                  <a:srgbClr val="0057A5"/>
                </a:solidFill>
                <a:latin typeface="+mn-lt"/>
                <a:ea typeface="+mn-ea"/>
                <a:cs typeface="+mn-cs"/>
              </a:rPr>
              <a:t>Footer</a:t>
            </a:r>
            <a:r>
              <a:rPr lang="en-IN" sz="1692" kern="1200">
                <a:solidFill>
                  <a:schemeClr val="tx1"/>
                </a:solidFill>
                <a:latin typeface="+mn-lt"/>
                <a:ea typeface="+mn-ea"/>
                <a:cs typeface="+mn-cs"/>
              </a:rPr>
              <a:t> </a:t>
            </a:r>
            <a:endParaRPr lang="en-IN"/>
          </a:p>
        </p:txBody>
      </p:sp>
      <p:sp>
        <p:nvSpPr>
          <p:cNvPr id="7" name="Rectangle 6">
            <a:extLst>
              <a:ext uri="{FF2B5EF4-FFF2-40B4-BE49-F238E27FC236}">
                <a16:creationId xmlns:a16="http://schemas.microsoft.com/office/drawing/2014/main" id="{D427575D-0F0D-463C-A8EB-F540B3D353F8}"/>
              </a:ext>
            </a:extLst>
          </p:cNvPr>
          <p:cNvSpPr/>
          <p:nvPr/>
        </p:nvSpPr>
        <p:spPr>
          <a:xfrm>
            <a:off x="1052315" y="5382656"/>
            <a:ext cx="9866467" cy="831876"/>
          </a:xfrm>
          <a:prstGeom prst="rect">
            <a:avLst/>
          </a:prstGeom>
        </p:spPr>
        <p:txBody>
          <a:bodyPr wrap="square">
            <a:spAutoFit/>
          </a:bodyPr>
          <a:lstStyle/>
          <a:p>
            <a:pPr defTabSz="859536">
              <a:lnSpc>
                <a:spcPct val="150000"/>
              </a:lnSpc>
              <a:spcAft>
                <a:spcPts val="600"/>
              </a:spcAft>
            </a:pPr>
            <a:r>
              <a:rPr lang="en-IN" sz="1692" kern="1200">
                <a:solidFill>
                  <a:schemeClr val="tx1"/>
                </a:solidFill>
                <a:latin typeface="+mn-lt"/>
                <a:ea typeface="+mn-ea"/>
                <a:cs typeface="+mn-cs"/>
              </a:rPr>
              <a:t>The footer is located at the bottom of every page, not just the Home Page. This block of miscellaneous links is useful in sorting relevant pages for the customer that may not logically sort anywhere else.</a:t>
            </a:r>
            <a:endParaRPr lang="en-IN"/>
          </a:p>
        </p:txBody>
      </p:sp>
    </p:spTree>
    <p:extLst>
      <p:ext uri="{BB962C8B-B14F-4D97-AF65-F5344CB8AC3E}">
        <p14:creationId xmlns:p14="http://schemas.microsoft.com/office/powerpoint/2010/main" val="3640621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TotalTime>
  <Words>1821</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Aparajita</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Srihari</dc:creator>
  <cp:lastModifiedBy>Srihari</cp:lastModifiedBy>
  <cp:revision>5</cp:revision>
  <dcterms:created xsi:type="dcterms:W3CDTF">2024-06-25T11:16:40Z</dcterms:created>
  <dcterms:modified xsi:type="dcterms:W3CDTF">2024-06-25T11:57:30Z</dcterms:modified>
</cp:coreProperties>
</file>