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C875-C7BB-466B-909B-E8C12F768A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38681A-27B2-4570-8F6B-99AA6861D9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CACA47-3F8C-4D59-86A8-AF3AF5EB7E46}"/>
              </a:ext>
            </a:extLst>
          </p:cNvPr>
          <p:cNvSpPr>
            <a:spLocks noGrp="1"/>
          </p:cNvSpPr>
          <p:nvPr>
            <p:ph type="dt" sz="half" idx="10"/>
          </p:nvPr>
        </p:nvSpPr>
        <p:spPr/>
        <p:txBody>
          <a:bodyPr/>
          <a:lstStyle/>
          <a:p>
            <a:fld id="{23A19FDC-C302-4872-A0CF-600312A47274}" type="datetimeFigureOut">
              <a:rPr lang="en-IN" smtClean="0"/>
              <a:t>03-07-2024</a:t>
            </a:fld>
            <a:endParaRPr lang="en-IN"/>
          </a:p>
        </p:txBody>
      </p:sp>
      <p:sp>
        <p:nvSpPr>
          <p:cNvPr id="5" name="Footer Placeholder 4">
            <a:extLst>
              <a:ext uri="{FF2B5EF4-FFF2-40B4-BE49-F238E27FC236}">
                <a16:creationId xmlns:a16="http://schemas.microsoft.com/office/drawing/2014/main" id="{A6D5F46A-91E8-4DA9-A35A-FD64F3B88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C07FB0-4E14-4B06-AD4E-813AB30359EF}"/>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379414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CEB4-F2F1-48C1-943E-261C280AD4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AFAD3D-3237-48A0-998E-7EAC409069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627E0-C812-4F83-846A-2B43FFB3BE68}"/>
              </a:ext>
            </a:extLst>
          </p:cNvPr>
          <p:cNvSpPr>
            <a:spLocks noGrp="1"/>
          </p:cNvSpPr>
          <p:nvPr>
            <p:ph type="dt" sz="half" idx="10"/>
          </p:nvPr>
        </p:nvSpPr>
        <p:spPr/>
        <p:txBody>
          <a:bodyPr/>
          <a:lstStyle/>
          <a:p>
            <a:fld id="{23A19FDC-C302-4872-A0CF-600312A47274}" type="datetimeFigureOut">
              <a:rPr lang="en-IN" smtClean="0"/>
              <a:t>03-07-2024</a:t>
            </a:fld>
            <a:endParaRPr lang="en-IN"/>
          </a:p>
        </p:txBody>
      </p:sp>
      <p:sp>
        <p:nvSpPr>
          <p:cNvPr id="5" name="Footer Placeholder 4">
            <a:extLst>
              <a:ext uri="{FF2B5EF4-FFF2-40B4-BE49-F238E27FC236}">
                <a16:creationId xmlns:a16="http://schemas.microsoft.com/office/drawing/2014/main" id="{D7881436-D0E6-4481-AA5B-45A61476DA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C2F986-A8EC-4864-85C7-F1C52989E3A9}"/>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304135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0DF28D-791C-42A2-9F15-F9F88E074F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D313E6-3F22-49F7-B778-19CE8102BD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549A0D-46C7-45DC-BD8C-36B728A03949}"/>
              </a:ext>
            </a:extLst>
          </p:cNvPr>
          <p:cNvSpPr>
            <a:spLocks noGrp="1"/>
          </p:cNvSpPr>
          <p:nvPr>
            <p:ph type="dt" sz="half" idx="10"/>
          </p:nvPr>
        </p:nvSpPr>
        <p:spPr/>
        <p:txBody>
          <a:bodyPr/>
          <a:lstStyle/>
          <a:p>
            <a:fld id="{23A19FDC-C302-4872-A0CF-600312A47274}" type="datetimeFigureOut">
              <a:rPr lang="en-IN" smtClean="0"/>
              <a:t>03-07-2024</a:t>
            </a:fld>
            <a:endParaRPr lang="en-IN"/>
          </a:p>
        </p:txBody>
      </p:sp>
      <p:sp>
        <p:nvSpPr>
          <p:cNvPr id="5" name="Footer Placeholder 4">
            <a:extLst>
              <a:ext uri="{FF2B5EF4-FFF2-40B4-BE49-F238E27FC236}">
                <a16:creationId xmlns:a16="http://schemas.microsoft.com/office/drawing/2014/main" id="{6E5690D6-94A5-4DDF-9B89-62612D0A2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D5590-74BF-4448-9B78-AAE54200FF43}"/>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2443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9D7AF-3914-4F31-9078-5D8DAA7E5D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9B4109-5CAF-4437-93F0-3282790880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867F49-A327-46AF-B6CC-F16D12A2184F}"/>
              </a:ext>
            </a:extLst>
          </p:cNvPr>
          <p:cNvSpPr>
            <a:spLocks noGrp="1"/>
          </p:cNvSpPr>
          <p:nvPr>
            <p:ph type="dt" sz="half" idx="10"/>
          </p:nvPr>
        </p:nvSpPr>
        <p:spPr/>
        <p:txBody>
          <a:bodyPr/>
          <a:lstStyle/>
          <a:p>
            <a:fld id="{23A19FDC-C302-4872-A0CF-600312A47274}" type="datetimeFigureOut">
              <a:rPr lang="en-IN" smtClean="0"/>
              <a:t>03-07-2024</a:t>
            </a:fld>
            <a:endParaRPr lang="en-IN"/>
          </a:p>
        </p:txBody>
      </p:sp>
      <p:sp>
        <p:nvSpPr>
          <p:cNvPr id="5" name="Footer Placeholder 4">
            <a:extLst>
              <a:ext uri="{FF2B5EF4-FFF2-40B4-BE49-F238E27FC236}">
                <a16:creationId xmlns:a16="http://schemas.microsoft.com/office/drawing/2014/main" id="{4AAE8396-A3A8-4B37-869C-171D849044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C1A38C-9FC7-4F3D-B356-D98714AD98F4}"/>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9799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F721-8C1E-407C-913E-EE895A1172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A23A49-8EB4-4DE5-8FBD-4715DEABD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914DA3-16B6-476D-9581-F18F7726D2B0}"/>
              </a:ext>
            </a:extLst>
          </p:cNvPr>
          <p:cNvSpPr>
            <a:spLocks noGrp="1"/>
          </p:cNvSpPr>
          <p:nvPr>
            <p:ph type="dt" sz="half" idx="10"/>
          </p:nvPr>
        </p:nvSpPr>
        <p:spPr/>
        <p:txBody>
          <a:bodyPr/>
          <a:lstStyle/>
          <a:p>
            <a:fld id="{23A19FDC-C302-4872-A0CF-600312A47274}" type="datetimeFigureOut">
              <a:rPr lang="en-IN" smtClean="0"/>
              <a:t>03-07-2024</a:t>
            </a:fld>
            <a:endParaRPr lang="en-IN"/>
          </a:p>
        </p:txBody>
      </p:sp>
      <p:sp>
        <p:nvSpPr>
          <p:cNvPr id="5" name="Footer Placeholder 4">
            <a:extLst>
              <a:ext uri="{FF2B5EF4-FFF2-40B4-BE49-F238E27FC236}">
                <a16:creationId xmlns:a16="http://schemas.microsoft.com/office/drawing/2014/main" id="{0ABDFC54-933D-4BC4-BD5B-B4B32315E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6B041B-AE80-46DE-947A-079A7394BCB2}"/>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316554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94EA-30AE-40E0-A9F4-AF9317DD79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159263-B2C0-40B5-865D-1518706931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F57BDF-33E2-43B8-A1FF-965DFA9C12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08802B-9310-4452-8032-2D97487CF355}"/>
              </a:ext>
            </a:extLst>
          </p:cNvPr>
          <p:cNvSpPr>
            <a:spLocks noGrp="1"/>
          </p:cNvSpPr>
          <p:nvPr>
            <p:ph type="dt" sz="half" idx="10"/>
          </p:nvPr>
        </p:nvSpPr>
        <p:spPr/>
        <p:txBody>
          <a:bodyPr/>
          <a:lstStyle/>
          <a:p>
            <a:fld id="{23A19FDC-C302-4872-A0CF-600312A47274}" type="datetimeFigureOut">
              <a:rPr lang="en-IN" smtClean="0"/>
              <a:t>03-07-2024</a:t>
            </a:fld>
            <a:endParaRPr lang="en-IN"/>
          </a:p>
        </p:txBody>
      </p:sp>
      <p:sp>
        <p:nvSpPr>
          <p:cNvPr id="6" name="Footer Placeholder 5">
            <a:extLst>
              <a:ext uri="{FF2B5EF4-FFF2-40B4-BE49-F238E27FC236}">
                <a16:creationId xmlns:a16="http://schemas.microsoft.com/office/drawing/2014/main" id="{CB6FF361-2FB5-432B-BAA2-7BC33ACE04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1CF56A-8EEC-48B0-9EEA-615BACC2F9F1}"/>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3317587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E9B8-FB7E-42E9-9C9A-9663CB10D7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A67B13-92C3-4B0C-8FDE-84F45FCFB9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3B529A-F3A2-4C4F-99CE-3E2CE2A3BD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8B8E6C-4524-4072-837D-193B70989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7705BF-E35B-403F-B780-E5C2BAFAB7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D92170-C283-44D6-91EF-677434B2C3D9}"/>
              </a:ext>
            </a:extLst>
          </p:cNvPr>
          <p:cNvSpPr>
            <a:spLocks noGrp="1"/>
          </p:cNvSpPr>
          <p:nvPr>
            <p:ph type="dt" sz="half" idx="10"/>
          </p:nvPr>
        </p:nvSpPr>
        <p:spPr/>
        <p:txBody>
          <a:bodyPr/>
          <a:lstStyle/>
          <a:p>
            <a:fld id="{23A19FDC-C302-4872-A0CF-600312A47274}" type="datetimeFigureOut">
              <a:rPr lang="en-IN" smtClean="0"/>
              <a:t>03-07-2024</a:t>
            </a:fld>
            <a:endParaRPr lang="en-IN"/>
          </a:p>
        </p:txBody>
      </p:sp>
      <p:sp>
        <p:nvSpPr>
          <p:cNvPr id="8" name="Footer Placeholder 7">
            <a:extLst>
              <a:ext uri="{FF2B5EF4-FFF2-40B4-BE49-F238E27FC236}">
                <a16:creationId xmlns:a16="http://schemas.microsoft.com/office/drawing/2014/main" id="{0B6A1C22-4CEB-4879-A78A-DC7BEC4F98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0C4C84-5EF4-4986-9B74-5D15CD01DAA8}"/>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310082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9A78-C772-4E88-9B90-23A33492C2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6FA260-8DDC-48D7-9BC7-350FFDC559D0}"/>
              </a:ext>
            </a:extLst>
          </p:cNvPr>
          <p:cNvSpPr>
            <a:spLocks noGrp="1"/>
          </p:cNvSpPr>
          <p:nvPr>
            <p:ph type="dt" sz="half" idx="10"/>
          </p:nvPr>
        </p:nvSpPr>
        <p:spPr/>
        <p:txBody>
          <a:bodyPr/>
          <a:lstStyle/>
          <a:p>
            <a:fld id="{23A19FDC-C302-4872-A0CF-600312A47274}" type="datetimeFigureOut">
              <a:rPr lang="en-IN" smtClean="0"/>
              <a:t>03-07-2024</a:t>
            </a:fld>
            <a:endParaRPr lang="en-IN"/>
          </a:p>
        </p:txBody>
      </p:sp>
      <p:sp>
        <p:nvSpPr>
          <p:cNvPr id="4" name="Footer Placeholder 3">
            <a:extLst>
              <a:ext uri="{FF2B5EF4-FFF2-40B4-BE49-F238E27FC236}">
                <a16:creationId xmlns:a16="http://schemas.microsoft.com/office/drawing/2014/main" id="{ACB5E275-5B29-47AA-84FF-B2A68315E0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D2229B-A21A-4C48-87F1-B3102EB16338}"/>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3756040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A8B5F7-7718-4A0C-81D3-7D1D4A237951}"/>
              </a:ext>
            </a:extLst>
          </p:cNvPr>
          <p:cNvSpPr>
            <a:spLocks noGrp="1"/>
          </p:cNvSpPr>
          <p:nvPr>
            <p:ph type="dt" sz="half" idx="10"/>
          </p:nvPr>
        </p:nvSpPr>
        <p:spPr/>
        <p:txBody>
          <a:bodyPr/>
          <a:lstStyle/>
          <a:p>
            <a:fld id="{23A19FDC-C302-4872-A0CF-600312A47274}" type="datetimeFigureOut">
              <a:rPr lang="en-IN" smtClean="0"/>
              <a:t>03-07-2024</a:t>
            </a:fld>
            <a:endParaRPr lang="en-IN"/>
          </a:p>
        </p:txBody>
      </p:sp>
      <p:sp>
        <p:nvSpPr>
          <p:cNvPr id="3" name="Footer Placeholder 2">
            <a:extLst>
              <a:ext uri="{FF2B5EF4-FFF2-40B4-BE49-F238E27FC236}">
                <a16:creationId xmlns:a16="http://schemas.microsoft.com/office/drawing/2014/main" id="{98437B47-9846-4966-A172-D8ABB23C81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E7D6B8-240C-4934-9DF4-DBD529F78C47}"/>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1055649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9906-AE86-4801-93B7-D2DB4F3B54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E4F341-32C1-4868-9452-5854DD0FF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472647-D863-4280-B3C4-F05D98F43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E62C5-5FE0-4C15-AD31-9C1D9A2B6168}"/>
              </a:ext>
            </a:extLst>
          </p:cNvPr>
          <p:cNvSpPr>
            <a:spLocks noGrp="1"/>
          </p:cNvSpPr>
          <p:nvPr>
            <p:ph type="dt" sz="half" idx="10"/>
          </p:nvPr>
        </p:nvSpPr>
        <p:spPr/>
        <p:txBody>
          <a:bodyPr/>
          <a:lstStyle/>
          <a:p>
            <a:fld id="{23A19FDC-C302-4872-A0CF-600312A47274}" type="datetimeFigureOut">
              <a:rPr lang="en-IN" smtClean="0"/>
              <a:t>03-07-2024</a:t>
            </a:fld>
            <a:endParaRPr lang="en-IN"/>
          </a:p>
        </p:txBody>
      </p:sp>
      <p:sp>
        <p:nvSpPr>
          <p:cNvPr id="6" name="Footer Placeholder 5">
            <a:extLst>
              <a:ext uri="{FF2B5EF4-FFF2-40B4-BE49-F238E27FC236}">
                <a16:creationId xmlns:a16="http://schemas.microsoft.com/office/drawing/2014/main" id="{792D63A1-50AB-43E0-ACB1-E746BFBAD5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635619-627E-4FD7-B334-2A5546F613EB}"/>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243649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8EBF-7ED4-4C5E-80C7-6F2CA9254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FD1576-1CDF-4FA7-815A-19E81F8DB4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AC32F7-3AFD-4432-BD59-47FA1B459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71E0E-5042-46F5-B50B-DE3E882DA64C}"/>
              </a:ext>
            </a:extLst>
          </p:cNvPr>
          <p:cNvSpPr>
            <a:spLocks noGrp="1"/>
          </p:cNvSpPr>
          <p:nvPr>
            <p:ph type="dt" sz="half" idx="10"/>
          </p:nvPr>
        </p:nvSpPr>
        <p:spPr/>
        <p:txBody>
          <a:bodyPr/>
          <a:lstStyle/>
          <a:p>
            <a:fld id="{23A19FDC-C302-4872-A0CF-600312A47274}" type="datetimeFigureOut">
              <a:rPr lang="en-IN" smtClean="0"/>
              <a:t>03-07-2024</a:t>
            </a:fld>
            <a:endParaRPr lang="en-IN"/>
          </a:p>
        </p:txBody>
      </p:sp>
      <p:sp>
        <p:nvSpPr>
          <p:cNvPr id="6" name="Footer Placeholder 5">
            <a:extLst>
              <a:ext uri="{FF2B5EF4-FFF2-40B4-BE49-F238E27FC236}">
                <a16:creationId xmlns:a16="http://schemas.microsoft.com/office/drawing/2014/main" id="{356CBB36-C422-4064-8DA9-7C07A2C9F2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A23EE0-45F1-499E-A2D3-E985F253274C}"/>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3322274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C1A7AE-F12D-4538-AA49-62CE3E1423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753E73-1C64-4DA7-A80C-D7297BC62D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61F93-6EEC-4827-81D0-1D39DF40D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19FDC-C302-4872-A0CF-600312A47274}" type="datetimeFigureOut">
              <a:rPr lang="en-IN" smtClean="0"/>
              <a:t>03-07-2024</a:t>
            </a:fld>
            <a:endParaRPr lang="en-IN"/>
          </a:p>
        </p:txBody>
      </p:sp>
      <p:sp>
        <p:nvSpPr>
          <p:cNvPr id="5" name="Footer Placeholder 4">
            <a:extLst>
              <a:ext uri="{FF2B5EF4-FFF2-40B4-BE49-F238E27FC236}">
                <a16:creationId xmlns:a16="http://schemas.microsoft.com/office/drawing/2014/main" id="{582C5788-195A-4353-A8F1-AD10CA87B6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9F3DF2-8348-45E6-9DF4-9CCE7B5D51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CE9DB-1E28-4A91-8BD9-EC6BB2EC7338}" type="slidenum">
              <a:rPr lang="en-IN" smtClean="0"/>
              <a:t>‹#›</a:t>
            </a:fld>
            <a:endParaRPr lang="en-IN"/>
          </a:p>
        </p:txBody>
      </p:sp>
    </p:spTree>
    <p:extLst>
      <p:ext uri="{BB962C8B-B14F-4D97-AF65-F5344CB8AC3E}">
        <p14:creationId xmlns:p14="http://schemas.microsoft.com/office/powerpoint/2010/main" val="4072588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pencart.com/index.php?route=common/home" TargetMode="External"/><Relationship Id="rId2" Type="http://schemas.openxmlformats.org/officeDocument/2006/relationships/hyperlink" Target="https://www.opencart.com/index.php?route=cms/demo"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D1F0C0-422E-4470-A295-153ACC99FBBD}"/>
              </a:ext>
            </a:extLst>
          </p:cNvPr>
          <p:cNvSpPr/>
          <p:nvPr/>
        </p:nvSpPr>
        <p:spPr>
          <a:xfrm>
            <a:off x="0" y="0"/>
            <a:ext cx="12192000" cy="1127464"/>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2">
            <a:extLst>
              <a:ext uri="{FF2B5EF4-FFF2-40B4-BE49-F238E27FC236}">
                <a16:creationId xmlns:a16="http://schemas.microsoft.com/office/drawing/2014/main" id="{355048F9-9104-4728-9D67-64FD95BBD5E9}"/>
              </a:ext>
            </a:extLst>
          </p:cNvPr>
          <p:cNvSpPr txBox="1">
            <a:spLocks/>
          </p:cNvSpPr>
          <p:nvPr/>
        </p:nvSpPr>
        <p:spPr>
          <a:xfrm>
            <a:off x="-1" y="1127462"/>
            <a:ext cx="12191999" cy="316045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800" dirty="0">
                <a:latin typeface="Arial Black" panose="020B0A04020102020204" pitchFamily="34" charset="0"/>
              </a:rPr>
              <a:t>     </a:t>
            </a:r>
            <a:r>
              <a:rPr lang="en-US" sz="5400" dirty="0">
                <a:latin typeface="Arial Black" panose="020B0A04020102020204" pitchFamily="34" charset="0"/>
              </a:rPr>
              <a:t>Test Plan</a:t>
            </a:r>
            <a:endParaRPr lang="en-IN" sz="5400" dirty="0">
              <a:latin typeface="Arial Black" panose="020B0A04020102020204" pitchFamily="34" charset="0"/>
            </a:endParaRPr>
          </a:p>
        </p:txBody>
      </p:sp>
      <p:sp>
        <p:nvSpPr>
          <p:cNvPr id="6" name="Rectangle 5">
            <a:extLst>
              <a:ext uri="{FF2B5EF4-FFF2-40B4-BE49-F238E27FC236}">
                <a16:creationId xmlns:a16="http://schemas.microsoft.com/office/drawing/2014/main" id="{6372A7A6-2763-4852-9E54-8D9AAF83D73A}"/>
              </a:ext>
            </a:extLst>
          </p:cNvPr>
          <p:cNvSpPr/>
          <p:nvPr/>
        </p:nvSpPr>
        <p:spPr>
          <a:xfrm>
            <a:off x="1029811" y="3275111"/>
            <a:ext cx="8611340" cy="646331"/>
          </a:xfrm>
          <a:prstGeom prst="rect">
            <a:avLst/>
          </a:prstGeom>
        </p:spPr>
        <p:txBody>
          <a:bodyPr wrap="square" anchor="ctr">
            <a:spAutoFit/>
          </a:bodyPr>
          <a:lstStyle/>
          <a:p>
            <a:r>
              <a:rPr lang="en-IN" sz="3600" dirty="0">
                <a:latin typeface="Aparajita" panose="02020603050405020304" pitchFamily="18" charset="0"/>
                <a:cs typeface="Aparajita" panose="02020603050405020304" pitchFamily="18" charset="0"/>
              </a:rPr>
              <a:t>Product Name: </a:t>
            </a:r>
            <a:r>
              <a:rPr lang="en-IN" sz="3600" dirty="0">
                <a:latin typeface="Aparajita" panose="02020603050405020304" pitchFamily="18" charset="0"/>
                <a:cs typeface="Aparajita" panose="02020603050405020304" pitchFamily="18" charset="0"/>
                <a:hlinkClick r:id="rId2"/>
              </a:rPr>
              <a:t>OpenCart</a:t>
            </a:r>
            <a:r>
              <a:rPr lang="en-IN" sz="3600" dirty="0">
                <a:latin typeface="Aparajita" panose="02020603050405020304" pitchFamily="18" charset="0"/>
                <a:cs typeface="Aparajita" panose="02020603050405020304" pitchFamily="18" charset="0"/>
              </a:rPr>
              <a:t> (Frontend) </a:t>
            </a:r>
          </a:p>
        </p:txBody>
      </p:sp>
      <p:sp>
        <p:nvSpPr>
          <p:cNvPr id="7" name="TextBox 6">
            <a:extLst>
              <a:ext uri="{FF2B5EF4-FFF2-40B4-BE49-F238E27FC236}">
                <a16:creationId xmlns:a16="http://schemas.microsoft.com/office/drawing/2014/main" id="{8D751A4E-9F72-4AB3-B75B-139CE02E9444}"/>
              </a:ext>
            </a:extLst>
          </p:cNvPr>
          <p:cNvSpPr txBox="1"/>
          <p:nvPr/>
        </p:nvSpPr>
        <p:spPr>
          <a:xfrm>
            <a:off x="8939814" y="5142900"/>
            <a:ext cx="2911876" cy="2585323"/>
          </a:xfrm>
          <a:prstGeom prst="rect">
            <a:avLst/>
          </a:prstGeom>
          <a:noFill/>
        </p:spPr>
        <p:txBody>
          <a:bodyPr wrap="square" rtlCol="0" anchor="ctr">
            <a:spAutoFit/>
          </a:bodyPr>
          <a:lstStyle/>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r>
              <a:rPr lang="en-IN" dirty="0">
                <a:solidFill>
                  <a:srgbClr val="0070C0"/>
                </a:solidFill>
                <a:latin typeface="Arial Black" panose="020B0A04020102020204" pitchFamily="34" charset="0"/>
              </a:rPr>
              <a:t>Prepared by: Sri Hari</a:t>
            </a:r>
          </a:p>
          <a:p>
            <a:r>
              <a:rPr lang="en-IN" dirty="0">
                <a:solidFill>
                  <a:srgbClr val="0070C0"/>
                </a:solidFill>
                <a:latin typeface="Arial Black" panose="020B0A04020102020204" pitchFamily="34" charset="0"/>
              </a:rPr>
              <a:t> Date: Jun 14, 2024</a:t>
            </a: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p:txBody>
      </p:sp>
      <p:pic>
        <p:nvPicPr>
          <p:cNvPr id="8" name="Picture 2">
            <a:hlinkClick r:id="rId3"/>
            <a:extLst>
              <a:ext uri="{FF2B5EF4-FFF2-40B4-BE49-F238E27FC236}">
                <a16:creationId xmlns:a16="http://schemas.microsoft.com/office/drawing/2014/main" id="{4814E79F-2DFA-49E8-9D73-AC20A98B2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91" y="220831"/>
            <a:ext cx="352425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204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4DB2BBA4-1260-437A-BFCC-CD94FE788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734CE2A-28F2-40A4-B053-41B98387F447}"/>
              </a:ext>
            </a:extLst>
          </p:cNvPr>
          <p:cNvSpPr/>
          <p:nvPr/>
        </p:nvSpPr>
        <p:spPr>
          <a:xfrm>
            <a:off x="983847" y="866694"/>
            <a:ext cx="9907929" cy="5450851"/>
          </a:xfrm>
          <a:prstGeom prst="rect">
            <a:avLst/>
          </a:prstGeom>
        </p:spPr>
        <p:txBody>
          <a:bodyPr wrap="square">
            <a:spAutoFit/>
          </a:bodyPr>
          <a:lstStyle/>
          <a:p>
            <a:pPr>
              <a:lnSpc>
                <a:spcPct val="150000"/>
              </a:lnSpc>
            </a:pPr>
            <a:r>
              <a:rPr lang="en-IN" b="1" dirty="0">
                <a:solidFill>
                  <a:srgbClr val="0070C0"/>
                </a:solidFill>
              </a:rPr>
              <a:t>Defect Reporting Procedure:</a:t>
            </a:r>
          </a:p>
          <a:p>
            <a:pPr>
              <a:lnSpc>
                <a:spcPct val="150000"/>
              </a:lnSpc>
            </a:pPr>
            <a:r>
              <a:rPr lang="en-IN" dirty="0"/>
              <a:t>During the test execution:</a:t>
            </a:r>
          </a:p>
          <a:p>
            <a:pPr>
              <a:lnSpc>
                <a:spcPct val="150000"/>
              </a:lnSpc>
              <a:buFont typeface="Arial" panose="020B0604020202020204" pitchFamily="34" charset="0"/>
              <a:buChar char="•"/>
            </a:pPr>
            <a:r>
              <a:rPr lang="en-IN" dirty="0"/>
              <a:t>Any deviation from expected </a:t>
            </a:r>
            <a:r>
              <a:rPr lang="en-IN" dirty="0" err="1"/>
              <a:t>behavior</a:t>
            </a:r>
            <a:r>
              <a:rPr lang="en-IN" dirty="0"/>
              <a:t> by the application will be noted. If it cannot be reported as a defect, it will be documented as an observation or issue, or posed as a question.</a:t>
            </a:r>
          </a:p>
          <a:p>
            <a:pPr>
              <a:lnSpc>
                <a:spcPct val="150000"/>
              </a:lnSpc>
              <a:buFont typeface="Arial" panose="020B0604020202020204" pitchFamily="34" charset="0"/>
              <a:buChar char="•"/>
            </a:pPr>
            <a:r>
              <a:rPr lang="en-IN" dirty="0"/>
              <a:t>Usability issues will also be reported as part of the testing process.</a:t>
            </a:r>
          </a:p>
          <a:p>
            <a:pPr>
              <a:lnSpc>
                <a:spcPct val="150000"/>
              </a:lnSpc>
              <a:buFont typeface="Arial" panose="020B0604020202020204" pitchFamily="34" charset="0"/>
              <a:buChar char="•"/>
            </a:pPr>
            <a:r>
              <a:rPr lang="en-IN" dirty="0"/>
              <a:t>Upon discovering a defect, it will be retested to confirm reproducibility. Detailed documentation, including screenshots and steps to reproduce, will be prepared.</a:t>
            </a:r>
          </a:p>
          <a:p>
            <a:pPr>
              <a:lnSpc>
                <a:spcPct val="150000"/>
              </a:lnSpc>
            </a:pPr>
            <a:r>
              <a:rPr lang="en-IN" dirty="0"/>
              <a:t>At the end of each test execution day:</a:t>
            </a:r>
          </a:p>
          <a:p>
            <a:pPr>
              <a:lnSpc>
                <a:spcPct val="150000"/>
              </a:lnSpc>
              <a:buFont typeface="Arial" panose="020B0604020202020204" pitchFamily="34" charset="0"/>
              <a:buChar char="•"/>
            </a:pPr>
            <a:r>
              <a:rPr lang="en-IN" dirty="0"/>
              <a:t>All encountered defects, along with observations, will be compiled and reported.</a:t>
            </a:r>
          </a:p>
          <a:p>
            <a:pPr>
              <a:lnSpc>
                <a:spcPct val="150000"/>
              </a:lnSpc>
            </a:pPr>
            <a:r>
              <a:rPr lang="en-IN" b="1" dirty="0">
                <a:highlight>
                  <a:srgbClr val="FFFF00"/>
                </a:highlight>
              </a:rPr>
              <a:t>Note:</a:t>
            </a:r>
            <a:endParaRPr lang="en-IN" dirty="0">
              <a:highlight>
                <a:srgbClr val="FFFF00"/>
              </a:highlight>
            </a:endParaRPr>
          </a:p>
          <a:p>
            <a:pPr>
              <a:lnSpc>
                <a:spcPct val="150000"/>
              </a:lnSpc>
              <a:buFont typeface="Arial" panose="020B0604020202020204" pitchFamily="34" charset="0"/>
              <a:buChar char="•"/>
            </a:pPr>
            <a:r>
              <a:rPr lang="en-IN" dirty="0"/>
              <a:t>Defects will be documented in an Excel spreadsheet for tracking and management.</a:t>
            </a:r>
          </a:p>
          <a:p>
            <a:pPr>
              <a:lnSpc>
                <a:spcPct val="150000"/>
              </a:lnSpc>
              <a:buFont typeface="Arial" panose="020B0604020202020204" pitchFamily="34" charset="0"/>
              <a:buChar char="•"/>
            </a:pPr>
            <a:r>
              <a:rPr lang="en-IN" dirty="0"/>
              <a:t>Test scenarios and test cases will be documented in a separate Excel document for clarity and organization.</a:t>
            </a:r>
          </a:p>
        </p:txBody>
      </p:sp>
    </p:spTree>
    <p:extLst>
      <p:ext uri="{BB962C8B-B14F-4D97-AF65-F5344CB8AC3E}">
        <p14:creationId xmlns:p14="http://schemas.microsoft.com/office/powerpoint/2010/main" val="400370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C7C93B4D-FB7C-49E9-9478-FE7A115DB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3836F09-E847-4BE3-9093-BC21FA70CF92}"/>
              </a:ext>
            </a:extLst>
          </p:cNvPr>
          <p:cNvSpPr/>
          <p:nvPr/>
        </p:nvSpPr>
        <p:spPr>
          <a:xfrm>
            <a:off x="819593" y="971375"/>
            <a:ext cx="10003747" cy="5170646"/>
          </a:xfrm>
          <a:prstGeom prst="rect">
            <a:avLst/>
          </a:prstGeom>
        </p:spPr>
        <p:txBody>
          <a:bodyPr wrap="square">
            <a:spAutoFit/>
          </a:bodyPr>
          <a:lstStyle/>
          <a:p>
            <a:r>
              <a:rPr lang="en-IN" sz="2400" b="1" dirty="0">
                <a:solidFill>
                  <a:srgbClr val="0070C0"/>
                </a:solidFill>
              </a:rPr>
              <a:t>Roles and Responsibilities:</a:t>
            </a:r>
          </a:p>
          <a:p>
            <a:endParaRPr lang="en-IN" dirty="0"/>
          </a:p>
          <a:p>
            <a:r>
              <a:rPr lang="en-IN" b="1" dirty="0">
                <a:solidFill>
                  <a:srgbClr val="0070C0"/>
                </a:solidFill>
              </a:rPr>
              <a:t>Person A (Test Manager): </a:t>
            </a:r>
            <a:r>
              <a:rPr lang="en-IN" dirty="0"/>
              <a:t>Person A oversees the testing process and handles escalations. They ensure smooth coordination between team members and are responsible for managing client communications and meetings.</a:t>
            </a:r>
          </a:p>
          <a:p>
            <a:endParaRPr lang="en-IN" dirty="0"/>
          </a:p>
          <a:p>
            <a:r>
              <a:rPr lang="en-IN" b="1" dirty="0">
                <a:solidFill>
                  <a:srgbClr val="0070C0"/>
                </a:solidFill>
              </a:rPr>
              <a:t>Person B (Test Lead): </a:t>
            </a:r>
            <a:r>
              <a:rPr lang="en-IN" dirty="0"/>
              <a:t>Person B takes charge of creating the Test Plan, obtaining client signoffs, and coordinating the execution of tests. They interact directly with the application, design and execute test cases, report defects, and verify their validity. Person B also compiles daily issue updates and defect summaries for client review.</a:t>
            </a:r>
          </a:p>
          <a:p>
            <a:endParaRPr lang="en-IN" dirty="0"/>
          </a:p>
          <a:p>
            <a:r>
              <a:rPr lang="en-IN" b="1" dirty="0">
                <a:solidFill>
                  <a:srgbClr val="0070C0"/>
                </a:solidFill>
              </a:rPr>
              <a:t>Person C (Senior Test Engineer): </a:t>
            </a:r>
            <a:r>
              <a:rPr lang="en-IN" dirty="0"/>
              <a:t>Person C actively engages with the application by creating and executing test cases. They also play a crucial role in defect reporting, ensuring that issues are documented accurately and promptly addressed.</a:t>
            </a:r>
          </a:p>
          <a:p>
            <a:endParaRPr lang="en-IN" dirty="0"/>
          </a:p>
          <a:p>
            <a:r>
              <a:rPr lang="en-IN" b="1" dirty="0">
                <a:solidFill>
                  <a:srgbClr val="0070C0"/>
                </a:solidFill>
              </a:rPr>
              <a:t>Person D (Test Engineer): </a:t>
            </a:r>
            <a:r>
              <a:rPr lang="en-IN" dirty="0"/>
              <a:t>Person D collaborates closely with the team by interacting with the application, executing assigned test cases, and promptly reporting any identified defects. Their contributions help maintain the quality and integrity of the testing process.</a:t>
            </a:r>
          </a:p>
        </p:txBody>
      </p:sp>
    </p:spTree>
    <p:extLst>
      <p:ext uri="{BB962C8B-B14F-4D97-AF65-F5344CB8AC3E}">
        <p14:creationId xmlns:p14="http://schemas.microsoft.com/office/powerpoint/2010/main" val="1366161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323835CB-1640-4686-88DB-49D0BAA3E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2F13A90-F080-4631-8C2B-2BBEBD4E6F06}"/>
              </a:ext>
            </a:extLst>
          </p:cNvPr>
          <p:cNvSpPr/>
          <p:nvPr/>
        </p:nvSpPr>
        <p:spPr>
          <a:xfrm>
            <a:off x="582592" y="878776"/>
            <a:ext cx="10864770" cy="880369"/>
          </a:xfrm>
          <a:prstGeom prst="rect">
            <a:avLst/>
          </a:prstGeom>
        </p:spPr>
        <p:txBody>
          <a:bodyPr wrap="square">
            <a:spAutoFit/>
          </a:bodyPr>
          <a:lstStyle/>
          <a:p>
            <a:pPr>
              <a:lnSpc>
                <a:spcPct val="150000"/>
              </a:lnSpc>
            </a:pPr>
            <a:r>
              <a:rPr lang="en-IN" dirty="0"/>
              <a:t>This structure provides a narrative overview of each team member's role and responsibilities within the testing team, highlighting their specific contributions to the testing process.</a:t>
            </a:r>
          </a:p>
        </p:txBody>
      </p:sp>
      <p:sp>
        <p:nvSpPr>
          <p:cNvPr id="6" name="Rectangle 3">
            <a:extLst>
              <a:ext uri="{FF2B5EF4-FFF2-40B4-BE49-F238E27FC236}">
                <a16:creationId xmlns:a16="http://schemas.microsoft.com/office/drawing/2014/main" id="{654DEF4E-3F59-4DD4-A092-B520B459E2B3}"/>
              </a:ext>
            </a:extLst>
          </p:cNvPr>
          <p:cNvSpPr>
            <a:spLocks noChangeArrowheads="1"/>
          </p:cNvSpPr>
          <p:nvPr/>
        </p:nvSpPr>
        <p:spPr bwMode="auto">
          <a:xfrm>
            <a:off x="582592" y="1878568"/>
            <a:ext cx="10353040"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70C0"/>
                </a:solidFill>
                <a:effectLst/>
              </a:rPr>
              <a:t>Test Schedule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The project's test schedule is outlined as follows: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Creating Test Plan</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rPr>
              <a:t> Start Date to End Date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Test Case Creation</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rPr>
              <a:t> Start Date to End Date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Test Case Execution</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rPr>
              <a:t> Start Date to End Date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Summary Reports Submission</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rPr>
              <a:t> Date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This schedule provides a timeline for key testing tasks, ensuring systematic planning and execution of the testing phase within the project timeline</a:t>
            </a:r>
          </a:p>
        </p:txBody>
      </p:sp>
    </p:spTree>
    <p:extLst>
      <p:ext uri="{BB962C8B-B14F-4D97-AF65-F5344CB8AC3E}">
        <p14:creationId xmlns:p14="http://schemas.microsoft.com/office/powerpoint/2010/main" val="463368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7B3CABF5-6ABB-4553-89CC-15F84F746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C652576-2527-4256-B124-ECD64B33512E}"/>
              </a:ext>
            </a:extLst>
          </p:cNvPr>
          <p:cNvSpPr>
            <a:spLocks noChangeArrowheads="1"/>
          </p:cNvSpPr>
          <p:nvPr/>
        </p:nvSpPr>
        <p:spPr bwMode="auto">
          <a:xfrm>
            <a:off x="553375" y="335845"/>
            <a:ext cx="1108524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70C0"/>
                </a:solidFill>
                <a:effectLst/>
              </a:rPr>
              <a:t>Test Deliverables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The following deliverables are planned to be provided to the client: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Test Plan</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Description:</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Details on the scope of the project, test strategy, test schedule, resource requirements, test deliverables, and schedule.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Target Completion Date:</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Date</a:t>
            </a:r>
          </a:p>
          <a:p>
            <a:pPr marL="0" marR="0" lvl="0" indent="0" algn="l"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Functional Test Cases</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Description:</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Test cases created for the defined scope.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Target Completion Date:</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Date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Defect Reports</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Description:</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Detailed description of identified defects, including screenshots and steps to reproduce, provided on a daily basis.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Target Completion Date:</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NA</a:t>
            </a:r>
          </a:p>
          <a:p>
            <a:pPr marL="0" marR="0" lvl="0" indent="0" algn="l"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Summary Reports</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Description:</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Summary of bugs categorized by Bug#, Functional Area, and Priority.</a:t>
            </a:r>
          </a:p>
          <a:p>
            <a:pPr marL="457200" marR="0" lvl="1" indent="0" algn="l"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Target Completion Date</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rPr>
              <a:t> Date</a:t>
            </a:r>
          </a:p>
        </p:txBody>
      </p:sp>
    </p:spTree>
    <p:extLst>
      <p:ext uri="{BB962C8B-B14F-4D97-AF65-F5344CB8AC3E}">
        <p14:creationId xmlns:p14="http://schemas.microsoft.com/office/powerpoint/2010/main" val="78119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E6A5C0EB-9A8A-4CE7-BEE0-7BE845872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6805EFC-9049-481B-9B26-052E0EB5B683}"/>
              </a:ext>
            </a:extLst>
          </p:cNvPr>
          <p:cNvSpPr/>
          <p:nvPr/>
        </p:nvSpPr>
        <p:spPr>
          <a:xfrm>
            <a:off x="1056640" y="745480"/>
            <a:ext cx="6096000" cy="5035353"/>
          </a:xfrm>
          <a:prstGeom prst="rect">
            <a:avLst/>
          </a:prstGeom>
        </p:spPr>
        <p:txBody>
          <a:bodyPr>
            <a:spAutoFit/>
          </a:bodyPr>
          <a:lstStyle/>
          <a:p>
            <a:pPr>
              <a:lnSpc>
                <a:spcPct val="150000"/>
              </a:lnSpc>
            </a:pPr>
            <a:r>
              <a:rPr lang="en-IN" b="1" dirty="0">
                <a:solidFill>
                  <a:srgbClr val="0070C0"/>
                </a:solidFill>
              </a:rPr>
              <a:t>Pricing</a:t>
            </a:r>
          </a:p>
          <a:p>
            <a:pPr>
              <a:lnSpc>
                <a:spcPct val="150000"/>
              </a:lnSpc>
            </a:pPr>
            <a:r>
              <a:rPr lang="en-IN" dirty="0"/>
              <a:t>N/A</a:t>
            </a:r>
          </a:p>
          <a:p>
            <a:pPr>
              <a:lnSpc>
                <a:spcPct val="150000"/>
              </a:lnSpc>
            </a:pPr>
            <a:r>
              <a:rPr lang="en-IN" b="1" dirty="0">
                <a:solidFill>
                  <a:srgbClr val="0070C0"/>
                </a:solidFill>
              </a:rPr>
              <a:t>Entry and Exit Criteria</a:t>
            </a:r>
          </a:p>
          <a:p>
            <a:pPr>
              <a:lnSpc>
                <a:spcPct val="150000"/>
              </a:lnSpc>
            </a:pPr>
            <a:r>
              <a:rPr lang="en-IN" b="1" dirty="0">
                <a:solidFill>
                  <a:srgbClr val="0070C0"/>
                </a:solidFill>
              </a:rPr>
              <a:t>Requirement Analysis</a:t>
            </a:r>
          </a:p>
          <a:p>
            <a:pPr>
              <a:lnSpc>
                <a:spcPct val="150000"/>
              </a:lnSpc>
            </a:pPr>
            <a:r>
              <a:rPr lang="en-IN" b="1" dirty="0">
                <a:solidFill>
                  <a:srgbClr val="0070C0"/>
                </a:solidFill>
              </a:rPr>
              <a:t>Entry Criteria:</a:t>
            </a:r>
            <a:endParaRPr lang="en-IN" dirty="0">
              <a:solidFill>
                <a:srgbClr val="0070C0"/>
              </a:solidFill>
            </a:endParaRPr>
          </a:p>
          <a:p>
            <a:pPr>
              <a:lnSpc>
                <a:spcPct val="150000"/>
              </a:lnSpc>
              <a:buFont typeface="Arial" panose="020B0604020202020204" pitchFamily="34" charset="0"/>
              <a:buChar char="•"/>
            </a:pPr>
            <a:r>
              <a:rPr lang="en-IN" dirty="0"/>
              <a:t>The testing team receives the Requirements Documents or details about the Project.</a:t>
            </a:r>
          </a:p>
          <a:p>
            <a:pPr>
              <a:lnSpc>
                <a:spcPct val="150000"/>
              </a:lnSpc>
            </a:pPr>
            <a:r>
              <a:rPr lang="en-IN" b="1" dirty="0">
                <a:solidFill>
                  <a:srgbClr val="0070C0"/>
                </a:solidFill>
              </a:rPr>
              <a:t>Exit Criteria:</a:t>
            </a:r>
            <a:endParaRPr lang="en-IN" dirty="0">
              <a:solidFill>
                <a:srgbClr val="0070C0"/>
              </a:solidFill>
            </a:endParaRPr>
          </a:p>
          <a:p>
            <a:pPr>
              <a:lnSpc>
                <a:spcPct val="150000"/>
              </a:lnSpc>
              <a:buFont typeface="Arial" panose="020B0604020202020204" pitchFamily="34" charset="0"/>
              <a:buChar char="•"/>
            </a:pPr>
            <a:r>
              <a:rPr lang="en-IN" dirty="0"/>
              <a:t>List of Requirements are thoroughly explored and understood by the Testing team.</a:t>
            </a:r>
          </a:p>
          <a:p>
            <a:pPr>
              <a:lnSpc>
                <a:spcPct val="150000"/>
              </a:lnSpc>
              <a:buFont typeface="Arial" panose="020B0604020202020204" pitchFamily="34" charset="0"/>
              <a:buChar char="•"/>
            </a:pPr>
            <a:r>
              <a:rPr lang="en-IN" dirty="0"/>
              <a:t>Any doubts regarding the requirements are clarified and resolved.</a:t>
            </a:r>
          </a:p>
        </p:txBody>
      </p:sp>
    </p:spTree>
    <p:extLst>
      <p:ext uri="{BB962C8B-B14F-4D97-AF65-F5344CB8AC3E}">
        <p14:creationId xmlns:p14="http://schemas.microsoft.com/office/powerpoint/2010/main" val="3589281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CFAB71C7-6086-47E4-A2CC-031A9D999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301B9E2-C3EA-42A9-B0F3-21F849330ABE}"/>
              </a:ext>
            </a:extLst>
          </p:cNvPr>
          <p:cNvSpPr/>
          <p:nvPr/>
        </p:nvSpPr>
        <p:spPr>
          <a:xfrm>
            <a:off x="1554480" y="612560"/>
            <a:ext cx="4348480" cy="4619854"/>
          </a:xfrm>
          <a:prstGeom prst="rect">
            <a:avLst/>
          </a:prstGeom>
        </p:spPr>
        <p:txBody>
          <a:bodyPr wrap="square">
            <a:spAutoFit/>
          </a:bodyPr>
          <a:lstStyle/>
          <a:p>
            <a:pPr>
              <a:lnSpc>
                <a:spcPct val="150000"/>
              </a:lnSpc>
            </a:pPr>
            <a:r>
              <a:rPr lang="en-IN" b="1" dirty="0">
                <a:solidFill>
                  <a:srgbClr val="0070C0"/>
                </a:solidFill>
              </a:rPr>
              <a:t>Test Planning</a:t>
            </a:r>
          </a:p>
          <a:p>
            <a:pPr>
              <a:lnSpc>
                <a:spcPct val="150000"/>
              </a:lnSpc>
            </a:pPr>
            <a:r>
              <a:rPr lang="en-IN" b="1" dirty="0">
                <a:solidFill>
                  <a:srgbClr val="0070C0"/>
                </a:solidFill>
              </a:rPr>
              <a:t>Entry Criteria:</a:t>
            </a:r>
          </a:p>
          <a:p>
            <a:pPr>
              <a:lnSpc>
                <a:spcPct val="150000"/>
              </a:lnSpc>
              <a:buFont typeface="Arial" panose="020B0604020202020204" pitchFamily="34" charset="0"/>
              <a:buChar char="•"/>
            </a:pPr>
            <a:r>
              <a:rPr lang="en-IN" dirty="0"/>
              <a:t>Testable Requirements derived from the given Requirements Documents or Project details are available.</a:t>
            </a:r>
          </a:p>
          <a:p>
            <a:pPr>
              <a:lnSpc>
                <a:spcPct val="150000"/>
              </a:lnSpc>
              <a:buFont typeface="Arial" panose="020B0604020202020204" pitchFamily="34" charset="0"/>
              <a:buChar char="•"/>
            </a:pPr>
            <a:r>
              <a:rPr lang="en-IN" dirty="0"/>
              <a:t>Any doubts regarding the requirements are clarified and resolved.</a:t>
            </a:r>
          </a:p>
          <a:p>
            <a:pPr>
              <a:lnSpc>
                <a:spcPct val="150000"/>
              </a:lnSpc>
            </a:pPr>
            <a:r>
              <a:rPr lang="en-IN" b="1" dirty="0">
                <a:solidFill>
                  <a:srgbClr val="0070C0"/>
                </a:solidFill>
              </a:rPr>
              <a:t>Exit Criteria:</a:t>
            </a:r>
          </a:p>
          <a:p>
            <a:pPr>
              <a:lnSpc>
                <a:spcPct val="150000"/>
              </a:lnSpc>
              <a:buFont typeface="Arial" panose="020B0604020202020204" pitchFamily="34" charset="0"/>
              <a:buChar char="•"/>
            </a:pPr>
            <a:r>
              <a:rPr lang="en-IN" dirty="0"/>
              <a:t>The Test Plan document, including the Test Strategy, is reviewed and approved (signed-off) by the Client.</a:t>
            </a:r>
          </a:p>
        </p:txBody>
      </p:sp>
      <p:sp>
        <p:nvSpPr>
          <p:cNvPr id="4" name="Rectangle 3">
            <a:extLst>
              <a:ext uri="{FF2B5EF4-FFF2-40B4-BE49-F238E27FC236}">
                <a16:creationId xmlns:a16="http://schemas.microsoft.com/office/drawing/2014/main" id="{8755EA04-86BB-4BDF-895D-B9E13E435A7D}"/>
              </a:ext>
            </a:extLst>
          </p:cNvPr>
          <p:cNvSpPr/>
          <p:nvPr/>
        </p:nvSpPr>
        <p:spPr>
          <a:xfrm>
            <a:off x="7223760" y="693840"/>
            <a:ext cx="3576320" cy="3788858"/>
          </a:xfrm>
          <a:prstGeom prst="rect">
            <a:avLst/>
          </a:prstGeom>
        </p:spPr>
        <p:txBody>
          <a:bodyPr wrap="square">
            <a:spAutoFit/>
          </a:bodyPr>
          <a:lstStyle/>
          <a:p>
            <a:pPr>
              <a:lnSpc>
                <a:spcPct val="150000"/>
              </a:lnSpc>
            </a:pPr>
            <a:r>
              <a:rPr lang="en-IN" b="1" dirty="0">
                <a:solidFill>
                  <a:srgbClr val="0070C0"/>
                </a:solidFill>
              </a:rPr>
              <a:t>Test Designing</a:t>
            </a:r>
          </a:p>
          <a:p>
            <a:pPr>
              <a:lnSpc>
                <a:spcPct val="150000"/>
              </a:lnSpc>
            </a:pPr>
            <a:r>
              <a:rPr lang="en-IN" b="1" dirty="0">
                <a:solidFill>
                  <a:srgbClr val="0070C0"/>
                </a:solidFill>
              </a:rPr>
              <a:t>Entry Criteria:</a:t>
            </a:r>
          </a:p>
          <a:p>
            <a:pPr>
              <a:lnSpc>
                <a:spcPct val="150000"/>
              </a:lnSpc>
              <a:buFont typeface="Arial" panose="020B0604020202020204" pitchFamily="34" charset="0"/>
              <a:buChar char="•"/>
            </a:pPr>
            <a:r>
              <a:rPr lang="en-IN" dirty="0"/>
              <a:t>The Test Plan Document is reviewed and approved (signed-off) by the Client.</a:t>
            </a:r>
          </a:p>
          <a:p>
            <a:pPr>
              <a:lnSpc>
                <a:spcPct val="150000"/>
              </a:lnSpc>
            </a:pPr>
            <a:r>
              <a:rPr lang="en-IN" b="1" dirty="0">
                <a:solidFill>
                  <a:srgbClr val="0070C0"/>
                </a:solidFill>
              </a:rPr>
              <a:t>Exit Criteria:</a:t>
            </a:r>
          </a:p>
          <a:p>
            <a:pPr>
              <a:lnSpc>
                <a:spcPct val="150000"/>
              </a:lnSpc>
              <a:buFont typeface="Arial" panose="020B0604020202020204" pitchFamily="34" charset="0"/>
              <a:buChar char="•"/>
            </a:pPr>
            <a:r>
              <a:rPr lang="en-IN" dirty="0"/>
              <a:t>The Test Scenarios and Test Cases Documents are reviewed and approved (signed-off) by the Client.</a:t>
            </a:r>
          </a:p>
        </p:txBody>
      </p:sp>
    </p:spTree>
    <p:extLst>
      <p:ext uri="{BB962C8B-B14F-4D97-AF65-F5344CB8AC3E}">
        <p14:creationId xmlns:p14="http://schemas.microsoft.com/office/powerpoint/2010/main" val="1033486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7A7FE007-8600-4E7E-B74C-BE3EB1E74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421F85D-331A-45FF-8C04-5487E1D89D71}"/>
              </a:ext>
            </a:extLst>
          </p:cNvPr>
          <p:cNvSpPr/>
          <p:nvPr/>
        </p:nvSpPr>
        <p:spPr>
          <a:xfrm>
            <a:off x="1066800" y="612560"/>
            <a:ext cx="6096000" cy="5450851"/>
          </a:xfrm>
          <a:prstGeom prst="rect">
            <a:avLst/>
          </a:prstGeom>
        </p:spPr>
        <p:txBody>
          <a:bodyPr>
            <a:spAutoFit/>
          </a:bodyPr>
          <a:lstStyle/>
          <a:p>
            <a:pPr>
              <a:lnSpc>
                <a:spcPct val="150000"/>
              </a:lnSpc>
            </a:pPr>
            <a:r>
              <a:rPr lang="en-IN" b="1" dirty="0">
                <a:solidFill>
                  <a:srgbClr val="0070C0"/>
                </a:solidFill>
              </a:rPr>
              <a:t>Test Execution</a:t>
            </a:r>
          </a:p>
          <a:p>
            <a:pPr>
              <a:lnSpc>
                <a:spcPct val="150000"/>
              </a:lnSpc>
            </a:pPr>
            <a:r>
              <a:rPr lang="en-IN" b="1" dirty="0">
                <a:solidFill>
                  <a:srgbClr val="0070C0"/>
                </a:solidFill>
              </a:rPr>
              <a:t>Entry Criteria:</a:t>
            </a:r>
          </a:p>
          <a:p>
            <a:pPr>
              <a:lnSpc>
                <a:spcPct val="150000"/>
              </a:lnSpc>
              <a:buFont typeface="Arial" panose="020B0604020202020204" pitchFamily="34" charset="0"/>
              <a:buChar char="•"/>
            </a:pPr>
            <a:r>
              <a:rPr lang="en-IN" dirty="0"/>
              <a:t>Test Scenarios and Test Cases Documents are reviewed and approved (signed-off) by the Client.</a:t>
            </a:r>
          </a:p>
          <a:p>
            <a:pPr>
              <a:lnSpc>
                <a:spcPct val="150000"/>
              </a:lnSpc>
              <a:buFont typeface="Arial" panose="020B0604020202020204" pitchFamily="34" charset="0"/>
              <a:buChar char="•"/>
            </a:pPr>
            <a:r>
              <a:rPr lang="en-IN" dirty="0"/>
              <a:t>Application is ready for Testing.</a:t>
            </a:r>
          </a:p>
          <a:p>
            <a:pPr>
              <a:lnSpc>
                <a:spcPct val="150000"/>
              </a:lnSpc>
            </a:pPr>
            <a:r>
              <a:rPr lang="en-IN" b="1" dirty="0">
                <a:solidFill>
                  <a:srgbClr val="0070C0"/>
                </a:solidFill>
              </a:rPr>
              <a:t>Exit Criteria:</a:t>
            </a:r>
          </a:p>
          <a:p>
            <a:pPr>
              <a:lnSpc>
                <a:spcPct val="150000"/>
              </a:lnSpc>
              <a:buFont typeface="Arial" panose="020B0604020202020204" pitchFamily="34" charset="0"/>
              <a:buChar char="•"/>
            </a:pPr>
            <a:r>
              <a:rPr lang="en-IN" dirty="0"/>
              <a:t>Test Case Reports and Defect Reports are prepared and finalized.</a:t>
            </a:r>
          </a:p>
          <a:p>
            <a:pPr>
              <a:lnSpc>
                <a:spcPct val="150000"/>
              </a:lnSpc>
            </a:pPr>
            <a:r>
              <a:rPr lang="en-IN" b="1" dirty="0">
                <a:solidFill>
                  <a:srgbClr val="0070C0"/>
                </a:solidFill>
              </a:rPr>
              <a:t>Test Closure</a:t>
            </a:r>
          </a:p>
          <a:p>
            <a:pPr>
              <a:lnSpc>
                <a:spcPct val="150000"/>
              </a:lnSpc>
            </a:pPr>
            <a:r>
              <a:rPr lang="en-IN" b="1" dirty="0">
                <a:solidFill>
                  <a:srgbClr val="0070C0"/>
                </a:solidFill>
              </a:rPr>
              <a:t>Entry Criteria:</a:t>
            </a:r>
          </a:p>
          <a:p>
            <a:pPr>
              <a:lnSpc>
                <a:spcPct val="150000"/>
              </a:lnSpc>
              <a:buFont typeface="Arial" panose="020B0604020202020204" pitchFamily="34" charset="0"/>
              <a:buChar char="•"/>
            </a:pPr>
            <a:r>
              <a:rPr lang="en-IN" dirty="0"/>
              <a:t>Test Case Reports and Defect Reports are finalized and ready.</a:t>
            </a:r>
          </a:p>
          <a:p>
            <a:pPr>
              <a:lnSpc>
                <a:spcPct val="150000"/>
              </a:lnSpc>
            </a:pPr>
            <a:r>
              <a:rPr lang="en-IN" b="1" dirty="0">
                <a:solidFill>
                  <a:srgbClr val="0070C0"/>
                </a:solidFill>
              </a:rPr>
              <a:t>Exit Criteria:</a:t>
            </a:r>
          </a:p>
          <a:p>
            <a:pPr>
              <a:lnSpc>
                <a:spcPct val="150000"/>
              </a:lnSpc>
              <a:buFont typeface="Arial" panose="020B0604020202020204" pitchFamily="34" charset="0"/>
              <a:buChar char="•"/>
            </a:pPr>
            <a:r>
              <a:rPr lang="en-IN" dirty="0"/>
              <a:t>Test Summary Reports are prepared and finalized.</a:t>
            </a:r>
          </a:p>
        </p:txBody>
      </p:sp>
    </p:spTree>
    <p:extLst>
      <p:ext uri="{BB962C8B-B14F-4D97-AF65-F5344CB8AC3E}">
        <p14:creationId xmlns:p14="http://schemas.microsoft.com/office/powerpoint/2010/main" val="988520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4AED7100-3D54-497C-9D4F-C109A0B0F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A93C926-50AB-4405-985A-162D4B772CBE}"/>
              </a:ext>
            </a:extLst>
          </p:cNvPr>
          <p:cNvSpPr/>
          <p:nvPr/>
        </p:nvSpPr>
        <p:spPr>
          <a:xfrm>
            <a:off x="1057522" y="911323"/>
            <a:ext cx="9499600" cy="5035353"/>
          </a:xfrm>
          <a:prstGeom prst="rect">
            <a:avLst/>
          </a:prstGeom>
        </p:spPr>
        <p:txBody>
          <a:bodyPr wrap="square">
            <a:spAutoFit/>
          </a:bodyPr>
          <a:lstStyle/>
          <a:p>
            <a:pPr>
              <a:lnSpc>
                <a:spcPct val="150000"/>
              </a:lnSpc>
            </a:pPr>
            <a:r>
              <a:rPr lang="en-IN" b="1" dirty="0">
                <a:solidFill>
                  <a:srgbClr val="0070C0"/>
                </a:solidFill>
              </a:rPr>
              <a:t>Suspension and Resumption Criteria</a:t>
            </a:r>
          </a:p>
          <a:p>
            <a:pPr>
              <a:lnSpc>
                <a:spcPct val="150000"/>
              </a:lnSpc>
            </a:pPr>
            <a:r>
              <a:rPr lang="en-IN" dirty="0"/>
              <a:t>Based on the Client's decision, the project may be suspended or resumed. The criteria for suspension and resumption include:</a:t>
            </a:r>
          </a:p>
          <a:p>
            <a:pPr>
              <a:lnSpc>
                <a:spcPct val="150000"/>
              </a:lnSpc>
              <a:buFont typeface="Arial" panose="020B0604020202020204" pitchFamily="34" charset="0"/>
              <a:buChar char="•"/>
            </a:pPr>
            <a:r>
              <a:rPr lang="en-IN" b="1" dirty="0">
                <a:solidFill>
                  <a:srgbClr val="0070C0"/>
                </a:solidFill>
              </a:rPr>
              <a:t>Suspension Criteria:</a:t>
            </a:r>
            <a:endParaRPr lang="en-IN" dirty="0">
              <a:solidFill>
                <a:srgbClr val="0070C0"/>
              </a:solidFill>
            </a:endParaRPr>
          </a:p>
          <a:p>
            <a:pPr marL="742950" lvl="1" indent="-285750">
              <a:lnSpc>
                <a:spcPct val="150000"/>
              </a:lnSpc>
              <a:buFont typeface="Arial" panose="020B0604020202020204" pitchFamily="34" charset="0"/>
              <a:buChar char="•"/>
            </a:pPr>
            <a:r>
              <a:rPr lang="en-IN" dirty="0"/>
              <a:t>Client decision to halt project activities.</a:t>
            </a:r>
          </a:p>
          <a:p>
            <a:pPr marL="742950" lvl="1" indent="-285750">
              <a:lnSpc>
                <a:spcPct val="150000"/>
              </a:lnSpc>
              <a:buFont typeface="Arial" panose="020B0604020202020204" pitchFamily="34" charset="0"/>
              <a:buChar char="•"/>
            </a:pPr>
            <a:r>
              <a:rPr lang="en-IN" dirty="0"/>
              <a:t>Any other specified reasons from the client that necessitate suspension.</a:t>
            </a:r>
          </a:p>
          <a:p>
            <a:pPr>
              <a:lnSpc>
                <a:spcPct val="150000"/>
              </a:lnSpc>
              <a:buFont typeface="Arial" panose="020B0604020202020204" pitchFamily="34" charset="0"/>
              <a:buChar char="•"/>
            </a:pPr>
            <a:r>
              <a:rPr lang="en-IN" b="1" dirty="0">
                <a:solidFill>
                  <a:srgbClr val="0070C0"/>
                </a:solidFill>
              </a:rPr>
              <a:t>Resumption Criteria:</a:t>
            </a:r>
            <a:endParaRPr lang="en-IN" dirty="0">
              <a:solidFill>
                <a:srgbClr val="0070C0"/>
              </a:solidFill>
            </a:endParaRPr>
          </a:p>
          <a:p>
            <a:pPr marL="742950" lvl="1" indent="-285750">
              <a:lnSpc>
                <a:spcPct val="150000"/>
              </a:lnSpc>
              <a:buFont typeface="Arial" panose="020B0604020202020204" pitchFamily="34" charset="0"/>
              <a:buChar char="•"/>
            </a:pPr>
            <a:r>
              <a:rPr lang="en-IN" dirty="0"/>
              <a:t>Client decision to restart project activities.</a:t>
            </a:r>
          </a:p>
          <a:p>
            <a:pPr marL="742950" lvl="1" indent="-285750">
              <a:lnSpc>
                <a:spcPct val="150000"/>
              </a:lnSpc>
              <a:buFont typeface="Arial" panose="020B0604020202020204" pitchFamily="34" charset="0"/>
              <a:buChar char="•"/>
            </a:pPr>
            <a:r>
              <a:rPr lang="en-IN" dirty="0"/>
              <a:t>Availability of required resources and infrastructure.</a:t>
            </a:r>
          </a:p>
          <a:p>
            <a:pPr marL="742950" lvl="1" indent="-285750">
              <a:lnSpc>
                <a:spcPct val="150000"/>
              </a:lnSpc>
              <a:buFont typeface="Arial" panose="020B0604020202020204" pitchFamily="34" charset="0"/>
              <a:buChar char="•"/>
            </a:pPr>
            <a:r>
              <a:rPr lang="en-IN" dirty="0"/>
              <a:t>Agreement on revised timelines and deliverables, if applicable.</a:t>
            </a:r>
          </a:p>
          <a:p>
            <a:pPr>
              <a:lnSpc>
                <a:spcPct val="150000"/>
              </a:lnSpc>
            </a:pPr>
            <a:r>
              <a:rPr lang="en-IN" dirty="0"/>
              <a:t>Additionally, we will adjust resource allocation in accordance with the client's needs, ensuring efficient ramp-up and ramp-down as required.</a:t>
            </a:r>
          </a:p>
        </p:txBody>
      </p:sp>
    </p:spTree>
    <p:extLst>
      <p:ext uri="{BB962C8B-B14F-4D97-AF65-F5344CB8AC3E}">
        <p14:creationId xmlns:p14="http://schemas.microsoft.com/office/powerpoint/2010/main" val="3133367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D2F3F932-F0A4-4D12-8691-0A7EB3E49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154CC40-A1DB-4E3B-8B7C-4D4D1FF6963F}"/>
              </a:ext>
            </a:extLst>
          </p:cNvPr>
          <p:cNvSpPr>
            <a:spLocks noChangeArrowheads="1"/>
          </p:cNvSpPr>
          <p:nvPr/>
        </p:nvSpPr>
        <p:spPr bwMode="auto">
          <a:xfrm>
            <a:off x="802640" y="591660"/>
            <a:ext cx="9977120" cy="5488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70C0"/>
                </a:solidFill>
                <a:effectLst/>
              </a:rPr>
              <a:t>Tools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The following tools will be utilized in this project: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XYZ Bug Tracking Tool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Mind Map Tool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Snipping Screenshot Tool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Word and Excel documents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70C0"/>
                </a:solidFill>
                <a:effectLst/>
              </a:rPr>
              <a:t>Risks and Mitigations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70C0"/>
                </a:solidFill>
                <a:effectLst/>
              </a:rPr>
              <a:t>Risks: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Non-Availability of a Resource</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Mitigation:</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Plan for backup resources to ensure continuity.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Build URL is not working</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Mitigation:</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Allocate resources to work on alternative tasks until the issue is resolved.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Less time for Testing</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Mitigation:</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Dynamically ramp up resources as per client needs to meet testing deadlines.</a:t>
            </a:r>
          </a:p>
        </p:txBody>
      </p:sp>
    </p:spTree>
    <p:extLst>
      <p:ext uri="{BB962C8B-B14F-4D97-AF65-F5344CB8AC3E}">
        <p14:creationId xmlns:p14="http://schemas.microsoft.com/office/powerpoint/2010/main" val="261335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2EA45636-BBF4-448E-A987-29DB4745C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8208E58-FA9D-4D00-9CFD-E93F3680A0D0}"/>
              </a:ext>
            </a:extLst>
          </p:cNvPr>
          <p:cNvSpPr>
            <a:spLocks noChangeArrowheads="1"/>
          </p:cNvSpPr>
          <p:nvPr/>
        </p:nvSpPr>
        <p:spPr bwMode="auto">
          <a:xfrm>
            <a:off x="861328" y="1244203"/>
            <a:ext cx="10236545"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70C0"/>
                </a:solidFill>
                <a:effectLst/>
              </a:rPr>
              <a:t>Approvals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The team will submit various documents to the Client for approval, including: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Test Plan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Test Scenarios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Test Cases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Reports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Testing activities will proceed to the next steps only after receiving approvals for these documents from the Client.</a:t>
            </a:r>
          </a:p>
        </p:txBody>
      </p:sp>
      <p:sp>
        <p:nvSpPr>
          <p:cNvPr id="6" name="TextBox 5">
            <a:extLst>
              <a:ext uri="{FF2B5EF4-FFF2-40B4-BE49-F238E27FC236}">
                <a16:creationId xmlns:a16="http://schemas.microsoft.com/office/drawing/2014/main" id="{E1B8E421-3113-4814-817D-E86880EF3A13}"/>
              </a:ext>
            </a:extLst>
          </p:cNvPr>
          <p:cNvSpPr txBox="1"/>
          <p:nvPr/>
        </p:nvSpPr>
        <p:spPr>
          <a:xfrm>
            <a:off x="3642360" y="5429131"/>
            <a:ext cx="4907280" cy="646331"/>
          </a:xfrm>
          <a:prstGeom prst="rect">
            <a:avLst/>
          </a:prstGeom>
          <a:noFill/>
        </p:spPr>
        <p:txBody>
          <a:bodyPr wrap="square" rtlCol="0">
            <a:spAutoFit/>
          </a:bodyPr>
          <a:lstStyle/>
          <a:p>
            <a:pPr algn="ctr"/>
            <a:r>
              <a:rPr lang="en-US" sz="3600" dirty="0">
                <a:highlight>
                  <a:srgbClr val="FFFF00"/>
                </a:highlight>
              </a:rPr>
              <a:t>--- END ---</a:t>
            </a:r>
            <a:endParaRPr lang="en-IN" sz="3600" dirty="0">
              <a:highlight>
                <a:srgbClr val="FFFF00"/>
              </a:highlight>
            </a:endParaRPr>
          </a:p>
        </p:txBody>
      </p:sp>
    </p:spTree>
    <p:extLst>
      <p:ext uri="{BB962C8B-B14F-4D97-AF65-F5344CB8AC3E}">
        <p14:creationId xmlns:p14="http://schemas.microsoft.com/office/powerpoint/2010/main" val="3462234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7054634F-3407-40C0-AC8F-82D8D6D088A9}"/>
              </a:ext>
            </a:extLst>
          </p:cNvPr>
          <p:cNvSpPr/>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300" b="1" dirty="0"/>
              <a:t>Table of Contents</a:t>
            </a:r>
          </a:p>
          <a:p>
            <a:pPr indent="-228600">
              <a:lnSpc>
                <a:spcPct val="90000"/>
              </a:lnSpc>
              <a:spcAft>
                <a:spcPts val="600"/>
              </a:spcAft>
              <a:buFont typeface="Arial" panose="020B0604020202020204" pitchFamily="34" charset="0"/>
              <a:buChar char="•"/>
            </a:pPr>
            <a:endParaRPr lang="en-US" sz="1300" b="1" dirty="0"/>
          </a:p>
          <a:p>
            <a:pPr indent="-228600">
              <a:lnSpc>
                <a:spcPct val="90000"/>
              </a:lnSpc>
              <a:spcAft>
                <a:spcPts val="600"/>
              </a:spcAft>
              <a:buFont typeface="Arial" panose="020B0604020202020204" pitchFamily="34" charset="0"/>
              <a:buChar char="•"/>
            </a:pPr>
            <a:r>
              <a:rPr lang="en-US" sz="1300" b="1" dirty="0"/>
              <a:t>Overview ………………………………………………………………………………………………………………….  1</a:t>
            </a:r>
            <a:endParaRPr lang="en-US" sz="1300" dirty="0"/>
          </a:p>
          <a:p>
            <a:pPr indent="-228600">
              <a:lnSpc>
                <a:spcPct val="90000"/>
              </a:lnSpc>
              <a:spcAft>
                <a:spcPts val="600"/>
              </a:spcAft>
              <a:buFont typeface="Arial" panose="020B0604020202020204" pitchFamily="34" charset="0"/>
              <a:buChar char="•"/>
            </a:pPr>
            <a:r>
              <a:rPr lang="en-US" sz="1300" b="1" dirty="0"/>
              <a:t>Scope………………………………………………………………………………………………………………………... 2</a:t>
            </a:r>
            <a:endParaRPr lang="en-US" sz="1300" dirty="0"/>
          </a:p>
          <a:p>
            <a:pPr marL="742950" lvl="1" indent="-228600">
              <a:lnSpc>
                <a:spcPct val="90000"/>
              </a:lnSpc>
              <a:spcAft>
                <a:spcPts val="600"/>
              </a:spcAft>
              <a:buFont typeface="Arial" panose="020B0604020202020204" pitchFamily="34" charset="0"/>
              <a:buChar char="•"/>
            </a:pPr>
            <a:r>
              <a:rPr lang="en-US" sz="1300" dirty="0"/>
              <a:t>Inclusions…………………………………………………………………………………………………………. 2</a:t>
            </a:r>
          </a:p>
          <a:p>
            <a:pPr marL="742950" lvl="1" indent="-228600">
              <a:lnSpc>
                <a:spcPct val="90000"/>
              </a:lnSpc>
              <a:spcAft>
                <a:spcPts val="600"/>
              </a:spcAft>
              <a:buFont typeface="Arial" panose="020B0604020202020204" pitchFamily="34" charset="0"/>
              <a:buChar char="•"/>
            </a:pPr>
            <a:r>
              <a:rPr lang="en-US" sz="1300" dirty="0"/>
              <a:t>Test Environments………………………………………………………………………………………....... 2</a:t>
            </a:r>
          </a:p>
          <a:p>
            <a:pPr marL="742950" lvl="1" indent="-228600">
              <a:lnSpc>
                <a:spcPct val="90000"/>
              </a:lnSpc>
              <a:spcAft>
                <a:spcPts val="600"/>
              </a:spcAft>
              <a:buFont typeface="Arial" panose="020B0604020202020204" pitchFamily="34" charset="0"/>
              <a:buChar char="•"/>
            </a:pPr>
            <a:r>
              <a:rPr lang="en-US" sz="1300" dirty="0"/>
              <a:t>Exclusions……………………………………………………………………………………………………….... 2</a:t>
            </a:r>
          </a:p>
          <a:p>
            <a:pPr indent="-228600">
              <a:lnSpc>
                <a:spcPct val="90000"/>
              </a:lnSpc>
              <a:spcAft>
                <a:spcPts val="600"/>
              </a:spcAft>
              <a:buFont typeface="Arial" panose="020B0604020202020204" pitchFamily="34" charset="0"/>
              <a:buChar char="•"/>
            </a:pPr>
            <a:r>
              <a:rPr lang="en-US" sz="1300" b="1" dirty="0"/>
              <a:t>Test Strategy ……………………………………………………………………………………………………………… 3</a:t>
            </a:r>
            <a:endParaRPr lang="en-US" sz="1300" dirty="0"/>
          </a:p>
          <a:p>
            <a:pPr indent="-228600">
              <a:lnSpc>
                <a:spcPct val="90000"/>
              </a:lnSpc>
              <a:spcAft>
                <a:spcPts val="600"/>
              </a:spcAft>
              <a:buFont typeface="Arial" panose="020B0604020202020204" pitchFamily="34" charset="0"/>
              <a:buChar char="•"/>
            </a:pPr>
            <a:r>
              <a:rPr lang="en-US" sz="1300" b="1" dirty="0"/>
              <a:t>Defect Reporting Procedure ………………………………………………………………………………………. 4</a:t>
            </a:r>
            <a:endParaRPr lang="en-US" sz="1300" dirty="0"/>
          </a:p>
          <a:p>
            <a:pPr indent="-228600">
              <a:lnSpc>
                <a:spcPct val="90000"/>
              </a:lnSpc>
              <a:spcAft>
                <a:spcPts val="600"/>
              </a:spcAft>
              <a:buFont typeface="Arial" panose="020B0604020202020204" pitchFamily="34" charset="0"/>
              <a:buChar char="•"/>
            </a:pPr>
            <a:r>
              <a:rPr lang="en-US" sz="1300" b="1" dirty="0"/>
              <a:t>Roles/Responsibilities ……………………………………………………………………………………………….. 5</a:t>
            </a:r>
            <a:endParaRPr lang="en-US" sz="1300" dirty="0"/>
          </a:p>
          <a:p>
            <a:pPr indent="-228600">
              <a:lnSpc>
                <a:spcPct val="90000"/>
              </a:lnSpc>
              <a:spcAft>
                <a:spcPts val="600"/>
              </a:spcAft>
              <a:buFont typeface="Arial" panose="020B0604020202020204" pitchFamily="34" charset="0"/>
              <a:buChar char="•"/>
            </a:pPr>
            <a:r>
              <a:rPr lang="en-US" sz="1300" b="1" dirty="0"/>
              <a:t>Test Schedule ……………………………………………………………………………………………………………. 6</a:t>
            </a:r>
            <a:endParaRPr lang="en-US" sz="1300" dirty="0"/>
          </a:p>
          <a:p>
            <a:pPr indent="-228600">
              <a:lnSpc>
                <a:spcPct val="90000"/>
              </a:lnSpc>
              <a:spcAft>
                <a:spcPts val="600"/>
              </a:spcAft>
              <a:buFont typeface="Arial" panose="020B0604020202020204" pitchFamily="34" charset="0"/>
              <a:buChar char="•"/>
            </a:pPr>
            <a:r>
              <a:rPr lang="en-US" sz="1300" b="1" dirty="0"/>
              <a:t>Test Deliverables ……………………………………………………………………………………………………….. 7</a:t>
            </a:r>
            <a:endParaRPr lang="en-US" sz="1300" dirty="0"/>
          </a:p>
          <a:p>
            <a:pPr indent="-228600">
              <a:lnSpc>
                <a:spcPct val="90000"/>
              </a:lnSpc>
              <a:spcAft>
                <a:spcPts val="600"/>
              </a:spcAft>
              <a:buFont typeface="Arial" panose="020B0604020202020204" pitchFamily="34" charset="0"/>
              <a:buChar char="•"/>
            </a:pPr>
            <a:r>
              <a:rPr lang="en-US" sz="1300" b="1" dirty="0"/>
              <a:t>Pricing ………………………………………………………………………………………………………………………… 8</a:t>
            </a:r>
            <a:endParaRPr lang="en-US" sz="1300" dirty="0"/>
          </a:p>
          <a:p>
            <a:pPr indent="-228600">
              <a:lnSpc>
                <a:spcPct val="90000"/>
              </a:lnSpc>
              <a:spcAft>
                <a:spcPts val="600"/>
              </a:spcAft>
              <a:buFont typeface="Arial" panose="020B0604020202020204" pitchFamily="34" charset="0"/>
              <a:buChar char="•"/>
            </a:pPr>
            <a:r>
              <a:rPr lang="en-US" sz="1300" b="1" dirty="0"/>
              <a:t>Entry and    Exit……………………........................................................................................................... 9 Criteria…………………………………………………………………………………………………………….............. 10</a:t>
            </a:r>
            <a:endParaRPr lang="en-US" sz="1300" dirty="0"/>
          </a:p>
          <a:p>
            <a:pPr indent="-228600">
              <a:lnSpc>
                <a:spcPct val="90000"/>
              </a:lnSpc>
              <a:spcAft>
                <a:spcPts val="600"/>
              </a:spcAft>
              <a:buFont typeface="Arial" panose="020B0604020202020204" pitchFamily="34" charset="0"/>
              <a:buChar char="•"/>
            </a:pPr>
            <a:r>
              <a:rPr lang="en-US" sz="1300" b="1" dirty="0"/>
              <a:t>Suspension and Resumption Criteria ………………………………………………………………………… 11</a:t>
            </a:r>
            <a:endParaRPr lang="en-US" sz="1300" dirty="0"/>
          </a:p>
          <a:p>
            <a:pPr indent="-228600">
              <a:lnSpc>
                <a:spcPct val="90000"/>
              </a:lnSpc>
              <a:spcAft>
                <a:spcPts val="600"/>
              </a:spcAft>
              <a:buFont typeface="Arial" panose="020B0604020202020204" pitchFamily="34" charset="0"/>
              <a:buChar char="•"/>
            </a:pPr>
            <a:r>
              <a:rPr lang="en-US" sz="1300" b="1" dirty="0"/>
              <a:t>Tools ………………………………………………………………………………………………………………….…..12</a:t>
            </a:r>
            <a:endParaRPr lang="en-US" sz="1300" dirty="0"/>
          </a:p>
          <a:p>
            <a:pPr indent="-228600">
              <a:lnSpc>
                <a:spcPct val="90000"/>
              </a:lnSpc>
              <a:spcAft>
                <a:spcPts val="600"/>
              </a:spcAft>
              <a:buFont typeface="Arial" panose="020B0604020202020204" pitchFamily="34" charset="0"/>
              <a:buChar char="•"/>
            </a:pPr>
            <a:r>
              <a:rPr lang="en-US" sz="1300" b="1" dirty="0"/>
              <a:t>Risks and Mitigations ……………………………………………………………………………………………… 13</a:t>
            </a:r>
            <a:endParaRPr lang="en-US" sz="1300" dirty="0"/>
          </a:p>
          <a:p>
            <a:pPr indent="-228600">
              <a:lnSpc>
                <a:spcPct val="90000"/>
              </a:lnSpc>
              <a:spcAft>
                <a:spcPts val="600"/>
              </a:spcAft>
              <a:buFont typeface="Arial" panose="020B0604020202020204" pitchFamily="34" charset="0"/>
              <a:buChar char="•"/>
            </a:pPr>
            <a:r>
              <a:rPr lang="en-US" sz="1300" b="1" dirty="0"/>
              <a:t>Approvals ……………………………………………………………………………………………………………… 14</a:t>
            </a:r>
            <a:endParaRPr lang="en-US" sz="1300" dirty="0"/>
          </a:p>
          <a:p>
            <a:pPr indent="-228600">
              <a:lnSpc>
                <a:spcPct val="90000"/>
              </a:lnSpc>
              <a:spcAft>
                <a:spcPts val="600"/>
              </a:spcAft>
              <a:buFont typeface="Arial" panose="020B0604020202020204" pitchFamily="34" charset="0"/>
              <a:buChar char="•"/>
            </a:pPr>
            <a:endParaRPr lang="en-US" sz="1300" dirty="0"/>
          </a:p>
        </p:txBody>
      </p:sp>
      <p:pic>
        <p:nvPicPr>
          <p:cNvPr id="2" name="Picture 2">
            <a:hlinkClick r:id="rId2"/>
            <a:extLst>
              <a:ext uri="{FF2B5EF4-FFF2-40B4-BE49-F238E27FC236}">
                <a16:creationId xmlns:a16="http://schemas.microsoft.com/office/drawing/2014/main" id="{68019E5E-872E-484E-83EB-92BC111ED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70FF610C-FA61-4F61-AF76-39521BCCB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20307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96BCB2E-F65E-49F6-B052-30406A5E4DB9}"/>
              </a:ext>
            </a:extLst>
          </p:cNvPr>
          <p:cNvSpPr/>
          <p:nvPr/>
        </p:nvSpPr>
        <p:spPr>
          <a:xfrm>
            <a:off x="710305" y="579670"/>
            <a:ext cx="10679745" cy="3877985"/>
          </a:xfrm>
          <a:prstGeom prst="rect">
            <a:avLst/>
          </a:prstGeom>
        </p:spPr>
        <p:txBody>
          <a:bodyPr wrap="square">
            <a:spAutoFit/>
          </a:bodyPr>
          <a:lstStyle/>
          <a:p>
            <a:r>
              <a:rPr lang="en-IN" sz="2400" b="1" dirty="0">
                <a:solidFill>
                  <a:srgbClr val="0070C0"/>
                </a:solidFill>
              </a:rPr>
              <a:t>Overview</a:t>
            </a:r>
          </a:p>
          <a:p>
            <a:endParaRPr lang="en-IN" dirty="0"/>
          </a:p>
          <a:p>
            <a:pPr>
              <a:lnSpc>
                <a:spcPct val="150000"/>
              </a:lnSpc>
            </a:pPr>
            <a:r>
              <a:rPr lang="en-IN" dirty="0"/>
              <a:t>As part of the project, Pavan has been tasked by OpenCart to conduct testing on the functionalities of the 'https://demo.opencart.com/' web application. This document outlines the high-level test planning details, including the scope of the project, test strategy, schedule and resource requirements, test deliverables, and schedule.</a:t>
            </a:r>
          </a:p>
          <a:p>
            <a:endParaRPr lang="en-IN" dirty="0"/>
          </a:p>
          <a:p>
            <a:r>
              <a:rPr lang="en-IN" sz="2400" b="1" dirty="0">
                <a:solidFill>
                  <a:srgbClr val="0070C0"/>
                </a:solidFill>
              </a:rPr>
              <a:t>Scope</a:t>
            </a:r>
          </a:p>
          <a:p>
            <a:endParaRPr lang="en-IN" dirty="0"/>
          </a:p>
          <a:p>
            <a:r>
              <a:rPr lang="en-IN" dirty="0"/>
              <a:t>The project scope includes testing the following features of the 'https://demo.opencart.com/' web application:</a:t>
            </a:r>
          </a:p>
          <a:p>
            <a:endParaRPr lang="en-IN" dirty="0"/>
          </a:p>
        </p:txBody>
      </p:sp>
      <p:sp>
        <p:nvSpPr>
          <p:cNvPr id="4" name="Rectangle 3">
            <a:extLst>
              <a:ext uri="{FF2B5EF4-FFF2-40B4-BE49-F238E27FC236}">
                <a16:creationId xmlns:a16="http://schemas.microsoft.com/office/drawing/2014/main" id="{EDF8202B-BA63-4727-BF66-D340436B941F}"/>
              </a:ext>
            </a:extLst>
          </p:cNvPr>
          <p:cNvSpPr/>
          <p:nvPr/>
        </p:nvSpPr>
        <p:spPr>
          <a:xfrm>
            <a:off x="710305" y="4288195"/>
            <a:ext cx="6096000" cy="2080698"/>
          </a:xfrm>
          <a:prstGeom prst="rect">
            <a:avLst/>
          </a:prstGeom>
        </p:spPr>
        <p:txBody>
          <a:bodyPr>
            <a:spAutoFit/>
          </a:bodyPr>
          <a:lstStyle/>
          <a:p>
            <a:r>
              <a:rPr lang="en-IN" sz="2000" b="1">
                <a:solidFill>
                  <a:srgbClr val="0070C0"/>
                </a:solidFill>
              </a:rPr>
              <a:t>Inclusions</a:t>
            </a:r>
          </a:p>
          <a:p>
            <a:pPr>
              <a:lnSpc>
                <a:spcPct val="150000"/>
              </a:lnSpc>
              <a:buFont typeface="Arial" panose="020B0604020202020204" pitchFamily="34" charset="0"/>
              <a:buChar char="•"/>
            </a:pPr>
            <a:r>
              <a:rPr lang="en-IN"/>
              <a:t>Register</a:t>
            </a:r>
          </a:p>
          <a:p>
            <a:pPr>
              <a:lnSpc>
                <a:spcPct val="150000"/>
              </a:lnSpc>
              <a:buFont typeface="Arial" panose="020B0604020202020204" pitchFamily="34" charset="0"/>
              <a:buChar char="•"/>
            </a:pPr>
            <a:r>
              <a:rPr lang="en-IN"/>
              <a:t>Login &amp; Logout</a:t>
            </a:r>
          </a:p>
          <a:p>
            <a:pPr>
              <a:lnSpc>
                <a:spcPct val="150000"/>
              </a:lnSpc>
              <a:buFont typeface="Arial" panose="020B0604020202020204" pitchFamily="34" charset="0"/>
              <a:buChar char="•"/>
            </a:pPr>
            <a:r>
              <a:rPr lang="en-IN"/>
              <a:t>Forgot Password</a:t>
            </a:r>
          </a:p>
          <a:p>
            <a:pPr>
              <a:lnSpc>
                <a:spcPct val="150000"/>
              </a:lnSpc>
              <a:buFont typeface="Arial" panose="020B0604020202020204" pitchFamily="34" charset="0"/>
              <a:buChar char="•"/>
            </a:pPr>
            <a:r>
              <a:rPr lang="en-IN"/>
              <a:t>Search</a:t>
            </a:r>
            <a:endParaRPr lang="en-IN" dirty="0"/>
          </a:p>
        </p:txBody>
      </p:sp>
    </p:spTree>
    <p:extLst>
      <p:ext uri="{BB962C8B-B14F-4D97-AF65-F5344CB8AC3E}">
        <p14:creationId xmlns:p14="http://schemas.microsoft.com/office/powerpoint/2010/main" val="43115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78878F80-776C-43D6-A45F-CD36E3F82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8165CF1E-8BDB-43D3-AA14-273CC116FD97}"/>
              </a:ext>
            </a:extLst>
          </p:cNvPr>
          <p:cNvSpPr>
            <a:spLocks noChangeArrowheads="1"/>
          </p:cNvSpPr>
          <p:nvPr/>
        </p:nvSpPr>
        <p:spPr bwMode="auto">
          <a:xfrm>
            <a:off x="875239" y="0"/>
            <a:ext cx="5638800" cy="655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FFFF00"/>
                </a:highlight>
              </a:rPr>
              <a:t>Product Compare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Product Display Page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FFFF00"/>
                </a:highlight>
              </a:rPr>
              <a:t>Add to Cart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Wish List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FFFF00"/>
                </a:highlight>
              </a:rPr>
              <a:t>Shopping Cart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Currencies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FFFF00"/>
                </a:highlight>
              </a:rPr>
              <a:t>Home Page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Checkout Page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FFFF00"/>
                </a:highlight>
              </a:rPr>
              <a:t>My Account Page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Order History Page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FFFF00"/>
                </a:highlight>
              </a:rPr>
              <a:t>Downloads Page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Contact Us Page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FFFF00"/>
                </a:highlight>
              </a:rPr>
              <a:t>Menu Options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Footer Options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FFFF00"/>
                </a:highlight>
              </a:rPr>
              <a:t>Category Pages </a:t>
            </a:r>
          </a:p>
        </p:txBody>
      </p:sp>
    </p:spTree>
    <p:extLst>
      <p:ext uri="{BB962C8B-B14F-4D97-AF65-F5344CB8AC3E}">
        <p14:creationId xmlns:p14="http://schemas.microsoft.com/office/powerpoint/2010/main" val="7915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FAB3AF91-7CB6-45E1-946E-0053DA638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B01CEB9-676D-4BF7-81D9-85720B01548E}"/>
              </a:ext>
            </a:extLst>
          </p:cNvPr>
          <p:cNvSpPr/>
          <p:nvPr/>
        </p:nvSpPr>
        <p:spPr>
          <a:xfrm>
            <a:off x="1508567" y="736992"/>
            <a:ext cx="6096000" cy="5173852"/>
          </a:xfrm>
          <a:prstGeom prst="rect">
            <a:avLst/>
          </a:prstGeom>
        </p:spPr>
        <p:txBody>
          <a:bodyPr>
            <a:spAutoFit/>
          </a:bodyPr>
          <a:lstStyle/>
          <a:p>
            <a:pPr>
              <a:lnSpc>
                <a:spcPct val="150000"/>
              </a:lnSpc>
            </a:pPr>
            <a:r>
              <a:rPr lang="en-IN" sz="2400" b="1" dirty="0">
                <a:solidFill>
                  <a:srgbClr val="0070C0"/>
                </a:solidFill>
              </a:rPr>
              <a:t>Test Environments</a:t>
            </a:r>
          </a:p>
          <a:p>
            <a:pPr>
              <a:lnSpc>
                <a:spcPct val="150000"/>
              </a:lnSpc>
            </a:pPr>
            <a:r>
              <a:rPr lang="en-IN" dirty="0"/>
              <a:t>Testing will be conducted on the following environments:</a:t>
            </a:r>
          </a:p>
          <a:p>
            <a:pPr>
              <a:lnSpc>
                <a:spcPct val="150000"/>
              </a:lnSpc>
              <a:buFont typeface="Arial" panose="020B0604020202020204" pitchFamily="34" charset="0"/>
              <a:buChar char="•"/>
            </a:pPr>
            <a:r>
              <a:rPr lang="en-IN" dirty="0">
                <a:highlight>
                  <a:srgbClr val="FFFF00"/>
                </a:highlight>
              </a:rPr>
              <a:t>Windows 10</a:t>
            </a:r>
            <a:r>
              <a:rPr lang="en-IN" dirty="0"/>
              <a:t>:</a:t>
            </a:r>
          </a:p>
          <a:p>
            <a:pPr marL="742950" lvl="1" indent="-285750">
              <a:lnSpc>
                <a:spcPct val="150000"/>
              </a:lnSpc>
              <a:buFont typeface="Arial" panose="020B0604020202020204" pitchFamily="34" charset="0"/>
              <a:buChar char="•"/>
            </a:pPr>
            <a:r>
              <a:rPr lang="en-IN" dirty="0"/>
              <a:t>Chrome</a:t>
            </a:r>
          </a:p>
          <a:p>
            <a:pPr marL="742950" lvl="1" indent="-285750">
              <a:lnSpc>
                <a:spcPct val="150000"/>
              </a:lnSpc>
              <a:buFont typeface="Arial" panose="020B0604020202020204" pitchFamily="34" charset="0"/>
              <a:buChar char="•"/>
            </a:pPr>
            <a:r>
              <a:rPr lang="en-IN" dirty="0"/>
              <a:t>Firefox</a:t>
            </a:r>
          </a:p>
          <a:p>
            <a:pPr marL="742950" lvl="1" indent="-285750">
              <a:lnSpc>
                <a:spcPct val="150000"/>
              </a:lnSpc>
              <a:buFont typeface="Arial" panose="020B0604020202020204" pitchFamily="34" charset="0"/>
              <a:buChar char="•"/>
            </a:pPr>
            <a:r>
              <a:rPr lang="en-IN" dirty="0"/>
              <a:t>Edge</a:t>
            </a:r>
          </a:p>
          <a:p>
            <a:pPr>
              <a:lnSpc>
                <a:spcPct val="150000"/>
              </a:lnSpc>
              <a:buFont typeface="Arial" panose="020B0604020202020204" pitchFamily="34" charset="0"/>
              <a:buChar char="•"/>
            </a:pPr>
            <a:r>
              <a:rPr lang="en-IN" dirty="0">
                <a:highlight>
                  <a:srgbClr val="FFFF00"/>
                </a:highlight>
              </a:rPr>
              <a:t>Mac OS</a:t>
            </a:r>
            <a:r>
              <a:rPr lang="en-IN" dirty="0"/>
              <a:t>:</a:t>
            </a:r>
          </a:p>
          <a:p>
            <a:pPr marL="742950" lvl="1" indent="-285750">
              <a:lnSpc>
                <a:spcPct val="150000"/>
              </a:lnSpc>
              <a:buFont typeface="Arial" panose="020B0604020202020204" pitchFamily="34" charset="0"/>
              <a:buChar char="•"/>
            </a:pPr>
            <a:r>
              <a:rPr lang="en-IN" dirty="0"/>
              <a:t>Safari Browser</a:t>
            </a:r>
          </a:p>
          <a:p>
            <a:pPr>
              <a:lnSpc>
                <a:spcPct val="150000"/>
              </a:lnSpc>
              <a:buFont typeface="Arial" panose="020B0604020202020204" pitchFamily="34" charset="0"/>
              <a:buChar char="•"/>
            </a:pPr>
            <a:r>
              <a:rPr lang="en-IN" dirty="0">
                <a:highlight>
                  <a:srgbClr val="FFFF00"/>
                </a:highlight>
              </a:rPr>
              <a:t>Android Mobile OS</a:t>
            </a:r>
            <a:r>
              <a:rPr lang="en-IN" dirty="0"/>
              <a:t>:</a:t>
            </a:r>
          </a:p>
          <a:p>
            <a:pPr marL="742950" lvl="1" indent="-285750">
              <a:lnSpc>
                <a:spcPct val="150000"/>
              </a:lnSpc>
              <a:buFont typeface="Arial" panose="020B0604020202020204" pitchFamily="34" charset="0"/>
              <a:buChar char="•"/>
            </a:pPr>
            <a:r>
              <a:rPr lang="en-IN" dirty="0"/>
              <a:t>Chrome</a:t>
            </a:r>
          </a:p>
          <a:p>
            <a:pPr>
              <a:lnSpc>
                <a:spcPct val="150000"/>
              </a:lnSpc>
              <a:buFont typeface="Arial" panose="020B0604020202020204" pitchFamily="34" charset="0"/>
              <a:buChar char="•"/>
            </a:pPr>
            <a:r>
              <a:rPr lang="en-IN" dirty="0">
                <a:highlight>
                  <a:srgbClr val="FFFF00"/>
                </a:highlight>
              </a:rPr>
              <a:t>iPhone Mobile OS</a:t>
            </a:r>
            <a:r>
              <a:rPr lang="en-IN" dirty="0"/>
              <a:t>:</a:t>
            </a:r>
          </a:p>
          <a:p>
            <a:pPr marL="742950" lvl="1" indent="-285750">
              <a:lnSpc>
                <a:spcPct val="150000"/>
              </a:lnSpc>
              <a:buFont typeface="Arial" panose="020B0604020202020204" pitchFamily="34" charset="0"/>
              <a:buChar char="•"/>
            </a:pPr>
            <a:r>
              <a:rPr lang="en-IN" dirty="0"/>
              <a:t>Safari</a:t>
            </a:r>
          </a:p>
        </p:txBody>
      </p:sp>
    </p:spTree>
    <p:extLst>
      <p:ext uri="{BB962C8B-B14F-4D97-AF65-F5344CB8AC3E}">
        <p14:creationId xmlns:p14="http://schemas.microsoft.com/office/powerpoint/2010/main" val="178919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987AEA81-3DB8-452F-A584-E09C71081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4117" y="220497"/>
            <a:ext cx="1924117"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52C9D97-DEDD-4170-B5BF-B1970DDAC538}"/>
              </a:ext>
            </a:extLst>
          </p:cNvPr>
          <p:cNvSpPr/>
          <p:nvPr/>
        </p:nvSpPr>
        <p:spPr>
          <a:xfrm>
            <a:off x="821803" y="595320"/>
            <a:ext cx="10845478" cy="2265364"/>
          </a:xfrm>
          <a:prstGeom prst="rect">
            <a:avLst/>
          </a:prstGeom>
        </p:spPr>
        <p:txBody>
          <a:bodyPr wrap="square">
            <a:spAutoFit/>
          </a:bodyPr>
          <a:lstStyle/>
          <a:p>
            <a:pPr>
              <a:lnSpc>
                <a:spcPct val="150000"/>
              </a:lnSpc>
            </a:pPr>
            <a:r>
              <a:rPr lang="en-IN" sz="2400" b="1" dirty="0">
                <a:solidFill>
                  <a:srgbClr val="0070C0"/>
                </a:solidFill>
              </a:rPr>
              <a:t>Exclusions</a:t>
            </a:r>
          </a:p>
          <a:p>
            <a:pPr>
              <a:lnSpc>
                <a:spcPct val="150000"/>
              </a:lnSpc>
            </a:pPr>
            <a:r>
              <a:rPr lang="en-IN" dirty="0"/>
              <a:t>The following are excluded from the scope of this testing:</a:t>
            </a:r>
          </a:p>
          <a:p>
            <a:pPr>
              <a:lnSpc>
                <a:spcPct val="150000"/>
              </a:lnSpc>
              <a:buFont typeface="Arial" panose="020B0604020202020204" pitchFamily="34" charset="0"/>
              <a:buChar char="•"/>
            </a:pPr>
            <a:r>
              <a:rPr lang="en-IN" dirty="0"/>
              <a:t>Features not listed under 'Inclusions'</a:t>
            </a:r>
          </a:p>
          <a:p>
            <a:pPr>
              <a:lnSpc>
                <a:spcPct val="150000"/>
              </a:lnSpc>
              <a:buFont typeface="Arial" panose="020B0604020202020204" pitchFamily="34" charset="0"/>
              <a:buChar char="•"/>
            </a:pPr>
            <a:r>
              <a:rPr lang="en-IN" dirty="0"/>
              <a:t>Third-party features or Payment gateways</a:t>
            </a:r>
          </a:p>
          <a:p>
            <a:pPr>
              <a:lnSpc>
                <a:spcPct val="150000"/>
              </a:lnSpc>
              <a:buFont typeface="Arial" panose="020B0604020202020204" pitchFamily="34" charset="0"/>
              <a:buChar char="•"/>
            </a:pPr>
            <a:r>
              <a:rPr lang="en-IN" dirty="0"/>
              <a:t>Test Automation</a:t>
            </a:r>
          </a:p>
        </p:txBody>
      </p:sp>
      <p:sp>
        <p:nvSpPr>
          <p:cNvPr id="4" name="Rectangle 3">
            <a:extLst>
              <a:ext uri="{FF2B5EF4-FFF2-40B4-BE49-F238E27FC236}">
                <a16:creationId xmlns:a16="http://schemas.microsoft.com/office/drawing/2014/main" id="{7A35C3F8-820B-4293-BF32-123401C57FB0}"/>
              </a:ext>
            </a:extLst>
          </p:cNvPr>
          <p:cNvSpPr/>
          <p:nvPr/>
        </p:nvSpPr>
        <p:spPr>
          <a:xfrm>
            <a:off x="740780" y="3018397"/>
            <a:ext cx="10845478" cy="3647152"/>
          </a:xfrm>
          <a:prstGeom prst="rect">
            <a:avLst/>
          </a:prstGeom>
        </p:spPr>
        <p:txBody>
          <a:bodyPr wrap="square">
            <a:spAutoFit/>
          </a:bodyPr>
          <a:lstStyle/>
          <a:p>
            <a:r>
              <a:rPr lang="en-IN" sz="2400" b="1" dirty="0">
                <a:solidFill>
                  <a:srgbClr val="0070C0"/>
                </a:solidFill>
              </a:rPr>
              <a:t>Test Strategy</a:t>
            </a:r>
          </a:p>
          <a:p>
            <a:pPr>
              <a:lnSpc>
                <a:spcPct val="150000"/>
              </a:lnSpc>
            </a:pPr>
            <a:r>
              <a:rPr lang="en-IN" dirty="0"/>
              <a:t>Pavan, in coordination with OpenCart, will conduct Functional Testing for all features listed in the Scope section. The approach involves the following steps:</a:t>
            </a:r>
          </a:p>
          <a:p>
            <a:pPr>
              <a:lnSpc>
                <a:spcPct val="150000"/>
              </a:lnSpc>
            </a:pPr>
            <a:r>
              <a:rPr lang="en-IN" b="1" dirty="0">
                <a:solidFill>
                  <a:srgbClr val="0070C0"/>
                </a:solidFill>
                <a:highlight>
                  <a:srgbClr val="FFFF00"/>
                </a:highlight>
              </a:rPr>
              <a:t>Step #1</a:t>
            </a:r>
            <a:r>
              <a:rPr lang="en-IN" b="1" dirty="0">
                <a:solidFill>
                  <a:srgbClr val="0070C0"/>
                </a:solidFill>
              </a:rPr>
              <a:t>: Creation of Test Scenarios and Test Cases</a:t>
            </a:r>
          </a:p>
          <a:p>
            <a:pPr>
              <a:lnSpc>
                <a:spcPct val="150000"/>
              </a:lnSpc>
              <a:buFont typeface="Arial" panose="020B0604020202020204" pitchFamily="34" charset="0"/>
              <a:buChar char="•"/>
            </a:pPr>
            <a:r>
              <a:rPr lang="en-IN" dirty="0"/>
              <a:t>Apply various Test Design techniques:</a:t>
            </a:r>
          </a:p>
          <a:p>
            <a:pPr marL="742950" lvl="1" indent="-285750">
              <a:lnSpc>
                <a:spcPct val="150000"/>
              </a:lnSpc>
              <a:buFont typeface="Arial" panose="020B0604020202020204" pitchFamily="34" charset="0"/>
              <a:buChar char="•"/>
            </a:pPr>
            <a:r>
              <a:rPr lang="en-IN" dirty="0"/>
              <a:t>Equivalence Class Partition</a:t>
            </a:r>
          </a:p>
          <a:p>
            <a:pPr marL="742950" lvl="1" indent="-285750">
              <a:buFont typeface="Arial" panose="020B0604020202020204" pitchFamily="34" charset="0"/>
              <a:buChar char="•"/>
            </a:pPr>
            <a:r>
              <a:rPr lang="en-IN" dirty="0"/>
              <a:t>Boundary Value Analysis</a:t>
            </a:r>
          </a:p>
          <a:p>
            <a:pPr marL="742950" lvl="1" indent="-285750">
              <a:buFont typeface="Arial" panose="020B0604020202020204" pitchFamily="34" charset="0"/>
              <a:buChar char="•"/>
            </a:pPr>
            <a:r>
              <a:rPr lang="en-IN" dirty="0"/>
              <a:t>Decision Table Testing</a:t>
            </a:r>
          </a:p>
          <a:p>
            <a:pPr marL="742950" lvl="1" indent="-285750">
              <a:buFont typeface="Arial" panose="020B0604020202020204" pitchFamily="34" charset="0"/>
              <a:buChar char="•"/>
            </a:pPr>
            <a:r>
              <a:rPr lang="en-IN" dirty="0"/>
              <a:t>State Transition Testing</a:t>
            </a:r>
          </a:p>
          <a:p>
            <a:pPr marL="742950" lvl="1" indent="-285750">
              <a:buFont typeface="Arial" panose="020B0604020202020204" pitchFamily="34" charset="0"/>
              <a:buChar char="•"/>
            </a:pPr>
            <a:r>
              <a:rPr lang="en-IN" dirty="0"/>
              <a:t>Use Case Testing</a:t>
            </a:r>
          </a:p>
        </p:txBody>
      </p:sp>
    </p:spTree>
    <p:extLst>
      <p:ext uri="{BB962C8B-B14F-4D97-AF65-F5344CB8AC3E}">
        <p14:creationId xmlns:p14="http://schemas.microsoft.com/office/powerpoint/2010/main" val="61550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A6A82162-F460-41DB-BE44-5C9434959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75DF1D3-BBA4-408C-89CB-905664E638B2}"/>
              </a:ext>
            </a:extLst>
          </p:cNvPr>
          <p:cNvSpPr/>
          <p:nvPr/>
        </p:nvSpPr>
        <p:spPr>
          <a:xfrm>
            <a:off x="767787" y="612560"/>
            <a:ext cx="6096000" cy="1711366"/>
          </a:xfrm>
          <a:prstGeom prst="rect">
            <a:avLst/>
          </a:prstGeom>
        </p:spPr>
        <p:txBody>
          <a:bodyPr>
            <a:spAutoFit/>
          </a:bodyPr>
          <a:lstStyle/>
          <a:p>
            <a:pPr>
              <a:lnSpc>
                <a:spcPct val="150000"/>
              </a:lnSpc>
              <a:buFont typeface="Arial" panose="020B0604020202020204" pitchFamily="34" charset="0"/>
              <a:buChar char="•"/>
            </a:pPr>
            <a:r>
              <a:rPr lang="en-IN" dirty="0"/>
              <a:t>Utilize expertise in:</a:t>
            </a:r>
          </a:p>
          <a:p>
            <a:pPr marL="742950" lvl="1" indent="-285750">
              <a:lnSpc>
                <a:spcPct val="150000"/>
              </a:lnSpc>
              <a:buFont typeface="Arial" panose="020B0604020202020204" pitchFamily="34" charset="0"/>
              <a:buChar char="•"/>
            </a:pPr>
            <a:r>
              <a:rPr lang="en-IN" dirty="0"/>
              <a:t>Error Guessing</a:t>
            </a:r>
          </a:p>
          <a:p>
            <a:pPr marL="742950" lvl="1" indent="-285750">
              <a:lnSpc>
                <a:spcPct val="150000"/>
              </a:lnSpc>
              <a:buFont typeface="Arial" panose="020B0604020202020204" pitchFamily="34" charset="0"/>
              <a:buChar char="•"/>
            </a:pPr>
            <a:r>
              <a:rPr lang="en-IN" dirty="0"/>
              <a:t>Exploratory Testing</a:t>
            </a:r>
          </a:p>
          <a:p>
            <a:pPr>
              <a:lnSpc>
                <a:spcPct val="150000"/>
              </a:lnSpc>
              <a:buFont typeface="Arial" panose="020B0604020202020204" pitchFamily="34" charset="0"/>
              <a:buChar char="•"/>
            </a:pPr>
            <a:r>
              <a:rPr lang="en-IN" dirty="0"/>
              <a:t>Prioritize Test Cases based on importance and impact.</a:t>
            </a:r>
          </a:p>
        </p:txBody>
      </p:sp>
      <p:sp>
        <p:nvSpPr>
          <p:cNvPr id="4" name="Rectangle 3">
            <a:extLst>
              <a:ext uri="{FF2B5EF4-FFF2-40B4-BE49-F238E27FC236}">
                <a16:creationId xmlns:a16="http://schemas.microsoft.com/office/drawing/2014/main" id="{9453C2C0-9EB3-4F84-ADD8-C8E810E1B0EC}"/>
              </a:ext>
            </a:extLst>
          </p:cNvPr>
          <p:cNvSpPr/>
          <p:nvPr/>
        </p:nvSpPr>
        <p:spPr>
          <a:xfrm>
            <a:off x="767787" y="2323926"/>
            <a:ext cx="10505954" cy="3373359"/>
          </a:xfrm>
          <a:prstGeom prst="rect">
            <a:avLst/>
          </a:prstGeom>
        </p:spPr>
        <p:txBody>
          <a:bodyPr wrap="square">
            <a:spAutoFit/>
          </a:bodyPr>
          <a:lstStyle/>
          <a:p>
            <a:pPr>
              <a:lnSpc>
                <a:spcPct val="150000"/>
              </a:lnSpc>
            </a:pPr>
            <a:r>
              <a:rPr lang="en-IN" b="1" dirty="0">
                <a:solidFill>
                  <a:srgbClr val="0070C0"/>
                </a:solidFill>
                <a:highlight>
                  <a:srgbClr val="FFFF00"/>
                </a:highlight>
              </a:rPr>
              <a:t>Step #2</a:t>
            </a:r>
            <a:r>
              <a:rPr lang="en-IN" b="1" dirty="0">
                <a:solidFill>
                  <a:srgbClr val="0070C0"/>
                </a:solidFill>
              </a:rPr>
              <a:t>: Our Testing Process When We Receive an Application for Testing</a:t>
            </a:r>
          </a:p>
          <a:p>
            <a:pPr>
              <a:lnSpc>
                <a:spcPct val="150000"/>
              </a:lnSpc>
            </a:pPr>
            <a:r>
              <a:rPr lang="en-IN" dirty="0"/>
              <a:t>Upon receiving an application for testing, our testing process unfolds as follows:</a:t>
            </a:r>
          </a:p>
          <a:p>
            <a:pPr>
              <a:lnSpc>
                <a:spcPct val="150000"/>
              </a:lnSpc>
              <a:buFont typeface="Arial" panose="020B0604020202020204" pitchFamily="34" charset="0"/>
              <a:buChar char="•"/>
            </a:pPr>
            <a:r>
              <a:rPr lang="en-IN" b="1" dirty="0">
                <a:solidFill>
                  <a:srgbClr val="0070C0"/>
                </a:solidFill>
              </a:rPr>
              <a:t>Smoke Testing:</a:t>
            </a:r>
            <a:endParaRPr lang="en-IN" dirty="0">
              <a:solidFill>
                <a:srgbClr val="0070C0"/>
              </a:solidFill>
            </a:endParaRPr>
          </a:p>
          <a:p>
            <a:pPr marL="742950" lvl="1" indent="-285750">
              <a:lnSpc>
                <a:spcPct val="150000"/>
              </a:lnSpc>
              <a:buFont typeface="Arial" panose="020B0604020202020204" pitchFamily="34" charset="0"/>
              <a:buChar char="•"/>
            </a:pPr>
            <a:r>
              <a:rPr lang="en-IN" dirty="0"/>
              <a:t>Initially, we conduct Smoke Testing to verify the functionality of critical features. If Smoke Testing fails, we reject the build and await a stable version before proceeding with detailed testing.</a:t>
            </a:r>
          </a:p>
          <a:p>
            <a:pPr>
              <a:lnSpc>
                <a:spcPct val="150000"/>
              </a:lnSpc>
              <a:buFont typeface="Arial" panose="020B0604020202020204" pitchFamily="34" charset="0"/>
              <a:buChar char="•"/>
            </a:pPr>
            <a:r>
              <a:rPr lang="en-IN" b="1" dirty="0">
                <a:solidFill>
                  <a:srgbClr val="0070C0"/>
                </a:solidFill>
              </a:rPr>
              <a:t>In-Depth Testing:</a:t>
            </a:r>
            <a:endParaRPr lang="en-IN" dirty="0">
              <a:solidFill>
                <a:srgbClr val="0070C0"/>
              </a:solidFill>
            </a:endParaRPr>
          </a:p>
          <a:p>
            <a:pPr marL="742950" lvl="1" indent="-285750">
              <a:lnSpc>
                <a:spcPct val="150000"/>
              </a:lnSpc>
              <a:buFont typeface="Arial" panose="020B0604020202020204" pitchFamily="34" charset="0"/>
              <a:buChar char="•"/>
            </a:pPr>
            <a:r>
              <a:rPr lang="en-IN" dirty="0"/>
              <a:t>Once a stable build passes Smoke Testing, we proceed with comprehensive testing using the predefined Test Cases</a:t>
            </a:r>
          </a:p>
        </p:txBody>
      </p:sp>
    </p:spTree>
    <p:extLst>
      <p:ext uri="{BB962C8B-B14F-4D97-AF65-F5344CB8AC3E}">
        <p14:creationId xmlns:p14="http://schemas.microsoft.com/office/powerpoint/2010/main" val="123194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BE341115-5273-4C22-B0A5-3651238015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EE769115-D8E8-4F64-BE86-68C0FD8A76F9}"/>
              </a:ext>
            </a:extLst>
          </p:cNvPr>
          <p:cNvSpPr>
            <a:spLocks noChangeArrowheads="1"/>
          </p:cNvSpPr>
          <p:nvPr/>
        </p:nvSpPr>
        <p:spPr bwMode="auto">
          <a:xfrm>
            <a:off x="675189" y="707742"/>
            <a:ext cx="10779889" cy="544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IN" b="1" dirty="0">
                <a:solidFill>
                  <a:srgbClr val="0070C0"/>
                </a:solidFill>
              </a:rPr>
              <a:t>Simultaneous Testing:</a:t>
            </a:r>
            <a:endParaRPr lang="en-IN" dirty="0">
              <a:solidFill>
                <a:srgbClr val="0070C0"/>
              </a:solidFill>
            </a:endParaRPr>
          </a:p>
          <a:p>
            <a:pPr>
              <a:lnSpc>
                <a:spcPct val="150000"/>
              </a:lnSpc>
              <a:buFont typeface="Arial" panose="020B0604020202020204" pitchFamily="34" charset="0"/>
              <a:buChar char="•"/>
            </a:pPr>
            <a:r>
              <a:rPr lang="en-IN" dirty="0"/>
              <a:t>Multiple Test Resources concurrently test the application across supported environments to ensure comprehensive coverage.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rPr>
              <a:t>Defect Reporting:</a:t>
            </a:r>
            <a:endParaRPr kumimoji="0" lang="en-US" altLang="en-US" sz="1800" b="0" i="0" u="none" strike="noStrike" cap="none" normalizeH="0" baseline="0" dirty="0">
              <a:ln>
                <a:noFill/>
              </a:ln>
              <a:solidFill>
                <a:srgbClr val="0070C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Bugs discovered during testing are logged in the bug tracking tool. A daily end-of-day email is sent to development management summarizing the defects found that day.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rPr>
              <a:t>Types of Testing:</a:t>
            </a:r>
            <a:endParaRPr kumimoji="0" lang="en-US" altLang="en-US" sz="1800" b="0" i="0" u="none" strike="noStrike" cap="none" normalizeH="0" baseline="0" dirty="0">
              <a:ln>
                <a:noFill/>
              </a:ln>
              <a:solidFill>
                <a:srgbClr val="0070C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Our testing includes: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Smoke Testing and Sanity Testing</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Regression Testing and Retesting</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Usability Testing, Functionality Testing, and UI Testing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rPr>
              <a:t>Iterative Testing:</a:t>
            </a:r>
            <a:endParaRPr kumimoji="0" lang="en-US" altLang="en-US" sz="1800" b="0" i="0" u="none" strike="noStrike" cap="none" normalizeH="0" baseline="0" dirty="0">
              <a:ln>
                <a:noFill/>
              </a:ln>
              <a:solidFill>
                <a:srgbClr val="0070C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We iterate through test cycles until achieving the desired product quality.</a:t>
            </a:r>
          </a:p>
        </p:txBody>
      </p:sp>
    </p:spTree>
    <p:extLst>
      <p:ext uri="{BB962C8B-B14F-4D97-AF65-F5344CB8AC3E}">
        <p14:creationId xmlns:p14="http://schemas.microsoft.com/office/powerpoint/2010/main" val="107116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340205CB-23F6-498C-AFE3-4C4F0CF12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9">
            <a:extLst>
              <a:ext uri="{FF2B5EF4-FFF2-40B4-BE49-F238E27FC236}">
                <a16:creationId xmlns:a16="http://schemas.microsoft.com/office/drawing/2014/main" id="{B6453078-E8C4-4EBF-94D5-F6B993FB4EFC}"/>
              </a:ext>
            </a:extLst>
          </p:cNvPr>
          <p:cNvSpPr>
            <a:spLocks noChangeArrowheads="1"/>
          </p:cNvSpPr>
          <p:nvPr/>
        </p:nvSpPr>
        <p:spPr bwMode="auto">
          <a:xfrm>
            <a:off x="655898" y="858217"/>
            <a:ext cx="10880203" cy="544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70C0"/>
                </a:solidFill>
                <a:effectLst/>
                <a:highlight>
                  <a:srgbClr val="FFFF00"/>
                </a:highlight>
              </a:rPr>
              <a:t>Step #3</a:t>
            </a:r>
            <a:r>
              <a:rPr kumimoji="0" lang="en-US" altLang="en-US" b="1" i="0" u="none" strike="noStrike" cap="none" normalizeH="0" baseline="0" dirty="0">
                <a:ln>
                  <a:noFill/>
                </a:ln>
                <a:solidFill>
                  <a:srgbClr val="0070C0"/>
                </a:solidFill>
                <a:effectLst/>
              </a:rPr>
              <a:t>: Best Practices for Enhanced Testing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To enhance our testing practices, we adhere to the following best practices: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Context Driven Testing:</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Testing is performed based on the specific context and requirements of the application under test.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Shift Left Testing:</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Testing activities commence early in the development lifecycle, ensuring early detection and resolution of issues.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Exploratory Testing:</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Leveraging our expertise, we conduct exploratory testing in addition to executing predefined test cases, allowing for more dynamic and thorough testing.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End-to-End Flow Testing:</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We conduct end-to-end flow testing to simulate real-world user scenarios, validating interactions across multiple functionalities and ensuring seamless integration.</a:t>
            </a:r>
          </a:p>
        </p:txBody>
      </p:sp>
    </p:spTree>
    <p:extLst>
      <p:ext uri="{BB962C8B-B14F-4D97-AF65-F5344CB8AC3E}">
        <p14:creationId xmlns:p14="http://schemas.microsoft.com/office/powerpoint/2010/main" val="1417024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1615</Words>
  <Application>Microsoft Office PowerPoint</Application>
  <PresentationFormat>Widescreen</PresentationFormat>
  <Paragraphs>216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Aparajita</vt: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Srihari</dc:creator>
  <cp:lastModifiedBy>Srihari Goud</cp:lastModifiedBy>
  <cp:revision>14</cp:revision>
  <dcterms:created xsi:type="dcterms:W3CDTF">2024-06-25T12:01:05Z</dcterms:created>
  <dcterms:modified xsi:type="dcterms:W3CDTF">2024-07-03T07:42:57Z</dcterms:modified>
</cp:coreProperties>
</file>