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6687-F39F-25CA-C062-79EC54F83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53040A-E3A5-4AB1-31F1-472B2F4528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9DA6F3-8B76-8BD7-1705-3D495CBD13D7}"/>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5" name="Footer Placeholder 4">
            <a:extLst>
              <a:ext uri="{FF2B5EF4-FFF2-40B4-BE49-F238E27FC236}">
                <a16:creationId xmlns:a16="http://schemas.microsoft.com/office/drawing/2014/main" id="{57D046FE-FE73-5A80-49D6-49448B5F46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13A74-22D5-4C61-89D0-648080B0931F}"/>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282313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58B1-81F1-CC43-28B3-DE1C20CE3F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67F2A9-B553-5DD1-EC56-EA1D7D538E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3F1E1-A799-7C64-A215-4A0D6E059D84}"/>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5" name="Footer Placeholder 4">
            <a:extLst>
              <a:ext uri="{FF2B5EF4-FFF2-40B4-BE49-F238E27FC236}">
                <a16:creationId xmlns:a16="http://schemas.microsoft.com/office/drawing/2014/main" id="{7E082EB1-5765-7BD9-4AEA-C40E59470F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60BDA-1523-9D64-8103-B81A239EB475}"/>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235183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D803A-659D-B5C1-BB03-4C41F248F5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F8D0C7-E2BC-8C79-D9EB-2C717FC8D6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743A1F-7C62-B4A0-60EF-C81C8FECFC70}"/>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5" name="Footer Placeholder 4">
            <a:extLst>
              <a:ext uri="{FF2B5EF4-FFF2-40B4-BE49-F238E27FC236}">
                <a16:creationId xmlns:a16="http://schemas.microsoft.com/office/drawing/2014/main" id="{FA5A397B-64A8-7BAF-C9E5-49BB66FF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E2A2B9-34BF-C3F6-E76E-0442FE7B9445}"/>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262661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B254-EC8E-F11E-AD6D-F532F43124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B17051-AE48-27F0-59DE-5D94F1065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FA560-AD99-4F1B-B34D-AF9A7ECF47D7}"/>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5" name="Footer Placeholder 4">
            <a:extLst>
              <a:ext uri="{FF2B5EF4-FFF2-40B4-BE49-F238E27FC236}">
                <a16:creationId xmlns:a16="http://schemas.microsoft.com/office/drawing/2014/main" id="{A8A0FE62-5C9D-7F95-EC41-E5F61F55B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466EA-479E-F5FD-881D-7B6BA47B0669}"/>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30541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DF93-6642-0FBF-D317-FB3313430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A9D762-D1F2-0B93-95D1-14298D9A9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67755-6074-C99D-21B6-B7C21B2740C3}"/>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5" name="Footer Placeholder 4">
            <a:extLst>
              <a:ext uri="{FF2B5EF4-FFF2-40B4-BE49-F238E27FC236}">
                <a16:creationId xmlns:a16="http://schemas.microsoft.com/office/drawing/2014/main" id="{0FDED7D9-BC07-CF7B-1226-A5750E5AD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6E001-3222-98B0-E3F4-E202D89340FA}"/>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385369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FAD0-9C0A-26A8-BD9E-ABD39CB0A6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9A6A0-53DE-A0F3-6DB0-CF548C94B1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0BC399-29B4-FE80-99A3-80D17C664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C1DB5F-0440-591B-39E4-EF4BEC58C6A3}"/>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6" name="Footer Placeholder 5">
            <a:extLst>
              <a:ext uri="{FF2B5EF4-FFF2-40B4-BE49-F238E27FC236}">
                <a16:creationId xmlns:a16="http://schemas.microsoft.com/office/drawing/2014/main" id="{9A5A3105-D9F2-7C8D-C2FF-44469D0E70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EBCACA-853B-6EC8-D52F-E9E6F6900A33}"/>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186762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900E-748B-2870-C2B7-C41D0846FB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B0BCAB-9EBF-D482-9E55-7E9B7A763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E9BB8F-9248-C847-D368-B305E1E33C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C9F4F-DE46-16DC-8909-73186CE0E5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2F3A0-1B83-E64D-B554-56D09714D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842AEA-0C27-0572-BF66-3AE1FE4E0A5B}"/>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8" name="Footer Placeholder 7">
            <a:extLst>
              <a:ext uri="{FF2B5EF4-FFF2-40B4-BE49-F238E27FC236}">
                <a16:creationId xmlns:a16="http://schemas.microsoft.com/office/drawing/2014/main" id="{6B6CA905-79FF-0C3A-9BC7-478A958B0E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710DBA-F2AB-D6A2-60BB-5ABDB378CFC6}"/>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301707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A56E-01AD-9CE0-CB35-C985F8B84B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3919BE-B1D1-2075-2237-1CDDFFDC8816}"/>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4" name="Footer Placeholder 3">
            <a:extLst>
              <a:ext uri="{FF2B5EF4-FFF2-40B4-BE49-F238E27FC236}">
                <a16:creationId xmlns:a16="http://schemas.microsoft.com/office/drawing/2014/main" id="{825FDC15-EE6E-43FD-40E6-5CFE3B28CB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50E577-3E7F-16A5-990C-78CCB024BF48}"/>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22080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B9E2-94E5-596C-87E0-31AB41E0328A}"/>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3" name="Footer Placeholder 2">
            <a:extLst>
              <a:ext uri="{FF2B5EF4-FFF2-40B4-BE49-F238E27FC236}">
                <a16:creationId xmlns:a16="http://schemas.microsoft.com/office/drawing/2014/main" id="{81C2187F-83CE-64CB-9C9B-ED7CF68F5F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9DDBDE-E39E-E19B-4FCD-FA490B670159}"/>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328928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3155-1295-EA76-CBA6-3CC4A26A6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8B5C37-8D06-47D3-795E-33DF60190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97E6FC-31E3-06E3-A240-D1F9D0F20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AF689-B3B2-4115-2A79-6947787F6528}"/>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6" name="Footer Placeholder 5">
            <a:extLst>
              <a:ext uri="{FF2B5EF4-FFF2-40B4-BE49-F238E27FC236}">
                <a16:creationId xmlns:a16="http://schemas.microsoft.com/office/drawing/2014/main" id="{9FBFB5E6-93F8-9046-74D7-59F440AC7F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1F0FAB-E681-C9BC-7EB2-AC8CF8B4C7AF}"/>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251389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EBCA-F963-109B-829A-6B03B2256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680F59-83A5-E71B-9259-B8CC0DD35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BAEF46-3AD9-3A91-5798-B665F2A7B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0E7C5-8727-DA99-3034-050F24E00C34}"/>
              </a:ext>
            </a:extLst>
          </p:cNvPr>
          <p:cNvSpPr>
            <a:spLocks noGrp="1"/>
          </p:cNvSpPr>
          <p:nvPr>
            <p:ph type="dt" sz="half" idx="10"/>
          </p:nvPr>
        </p:nvSpPr>
        <p:spPr/>
        <p:txBody>
          <a:bodyPr/>
          <a:lstStyle/>
          <a:p>
            <a:fld id="{701E1D72-D864-4D65-9287-04ED31D7FAF8}" type="datetimeFigureOut">
              <a:rPr lang="en-IN" smtClean="0"/>
              <a:t>03-07-2024</a:t>
            </a:fld>
            <a:endParaRPr lang="en-IN"/>
          </a:p>
        </p:txBody>
      </p:sp>
      <p:sp>
        <p:nvSpPr>
          <p:cNvPr id="6" name="Footer Placeholder 5">
            <a:extLst>
              <a:ext uri="{FF2B5EF4-FFF2-40B4-BE49-F238E27FC236}">
                <a16:creationId xmlns:a16="http://schemas.microsoft.com/office/drawing/2014/main" id="{7B57A2CE-37DA-2CA1-3428-F59B69A23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B2B37-41CE-773F-B19F-4BD325CF00B0}"/>
              </a:ext>
            </a:extLst>
          </p:cNvPr>
          <p:cNvSpPr>
            <a:spLocks noGrp="1"/>
          </p:cNvSpPr>
          <p:nvPr>
            <p:ph type="sldNum" sz="quarter" idx="12"/>
          </p:nvPr>
        </p:nvSpPr>
        <p:spPr/>
        <p:txBody>
          <a:bodyPr/>
          <a:lstStyle/>
          <a:p>
            <a:fld id="{E8286F60-211A-413E-9869-250001C4C174}" type="slidenum">
              <a:rPr lang="en-IN" smtClean="0"/>
              <a:t>‹#›</a:t>
            </a:fld>
            <a:endParaRPr lang="en-IN"/>
          </a:p>
        </p:txBody>
      </p:sp>
    </p:spTree>
    <p:extLst>
      <p:ext uri="{BB962C8B-B14F-4D97-AF65-F5344CB8AC3E}">
        <p14:creationId xmlns:p14="http://schemas.microsoft.com/office/powerpoint/2010/main" val="145422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009BC-64E3-10B8-E2A2-E1883DC3B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BBFF3-89C9-CEB3-CCF7-461FCDF6F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9E91D-7101-476D-832C-26123035E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E1D72-D864-4D65-9287-04ED31D7FAF8}" type="datetimeFigureOut">
              <a:rPr lang="en-IN" smtClean="0"/>
              <a:t>03-07-2024</a:t>
            </a:fld>
            <a:endParaRPr lang="en-IN"/>
          </a:p>
        </p:txBody>
      </p:sp>
      <p:sp>
        <p:nvSpPr>
          <p:cNvPr id="5" name="Footer Placeholder 4">
            <a:extLst>
              <a:ext uri="{FF2B5EF4-FFF2-40B4-BE49-F238E27FC236}">
                <a16:creationId xmlns:a16="http://schemas.microsoft.com/office/drawing/2014/main" id="{02364F3F-9BD4-2371-B98A-D4BC698EB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429B2E-5EFD-A6F1-1F2D-D42A4CAA3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86F60-211A-413E-9869-250001C4C174}" type="slidenum">
              <a:rPr lang="en-IN" smtClean="0"/>
              <a:t>‹#›</a:t>
            </a:fld>
            <a:endParaRPr lang="en-IN"/>
          </a:p>
        </p:txBody>
      </p:sp>
    </p:spTree>
    <p:extLst>
      <p:ext uri="{BB962C8B-B14F-4D97-AF65-F5344CB8AC3E}">
        <p14:creationId xmlns:p14="http://schemas.microsoft.com/office/powerpoint/2010/main" val="60285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EADA00-541B-ACB0-4F5E-2929DE5F7C0B}"/>
              </a:ext>
            </a:extLst>
          </p:cNvPr>
          <p:cNvSpPr/>
          <p:nvPr/>
        </p:nvSpPr>
        <p:spPr>
          <a:xfrm>
            <a:off x="0" y="0"/>
            <a:ext cx="12192000" cy="11274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highlight>
                <a:srgbClr val="000080"/>
              </a:highlight>
            </a:endParaRPr>
          </a:p>
        </p:txBody>
      </p:sp>
      <p:sp>
        <p:nvSpPr>
          <p:cNvPr id="5" name="Subtitle 2">
            <a:extLst>
              <a:ext uri="{FF2B5EF4-FFF2-40B4-BE49-F238E27FC236}">
                <a16:creationId xmlns:a16="http://schemas.microsoft.com/office/drawing/2014/main" id="{0C36BF56-91FA-FE52-9344-F0444F8BC0CC}"/>
              </a:ext>
            </a:extLst>
          </p:cNvPr>
          <p:cNvSpPr txBox="1">
            <a:spLocks/>
          </p:cNvSpPr>
          <p:nvPr/>
        </p:nvSpPr>
        <p:spPr>
          <a:xfrm>
            <a:off x="-1" y="1127462"/>
            <a:ext cx="12191999" cy="316045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800" dirty="0">
                <a:solidFill>
                  <a:schemeClr val="accent2"/>
                </a:solidFill>
                <a:latin typeface="Arial Black" panose="020B0A04020102020204" pitchFamily="34" charset="0"/>
              </a:rPr>
              <a:t>FUNCTIONAL</a:t>
            </a:r>
            <a:r>
              <a:rPr lang="en-IN" sz="4800" dirty="0">
                <a:solidFill>
                  <a:schemeClr val="accent2"/>
                </a:solidFill>
              </a:rPr>
              <a:t> </a:t>
            </a:r>
            <a:r>
              <a:rPr lang="en-IN" sz="4800" dirty="0">
                <a:solidFill>
                  <a:schemeClr val="accent2"/>
                </a:solidFill>
                <a:latin typeface="Arial Black" panose="020B0A04020102020204" pitchFamily="34" charset="0"/>
              </a:rPr>
              <a:t>REQUIREMENTS </a:t>
            </a:r>
          </a:p>
        </p:txBody>
      </p:sp>
      <p:sp>
        <p:nvSpPr>
          <p:cNvPr id="6" name="Rectangle 5">
            <a:extLst>
              <a:ext uri="{FF2B5EF4-FFF2-40B4-BE49-F238E27FC236}">
                <a16:creationId xmlns:a16="http://schemas.microsoft.com/office/drawing/2014/main" id="{8CA9EDE3-35D6-7FC2-405D-71E97FAFF182}"/>
              </a:ext>
            </a:extLst>
          </p:cNvPr>
          <p:cNvSpPr/>
          <p:nvPr/>
        </p:nvSpPr>
        <p:spPr>
          <a:xfrm>
            <a:off x="1029811" y="3275111"/>
            <a:ext cx="8611340" cy="646331"/>
          </a:xfrm>
          <a:prstGeom prst="rect">
            <a:avLst/>
          </a:prstGeom>
        </p:spPr>
        <p:txBody>
          <a:bodyPr wrap="square" anchor="ctr">
            <a:spAutoFit/>
          </a:bodyPr>
          <a:lstStyle/>
          <a:p>
            <a:r>
              <a:rPr lang="en-IN" sz="3600" dirty="0">
                <a:latin typeface="Aparajita" panose="02020603050405020304" pitchFamily="18" charset="0"/>
                <a:cs typeface="Aparajita" panose="02020603050405020304" pitchFamily="18" charset="0"/>
              </a:rPr>
              <a:t>Product Name: </a:t>
            </a:r>
            <a:r>
              <a:rPr lang="en-IN" sz="3600" dirty="0">
                <a:solidFill>
                  <a:schemeClr val="accent2"/>
                </a:solidFill>
                <a:latin typeface="Aparajita" panose="02020603050405020304" pitchFamily="18" charset="0"/>
                <a:cs typeface="Aparajita" panose="02020603050405020304" pitchFamily="18" charset="0"/>
              </a:rPr>
              <a:t>O</a:t>
            </a:r>
            <a:r>
              <a:rPr lang="en-IN" sz="3600" dirty="0">
                <a:latin typeface="Aparajita" panose="02020603050405020304" pitchFamily="18" charset="0"/>
                <a:cs typeface="Aparajita" panose="02020603050405020304" pitchFamily="18" charset="0"/>
              </a:rPr>
              <a:t>range </a:t>
            </a:r>
            <a:r>
              <a:rPr lang="en-IN" sz="3600" dirty="0">
                <a:solidFill>
                  <a:srgbClr val="00B050"/>
                </a:solidFill>
                <a:latin typeface="Aparajita" panose="02020603050405020304" pitchFamily="18" charset="0"/>
                <a:cs typeface="Aparajita" panose="02020603050405020304" pitchFamily="18" charset="0"/>
              </a:rPr>
              <a:t>HRM </a:t>
            </a:r>
            <a:r>
              <a:rPr lang="en-IN" sz="3600" dirty="0">
                <a:latin typeface="Aparajita" panose="02020603050405020304" pitchFamily="18" charset="0"/>
                <a:cs typeface="Aparajita" panose="02020603050405020304" pitchFamily="18" charset="0"/>
              </a:rPr>
              <a:t>(Frontend) </a:t>
            </a:r>
          </a:p>
        </p:txBody>
      </p:sp>
      <p:sp>
        <p:nvSpPr>
          <p:cNvPr id="7" name="TextBox 6">
            <a:extLst>
              <a:ext uri="{FF2B5EF4-FFF2-40B4-BE49-F238E27FC236}">
                <a16:creationId xmlns:a16="http://schemas.microsoft.com/office/drawing/2014/main" id="{BCFD6477-C284-5BCA-90B2-812E6E09029F}"/>
              </a:ext>
            </a:extLst>
          </p:cNvPr>
          <p:cNvSpPr txBox="1"/>
          <p:nvPr/>
        </p:nvSpPr>
        <p:spPr>
          <a:xfrm>
            <a:off x="8939814" y="5142900"/>
            <a:ext cx="2911876" cy="2585323"/>
          </a:xfrm>
          <a:prstGeom prst="rect">
            <a:avLst/>
          </a:prstGeom>
          <a:noFill/>
        </p:spPr>
        <p:txBody>
          <a:bodyPr wrap="square" rtlCol="0" anchor="ctr">
            <a:spAutoFit/>
          </a:bodyPr>
          <a:lstStyle/>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r>
              <a:rPr lang="en-IN" dirty="0">
                <a:solidFill>
                  <a:srgbClr val="00B050"/>
                </a:solidFill>
                <a:latin typeface="Arial Black" panose="020B0A04020102020204" pitchFamily="34" charset="0"/>
              </a:rPr>
              <a:t>Prepared by: Sri Hari</a:t>
            </a:r>
          </a:p>
          <a:p>
            <a:r>
              <a:rPr lang="en-IN" dirty="0">
                <a:solidFill>
                  <a:srgbClr val="00B050"/>
                </a:solidFill>
                <a:latin typeface="Arial Black" panose="020B0A04020102020204" pitchFamily="34" charset="0"/>
              </a:rPr>
              <a:t> Date: Jun 15, 2024</a:t>
            </a: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p:txBody>
      </p:sp>
      <p:sp>
        <p:nvSpPr>
          <p:cNvPr id="9" name="AutoShape 2" descr="OrangeHRM Logo">
            <a:extLst>
              <a:ext uri="{FF2B5EF4-FFF2-40B4-BE49-F238E27FC236}">
                <a16:creationId xmlns:a16="http://schemas.microsoft.com/office/drawing/2014/main" id="{58EDC856-25F6-0CA0-6D93-D845513FED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Graphic 12">
            <a:extLst>
              <a:ext uri="{FF2B5EF4-FFF2-40B4-BE49-F238E27FC236}">
                <a16:creationId xmlns:a16="http://schemas.microsoft.com/office/drawing/2014/main" id="{43916E1D-C574-1A16-4060-DA50F6BBC4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113" y="160021"/>
            <a:ext cx="2081367" cy="662939"/>
          </a:xfrm>
          <a:prstGeom prst="rect">
            <a:avLst/>
          </a:prstGeom>
        </p:spPr>
      </p:pic>
    </p:spTree>
    <p:extLst>
      <p:ext uri="{BB962C8B-B14F-4D97-AF65-F5344CB8AC3E}">
        <p14:creationId xmlns:p14="http://schemas.microsoft.com/office/powerpoint/2010/main" val="362594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23415494-BD30-D1A1-C9DC-5C87121347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F3531B04-F2CD-C909-FC91-EEA3076A7611}"/>
              </a:ext>
            </a:extLst>
          </p:cNvPr>
          <p:cNvSpPr txBox="1"/>
          <p:nvPr/>
        </p:nvSpPr>
        <p:spPr>
          <a:xfrm>
            <a:off x="1207364" y="1002255"/>
            <a:ext cx="9978500" cy="3788858"/>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IN" dirty="0"/>
              <a:t>State/Province – If the country is United Sates you can select from the drop down or you need to enter it manually </a:t>
            </a:r>
          </a:p>
          <a:p>
            <a:pPr marL="285750" indent="-285750">
              <a:lnSpc>
                <a:spcPct val="150000"/>
              </a:lnSpc>
              <a:buFont typeface="Wingdings" panose="05000000000000000000" pitchFamily="2" charset="2"/>
              <a:buChar char="q"/>
            </a:pPr>
            <a:r>
              <a:rPr lang="en-IN" dirty="0"/>
              <a:t>ZIP Code Home </a:t>
            </a:r>
          </a:p>
          <a:p>
            <a:pPr marL="285750" indent="-285750">
              <a:lnSpc>
                <a:spcPct val="150000"/>
              </a:lnSpc>
              <a:buFont typeface="Wingdings" panose="05000000000000000000" pitchFamily="2" charset="2"/>
              <a:buChar char="q"/>
            </a:pPr>
            <a:r>
              <a:rPr lang="en-IN" dirty="0"/>
              <a:t>Telephone </a:t>
            </a:r>
          </a:p>
          <a:p>
            <a:pPr marL="285750" indent="-285750">
              <a:lnSpc>
                <a:spcPct val="150000"/>
              </a:lnSpc>
              <a:buFont typeface="Wingdings" panose="05000000000000000000" pitchFamily="2" charset="2"/>
              <a:buChar char="q"/>
            </a:pPr>
            <a:r>
              <a:rPr lang="en-IN" dirty="0"/>
              <a:t>Mobile Work </a:t>
            </a:r>
          </a:p>
          <a:p>
            <a:pPr marL="285750" indent="-285750">
              <a:lnSpc>
                <a:spcPct val="150000"/>
              </a:lnSpc>
              <a:buFont typeface="Wingdings" panose="05000000000000000000" pitchFamily="2" charset="2"/>
              <a:buChar char="q"/>
            </a:pPr>
            <a:r>
              <a:rPr lang="en-IN" dirty="0"/>
              <a:t>Telephone Work </a:t>
            </a:r>
          </a:p>
          <a:p>
            <a:pPr marL="285750" indent="-285750">
              <a:lnSpc>
                <a:spcPct val="150000"/>
              </a:lnSpc>
              <a:buFont typeface="Wingdings" panose="05000000000000000000" pitchFamily="2" charset="2"/>
              <a:buChar char="q"/>
            </a:pPr>
            <a:r>
              <a:rPr lang="en-IN" dirty="0"/>
              <a:t>Email </a:t>
            </a:r>
          </a:p>
          <a:p>
            <a:pPr marL="285750" indent="-285750">
              <a:lnSpc>
                <a:spcPct val="150000"/>
              </a:lnSpc>
              <a:buFont typeface="Wingdings" panose="05000000000000000000" pitchFamily="2" charset="2"/>
              <a:buChar char="q"/>
            </a:pPr>
            <a:r>
              <a:rPr lang="en-IN" dirty="0"/>
              <a:t>Other Email </a:t>
            </a:r>
          </a:p>
          <a:p>
            <a:pPr marL="285750" indent="-285750">
              <a:lnSpc>
                <a:spcPct val="150000"/>
              </a:lnSpc>
              <a:buFont typeface="Wingdings" panose="05000000000000000000" pitchFamily="2" charset="2"/>
              <a:buChar char="q"/>
            </a:pPr>
            <a:r>
              <a:rPr lang="en-IN" dirty="0"/>
              <a:t>Once you have completed this form click “Save”. </a:t>
            </a:r>
          </a:p>
        </p:txBody>
      </p:sp>
      <p:sp>
        <p:nvSpPr>
          <p:cNvPr id="6" name="TextBox 5">
            <a:extLst>
              <a:ext uri="{FF2B5EF4-FFF2-40B4-BE49-F238E27FC236}">
                <a16:creationId xmlns:a16="http://schemas.microsoft.com/office/drawing/2014/main" id="{6357F8ED-2740-5103-4C90-5F5F44438E34}"/>
              </a:ext>
            </a:extLst>
          </p:cNvPr>
          <p:cNvSpPr txBox="1"/>
          <p:nvPr/>
        </p:nvSpPr>
        <p:spPr>
          <a:xfrm>
            <a:off x="727229" y="5023839"/>
            <a:ext cx="10737542" cy="954107"/>
          </a:xfrm>
          <a:prstGeom prst="rect">
            <a:avLst/>
          </a:prstGeom>
          <a:noFill/>
        </p:spPr>
        <p:txBody>
          <a:bodyPr wrap="square">
            <a:spAutoFit/>
          </a:bodyPr>
          <a:lstStyle/>
          <a:p>
            <a:r>
              <a:rPr lang="en-IN" sz="2000" b="1" dirty="0">
                <a:solidFill>
                  <a:srgbClr val="00B050"/>
                </a:solidFill>
              </a:rPr>
              <a:t>3.1.4 Emergency Contact </a:t>
            </a:r>
          </a:p>
          <a:p>
            <a:r>
              <a:rPr lang="en-IN" dirty="0"/>
              <a:t>Contact details which will be needed during an emergency can be entered here. Select “Emergency Contacts” on the “Personal” column and the screen as shown in Figure 1.4 will appear. </a:t>
            </a:r>
          </a:p>
        </p:txBody>
      </p:sp>
    </p:spTree>
    <p:extLst>
      <p:ext uri="{BB962C8B-B14F-4D97-AF65-F5344CB8AC3E}">
        <p14:creationId xmlns:p14="http://schemas.microsoft.com/office/powerpoint/2010/main" val="387156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42735C1-5E81-AA30-BFBA-5AC1FD567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pic>
        <p:nvPicPr>
          <p:cNvPr id="4" name="Picture 3">
            <a:extLst>
              <a:ext uri="{FF2B5EF4-FFF2-40B4-BE49-F238E27FC236}">
                <a16:creationId xmlns:a16="http://schemas.microsoft.com/office/drawing/2014/main" id="{42FFDA30-E3E6-0574-C6EB-4D0656E06D69}"/>
              </a:ext>
            </a:extLst>
          </p:cNvPr>
          <p:cNvPicPr>
            <a:picLocks noChangeAspect="1"/>
          </p:cNvPicPr>
          <p:nvPr/>
        </p:nvPicPr>
        <p:blipFill>
          <a:blip r:embed="rId4"/>
          <a:stretch>
            <a:fillRect/>
          </a:stretch>
        </p:blipFill>
        <p:spPr>
          <a:xfrm>
            <a:off x="3836772" y="896646"/>
            <a:ext cx="3454906" cy="2601156"/>
          </a:xfrm>
          <a:prstGeom prst="rect">
            <a:avLst/>
          </a:prstGeom>
        </p:spPr>
      </p:pic>
      <p:sp>
        <p:nvSpPr>
          <p:cNvPr id="6" name="TextBox 5">
            <a:extLst>
              <a:ext uri="{FF2B5EF4-FFF2-40B4-BE49-F238E27FC236}">
                <a16:creationId xmlns:a16="http://schemas.microsoft.com/office/drawing/2014/main" id="{E250EB57-7750-04FB-B257-07772DE124A1}"/>
              </a:ext>
            </a:extLst>
          </p:cNvPr>
          <p:cNvSpPr txBox="1"/>
          <p:nvPr/>
        </p:nvSpPr>
        <p:spPr>
          <a:xfrm>
            <a:off x="898124" y="3497802"/>
            <a:ext cx="10395752" cy="1295868"/>
          </a:xfrm>
          <a:prstGeom prst="rect">
            <a:avLst/>
          </a:prstGeom>
          <a:noFill/>
        </p:spPr>
        <p:txBody>
          <a:bodyPr wrap="square">
            <a:spAutoFit/>
          </a:bodyPr>
          <a:lstStyle/>
          <a:p>
            <a:pPr>
              <a:lnSpc>
                <a:spcPct val="150000"/>
              </a:lnSpc>
            </a:pPr>
            <a:r>
              <a:rPr lang="en-IN" dirty="0"/>
              <a:t>Enter the “Name” of the person you wish the company to contact in case of emergency, your “Relationship” with the contact person provided and a “Home Telephone” or “Mobile Number” the company can reach him/her. </a:t>
            </a:r>
          </a:p>
        </p:txBody>
      </p:sp>
      <p:sp>
        <p:nvSpPr>
          <p:cNvPr id="8" name="TextBox 7">
            <a:extLst>
              <a:ext uri="{FF2B5EF4-FFF2-40B4-BE49-F238E27FC236}">
                <a16:creationId xmlns:a16="http://schemas.microsoft.com/office/drawing/2014/main" id="{B5B6CF30-6C01-AD85-DB9A-24FD9B62BDC8}"/>
              </a:ext>
            </a:extLst>
          </p:cNvPr>
          <p:cNvSpPr txBox="1"/>
          <p:nvPr/>
        </p:nvSpPr>
        <p:spPr>
          <a:xfrm>
            <a:off x="802726" y="5038024"/>
            <a:ext cx="10767285" cy="923330"/>
          </a:xfrm>
          <a:prstGeom prst="rect">
            <a:avLst/>
          </a:prstGeom>
          <a:noFill/>
        </p:spPr>
        <p:txBody>
          <a:bodyPr wrap="square">
            <a:spAutoFit/>
          </a:bodyPr>
          <a:lstStyle/>
          <a:p>
            <a:r>
              <a:rPr lang="en-IN" b="1" dirty="0">
                <a:solidFill>
                  <a:srgbClr val="00B050"/>
                </a:solidFill>
              </a:rPr>
              <a:t>3.1.5 Dependants </a:t>
            </a:r>
          </a:p>
          <a:p>
            <a:r>
              <a:rPr lang="en-IN" dirty="0"/>
              <a:t>If you have any dependents you can enter them here. To add a dependent, click on “Dependents” under the “Personal” column and the screen as shown in Figure 1.6 will appear. </a:t>
            </a:r>
          </a:p>
        </p:txBody>
      </p:sp>
    </p:spTree>
    <p:extLst>
      <p:ext uri="{BB962C8B-B14F-4D97-AF65-F5344CB8AC3E}">
        <p14:creationId xmlns:p14="http://schemas.microsoft.com/office/powerpoint/2010/main" val="144460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132AB2E-739C-49F1-D82C-B5FA8B050A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pic>
        <p:nvPicPr>
          <p:cNvPr id="4" name="Picture 3">
            <a:extLst>
              <a:ext uri="{FF2B5EF4-FFF2-40B4-BE49-F238E27FC236}">
                <a16:creationId xmlns:a16="http://schemas.microsoft.com/office/drawing/2014/main" id="{8CF2DEFB-5506-C0DE-9411-3BD0DDEB3B90}"/>
              </a:ext>
            </a:extLst>
          </p:cNvPr>
          <p:cNvPicPr>
            <a:picLocks noChangeAspect="1"/>
          </p:cNvPicPr>
          <p:nvPr/>
        </p:nvPicPr>
        <p:blipFill>
          <a:blip r:embed="rId4"/>
          <a:stretch>
            <a:fillRect/>
          </a:stretch>
        </p:blipFill>
        <p:spPr>
          <a:xfrm>
            <a:off x="4049930" y="652509"/>
            <a:ext cx="4200525" cy="3152775"/>
          </a:xfrm>
          <a:prstGeom prst="rect">
            <a:avLst/>
          </a:prstGeom>
        </p:spPr>
      </p:pic>
      <p:sp>
        <p:nvSpPr>
          <p:cNvPr id="6" name="TextBox 5">
            <a:extLst>
              <a:ext uri="{FF2B5EF4-FFF2-40B4-BE49-F238E27FC236}">
                <a16:creationId xmlns:a16="http://schemas.microsoft.com/office/drawing/2014/main" id="{28F09B46-72FD-403B-3203-34C296BCD7BB}"/>
              </a:ext>
            </a:extLst>
          </p:cNvPr>
          <p:cNvSpPr txBox="1"/>
          <p:nvPr/>
        </p:nvSpPr>
        <p:spPr>
          <a:xfrm>
            <a:off x="730375" y="3896376"/>
            <a:ext cx="10839636" cy="880369"/>
          </a:xfrm>
          <a:prstGeom prst="rect">
            <a:avLst/>
          </a:prstGeom>
          <a:noFill/>
        </p:spPr>
        <p:txBody>
          <a:bodyPr wrap="square">
            <a:spAutoFit/>
          </a:bodyPr>
          <a:lstStyle/>
          <a:p>
            <a:pPr>
              <a:lnSpc>
                <a:spcPct val="150000"/>
              </a:lnSpc>
            </a:pPr>
            <a:r>
              <a:rPr lang="en-IN" dirty="0"/>
              <a:t>Enter the “Name” of your dependent, the “Relationship” of the dependent to you and his/her “Date of Birth”. Click “Save” once you have entered the following fields and your dependent will be listed as shown in Figure 1.7.</a:t>
            </a:r>
          </a:p>
        </p:txBody>
      </p:sp>
      <p:pic>
        <p:nvPicPr>
          <p:cNvPr id="8" name="Picture 7">
            <a:extLst>
              <a:ext uri="{FF2B5EF4-FFF2-40B4-BE49-F238E27FC236}">
                <a16:creationId xmlns:a16="http://schemas.microsoft.com/office/drawing/2014/main" id="{AD2BA042-A80C-FC1E-0B9D-41277C8A912E}"/>
              </a:ext>
            </a:extLst>
          </p:cNvPr>
          <p:cNvPicPr>
            <a:picLocks noChangeAspect="1"/>
          </p:cNvPicPr>
          <p:nvPr/>
        </p:nvPicPr>
        <p:blipFill>
          <a:blip r:embed="rId5"/>
          <a:stretch>
            <a:fillRect/>
          </a:stretch>
        </p:blipFill>
        <p:spPr>
          <a:xfrm>
            <a:off x="2730718" y="4867837"/>
            <a:ext cx="6838950" cy="1579116"/>
          </a:xfrm>
          <a:prstGeom prst="rect">
            <a:avLst/>
          </a:prstGeom>
        </p:spPr>
      </p:pic>
    </p:spTree>
    <p:extLst>
      <p:ext uri="{BB962C8B-B14F-4D97-AF65-F5344CB8AC3E}">
        <p14:creationId xmlns:p14="http://schemas.microsoft.com/office/powerpoint/2010/main" val="82344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7DB8F0A-4368-B2AC-BB4C-BA0EA8B1F3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CEE65C0B-D6DC-C0A2-3345-D04BCAC41D8F}"/>
              </a:ext>
            </a:extLst>
          </p:cNvPr>
          <p:cNvSpPr txBox="1"/>
          <p:nvPr/>
        </p:nvSpPr>
        <p:spPr>
          <a:xfrm>
            <a:off x="841529" y="896645"/>
            <a:ext cx="10508942" cy="1342034"/>
          </a:xfrm>
          <a:prstGeom prst="rect">
            <a:avLst/>
          </a:prstGeom>
          <a:noFill/>
        </p:spPr>
        <p:txBody>
          <a:bodyPr wrap="square">
            <a:spAutoFit/>
          </a:bodyPr>
          <a:lstStyle/>
          <a:p>
            <a:pPr>
              <a:lnSpc>
                <a:spcPct val="150000"/>
              </a:lnSpc>
            </a:pPr>
            <a:r>
              <a:rPr lang="en-IN" sz="2000" b="1" dirty="0">
                <a:solidFill>
                  <a:srgbClr val="00B050"/>
                </a:solidFill>
              </a:rPr>
              <a:t>3.1.6 Immigration </a:t>
            </a:r>
          </a:p>
          <a:p>
            <a:pPr>
              <a:lnSpc>
                <a:spcPct val="150000"/>
              </a:lnSpc>
            </a:pPr>
            <a:r>
              <a:rPr lang="en-IN" dirty="0"/>
              <a:t>Your immigration information can be entered here. To add your immigration information, select “Immigration” under the “Personal “column and the screen as shown in Figure 1.8 will appear.</a:t>
            </a:r>
          </a:p>
        </p:txBody>
      </p:sp>
      <p:pic>
        <p:nvPicPr>
          <p:cNvPr id="6" name="Picture 5">
            <a:extLst>
              <a:ext uri="{FF2B5EF4-FFF2-40B4-BE49-F238E27FC236}">
                <a16:creationId xmlns:a16="http://schemas.microsoft.com/office/drawing/2014/main" id="{E07B4598-246C-E501-C045-76E04B39AA90}"/>
              </a:ext>
            </a:extLst>
          </p:cNvPr>
          <p:cNvPicPr>
            <a:picLocks noChangeAspect="1"/>
          </p:cNvPicPr>
          <p:nvPr/>
        </p:nvPicPr>
        <p:blipFill>
          <a:blip r:embed="rId4"/>
          <a:stretch>
            <a:fillRect/>
          </a:stretch>
        </p:blipFill>
        <p:spPr>
          <a:xfrm>
            <a:off x="4372597" y="2374915"/>
            <a:ext cx="3446805" cy="4176805"/>
          </a:xfrm>
          <a:prstGeom prst="rect">
            <a:avLst/>
          </a:prstGeom>
        </p:spPr>
      </p:pic>
    </p:spTree>
    <p:extLst>
      <p:ext uri="{BB962C8B-B14F-4D97-AF65-F5344CB8AC3E}">
        <p14:creationId xmlns:p14="http://schemas.microsoft.com/office/powerpoint/2010/main" val="134154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1D67806-041D-CF72-94D0-2863486E5D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pic>
        <p:nvPicPr>
          <p:cNvPr id="4" name="Picture 3">
            <a:extLst>
              <a:ext uri="{FF2B5EF4-FFF2-40B4-BE49-F238E27FC236}">
                <a16:creationId xmlns:a16="http://schemas.microsoft.com/office/drawing/2014/main" id="{13607BF3-9AB6-3024-D95A-3505BE19B5EB}"/>
              </a:ext>
            </a:extLst>
          </p:cNvPr>
          <p:cNvPicPr>
            <a:picLocks noChangeAspect="1"/>
          </p:cNvPicPr>
          <p:nvPr/>
        </p:nvPicPr>
        <p:blipFill>
          <a:blip r:embed="rId4"/>
          <a:stretch>
            <a:fillRect/>
          </a:stretch>
        </p:blipFill>
        <p:spPr>
          <a:xfrm>
            <a:off x="2546273" y="896645"/>
            <a:ext cx="7099453" cy="1652074"/>
          </a:xfrm>
          <a:prstGeom prst="rect">
            <a:avLst/>
          </a:prstGeom>
        </p:spPr>
      </p:pic>
      <p:sp>
        <p:nvSpPr>
          <p:cNvPr id="6" name="TextBox 5">
            <a:extLst>
              <a:ext uri="{FF2B5EF4-FFF2-40B4-BE49-F238E27FC236}">
                <a16:creationId xmlns:a16="http://schemas.microsoft.com/office/drawing/2014/main" id="{3294529F-4E69-F4DE-A4F9-1361639EDF08}"/>
              </a:ext>
            </a:extLst>
          </p:cNvPr>
          <p:cNvSpPr txBox="1"/>
          <p:nvPr/>
        </p:nvSpPr>
        <p:spPr>
          <a:xfrm>
            <a:off x="778275" y="2597916"/>
            <a:ext cx="10635448" cy="1711366"/>
          </a:xfrm>
          <a:prstGeom prst="rect">
            <a:avLst/>
          </a:prstGeom>
          <a:noFill/>
        </p:spPr>
        <p:txBody>
          <a:bodyPr wrap="square">
            <a:spAutoFit/>
          </a:bodyPr>
          <a:lstStyle/>
          <a:p>
            <a:pPr>
              <a:lnSpc>
                <a:spcPct val="150000"/>
              </a:lnSpc>
            </a:pPr>
            <a:r>
              <a:rPr lang="en-IN" dirty="0"/>
              <a:t>To delete an entry, click on the check box next to particular entry. It is also possible to delete multiple entries at the same time by clicking the check box entries you wish to delete and simply clicking “Delete”. You may also upload any attachment that would support the details you have entered on the form by clicking “Add” under the “Attachment” and selecting a file from a relevant path and uploading the following file by clicking “Upload”.</a:t>
            </a:r>
          </a:p>
        </p:txBody>
      </p:sp>
      <p:sp>
        <p:nvSpPr>
          <p:cNvPr id="8" name="TextBox 7">
            <a:extLst>
              <a:ext uri="{FF2B5EF4-FFF2-40B4-BE49-F238E27FC236}">
                <a16:creationId xmlns:a16="http://schemas.microsoft.com/office/drawing/2014/main" id="{2DF40E9F-BD4D-1A3F-3FD4-553886B97A49}"/>
              </a:ext>
            </a:extLst>
          </p:cNvPr>
          <p:cNvSpPr txBox="1"/>
          <p:nvPr/>
        </p:nvSpPr>
        <p:spPr>
          <a:xfrm>
            <a:off x="778276" y="4668519"/>
            <a:ext cx="10791735" cy="1342034"/>
          </a:xfrm>
          <a:prstGeom prst="rect">
            <a:avLst/>
          </a:prstGeom>
          <a:noFill/>
        </p:spPr>
        <p:txBody>
          <a:bodyPr wrap="square">
            <a:spAutoFit/>
          </a:bodyPr>
          <a:lstStyle/>
          <a:p>
            <a:pPr>
              <a:lnSpc>
                <a:spcPct val="150000"/>
              </a:lnSpc>
            </a:pPr>
            <a:r>
              <a:rPr lang="en-IN" sz="2000" b="1" dirty="0">
                <a:solidFill>
                  <a:srgbClr val="00B050"/>
                </a:solidFill>
              </a:rPr>
              <a:t>3.1.7 Job </a:t>
            </a:r>
          </a:p>
          <a:p>
            <a:pPr>
              <a:lnSpc>
                <a:spcPct val="150000"/>
              </a:lnSpc>
            </a:pPr>
            <a:r>
              <a:rPr lang="en-IN" dirty="0"/>
              <a:t>The ESS-User cannot make changes in the job details. You are only able to view your job details that have been pre-defined by the administrator as shown in Figure 2.0.</a:t>
            </a:r>
          </a:p>
        </p:txBody>
      </p:sp>
    </p:spTree>
    <p:extLst>
      <p:ext uri="{BB962C8B-B14F-4D97-AF65-F5344CB8AC3E}">
        <p14:creationId xmlns:p14="http://schemas.microsoft.com/office/powerpoint/2010/main" val="313032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EED4746-72FC-3936-5028-02BEF979CE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4AD9D1C6-0A93-3628-F3A5-22F0AD4A2F5C}"/>
              </a:ext>
            </a:extLst>
          </p:cNvPr>
          <p:cNvSpPr txBox="1"/>
          <p:nvPr/>
        </p:nvSpPr>
        <p:spPr>
          <a:xfrm>
            <a:off x="1546934" y="896645"/>
            <a:ext cx="6094520" cy="4619854"/>
          </a:xfrm>
          <a:prstGeom prst="rect">
            <a:avLst/>
          </a:prstGeom>
          <a:noFill/>
        </p:spPr>
        <p:txBody>
          <a:bodyPr wrap="square">
            <a:spAutoFit/>
          </a:bodyPr>
          <a:lstStyle/>
          <a:p>
            <a:pPr>
              <a:lnSpc>
                <a:spcPct val="150000"/>
              </a:lnSpc>
            </a:pPr>
            <a:r>
              <a:rPr lang="en-IN" dirty="0"/>
              <a:t>You are restricted from editing the following fields: </a:t>
            </a:r>
          </a:p>
          <a:p>
            <a:pPr>
              <a:lnSpc>
                <a:spcPct val="150000"/>
              </a:lnSpc>
            </a:pPr>
            <a:r>
              <a:rPr lang="en-IN" dirty="0"/>
              <a:t>● Job Title </a:t>
            </a:r>
          </a:p>
          <a:p>
            <a:pPr>
              <a:lnSpc>
                <a:spcPct val="150000"/>
              </a:lnSpc>
            </a:pPr>
            <a:r>
              <a:rPr lang="en-IN" dirty="0"/>
              <a:t>● Jobs Specification </a:t>
            </a:r>
          </a:p>
          <a:p>
            <a:pPr>
              <a:lnSpc>
                <a:spcPct val="150000"/>
              </a:lnSpc>
            </a:pPr>
            <a:r>
              <a:rPr lang="en-IN" dirty="0"/>
              <a:t>● Employment Status </a:t>
            </a:r>
          </a:p>
          <a:p>
            <a:pPr>
              <a:lnSpc>
                <a:spcPct val="150000"/>
              </a:lnSpc>
            </a:pPr>
            <a:r>
              <a:rPr lang="en-IN" dirty="0"/>
              <a:t>● Job Category </a:t>
            </a:r>
          </a:p>
          <a:p>
            <a:pPr>
              <a:lnSpc>
                <a:spcPct val="150000"/>
              </a:lnSpc>
            </a:pPr>
            <a:r>
              <a:rPr lang="en-IN" dirty="0"/>
              <a:t>● Joined Date </a:t>
            </a:r>
          </a:p>
          <a:p>
            <a:pPr>
              <a:lnSpc>
                <a:spcPct val="150000"/>
              </a:lnSpc>
            </a:pPr>
            <a:r>
              <a:rPr lang="en-IN" dirty="0"/>
              <a:t>● Sub Unit </a:t>
            </a:r>
          </a:p>
          <a:p>
            <a:pPr>
              <a:lnSpc>
                <a:spcPct val="150000"/>
              </a:lnSpc>
            </a:pPr>
            <a:r>
              <a:rPr lang="en-IN" dirty="0"/>
              <a:t>● Location </a:t>
            </a:r>
          </a:p>
          <a:p>
            <a:pPr>
              <a:lnSpc>
                <a:spcPct val="150000"/>
              </a:lnSpc>
            </a:pPr>
            <a:r>
              <a:rPr lang="en-IN" dirty="0"/>
              <a:t>● Employment Contract Start Date</a:t>
            </a:r>
          </a:p>
          <a:p>
            <a:pPr>
              <a:lnSpc>
                <a:spcPct val="150000"/>
              </a:lnSpc>
            </a:pPr>
            <a:r>
              <a:rPr lang="en-IN" dirty="0"/>
              <a:t>● Employment Contract End Date </a:t>
            </a:r>
          </a:p>
          <a:p>
            <a:pPr>
              <a:lnSpc>
                <a:spcPct val="150000"/>
              </a:lnSpc>
            </a:pPr>
            <a:r>
              <a:rPr lang="en-IN" dirty="0"/>
              <a:t>● Attachments</a:t>
            </a:r>
          </a:p>
        </p:txBody>
      </p:sp>
    </p:spTree>
    <p:extLst>
      <p:ext uri="{BB962C8B-B14F-4D97-AF65-F5344CB8AC3E}">
        <p14:creationId xmlns:p14="http://schemas.microsoft.com/office/powerpoint/2010/main" val="282945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238A9FD1-1D8A-442C-0144-451B34D47B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pic>
        <p:nvPicPr>
          <p:cNvPr id="4" name="Picture 3">
            <a:extLst>
              <a:ext uri="{FF2B5EF4-FFF2-40B4-BE49-F238E27FC236}">
                <a16:creationId xmlns:a16="http://schemas.microsoft.com/office/drawing/2014/main" id="{CBDD14A8-D03A-41A6-76E0-4D06700F00CF}"/>
              </a:ext>
            </a:extLst>
          </p:cNvPr>
          <p:cNvPicPr>
            <a:picLocks noChangeAspect="1"/>
          </p:cNvPicPr>
          <p:nvPr/>
        </p:nvPicPr>
        <p:blipFill>
          <a:blip r:embed="rId4"/>
          <a:stretch>
            <a:fillRect/>
          </a:stretch>
        </p:blipFill>
        <p:spPr>
          <a:xfrm>
            <a:off x="4021585" y="498027"/>
            <a:ext cx="3226196" cy="4251526"/>
          </a:xfrm>
          <a:prstGeom prst="rect">
            <a:avLst/>
          </a:prstGeom>
        </p:spPr>
      </p:pic>
      <p:sp>
        <p:nvSpPr>
          <p:cNvPr id="6" name="TextBox 5">
            <a:extLst>
              <a:ext uri="{FF2B5EF4-FFF2-40B4-BE49-F238E27FC236}">
                <a16:creationId xmlns:a16="http://schemas.microsoft.com/office/drawing/2014/main" id="{2EE1F963-1DCF-1D7D-254C-952134797775}"/>
              </a:ext>
            </a:extLst>
          </p:cNvPr>
          <p:cNvSpPr txBox="1"/>
          <p:nvPr/>
        </p:nvSpPr>
        <p:spPr>
          <a:xfrm>
            <a:off x="1056442" y="4820574"/>
            <a:ext cx="10386873" cy="1342034"/>
          </a:xfrm>
          <a:prstGeom prst="rect">
            <a:avLst/>
          </a:prstGeom>
          <a:noFill/>
        </p:spPr>
        <p:txBody>
          <a:bodyPr wrap="square">
            <a:spAutoFit/>
          </a:bodyPr>
          <a:lstStyle/>
          <a:p>
            <a:pPr>
              <a:lnSpc>
                <a:spcPct val="150000"/>
              </a:lnSpc>
            </a:pPr>
            <a:r>
              <a:rPr lang="en-IN" sz="2000" b="1" dirty="0">
                <a:solidFill>
                  <a:srgbClr val="00B050"/>
                </a:solidFill>
              </a:rPr>
              <a:t>3.1.8 Salary </a:t>
            </a:r>
          </a:p>
          <a:p>
            <a:pPr>
              <a:lnSpc>
                <a:spcPct val="150000"/>
              </a:lnSpc>
            </a:pPr>
            <a:r>
              <a:rPr lang="en-IN" dirty="0"/>
              <a:t>The salary information field is completely hidden from the ESS-User as shown in Figure 2.1. Only the HR Admin has access to this information and has to be manually communicated to the ESS-User</a:t>
            </a:r>
          </a:p>
        </p:txBody>
      </p:sp>
    </p:spTree>
    <p:extLst>
      <p:ext uri="{BB962C8B-B14F-4D97-AF65-F5344CB8AC3E}">
        <p14:creationId xmlns:p14="http://schemas.microsoft.com/office/powerpoint/2010/main" val="20728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6FD26450-992D-9752-4CED-8A5F7B6598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963C29B1-605D-27FC-7DB8-FAE238CB1A4C}"/>
              </a:ext>
            </a:extLst>
          </p:cNvPr>
          <p:cNvSpPr txBox="1"/>
          <p:nvPr/>
        </p:nvSpPr>
        <p:spPr>
          <a:xfrm>
            <a:off x="1324992" y="896645"/>
            <a:ext cx="6094520" cy="3788858"/>
          </a:xfrm>
          <a:prstGeom prst="rect">
            <a:avLst/>
          </a:prstGeom>
          <a:noFill/>
        </p:spPr>
        <p:txBody>
          <a:bodyPr wrap="square">
            <a:spAutoFit/>
          </a:bodyPr>
          <a:lstStyle/>
          <a:p>
            <a:pPr>
              <a:lnSpc>
                <a:spcPct val="150000"/>
              </a:lnSpc>
            </a:pPr>
            <a:r>
              <a:rPr lang="en-IN" dirty="0"/>
              <a:t>You are restricted from editing the following fields: </a:t>
            </a:r>
          </a:p>
          <a:p>
            <a:pPr>
              <a:lnSpc>
                <a:spcPct val="150000"/>
              </a:lnSpc>
            </a:pPr>
            <a:r>
              <a:rPr lang="en-IN" dirty="0"/>
              <a:t>Salary </a:t>
            </a:r>
          </a:p>
          <a:p>
            <a:pPr>
              <a:lnSpc>
                <a:spcPct val="150000"/>
              </a:lnSpc>
            </a:pPr>
            <a:r>
              <a:rPr lang="en-IN" dirty="0"/>
              <a:t>● Salary Component </a:t>
            </a:r>
          </a:p>
          <a:p>
            <a:pPr>
              <a:lnSpc>
                <a:spcPct val="150000"/>
              </a:lnSpc>
            </a:pPr>
            <a:r>
              <a:rPr lang="en-IN" dirty="0"/>
              <a:t>● Pay Frequency </a:t>
            </a:r>
          </a:p>
          <a:p>
            <a:pPr>
              <a:lnSpc>
                <a:spcPct val="150000"/>
              </a:lnSpc>
            </a:pPr>
            <a:r>
              <a:rPr lang="en-IN" dirty="0"/>
              <a:t>● Currency www.pavanonlinetrainings.com </a:t>
            </a:r>
          </a:p>
          <a:p>
            <a:pPr>
              <a:lnSpc>
                <a:spcPct val="150000"/>
              </a:lnSpc>
            </a:pPr>
            <a:r>
              <a:rPr lang="en-IN" dirty="0"/>
              <a:t>● Amount </a:t>
            </a:r>
          </a:p>
          <a:p>
            <a:pPr>
              <a:lnSpc>
                <a:spcPct val="150000"/>
              </a:lnSpc>
            </a:pPr>
            <a:r>
              <a:rPr lang="en-IN" dirty="0"/>
              <a:t>● Comments </a:t>
            </a:r>
          </a:p>
          <a:p>
            <a:pPr>
              <a:lnSpc>
                <a:spcPct val="150000"/>
              </a:lnSpc>
            </a:pPr>
            <a:r>
              <a:rPr lang="en-IN" dirty="0"/>
              <a:t>● Direct Deposit Details </a:t>
            </a:r>
          </a:p>
          <a:p>
            <a:pPr>
              <a:lnSpc>
                <a:spcPct val="150000"/>
              </a:lnSpc>
            </a:pPr>
            <a:r>
              <a:rPr lang="en-IN" dirty="0"/>
              <a:t>●Attachments</a:t>
            </a:r>
          </a:p>
        </p:txBody>
      </p:sp>
      <p:pic>
        <p:nvPicPr>
          <p:cNvPr id="6" name="Picture 5">
            <a:extLst>
              <a:ext uri="{FF2B5EF4-FFF2-40B4-BE49-F238E27FC236}">
                <a16:creationId xmlns:a16="http://schemas.microsoft.com/office/drawing/2014/main" id="{428906E7-D190-C762-D5DD-FE52ACEF496C}"/>
              </a:ext>
            </a:extLst>
          </p:cNvPr>
          <p:cNvPicPr>
            <a:picLocks noChangeAspect="1"/>
          </p:cNvPicPr>
          <p:nvPr/>
        </p:nvPicPr>
        <p:blipFill>
          <a:blip r:embed="rId4"/>
          <a:stretch>
            <a:fillRect/>
          </a:stretch>
        </p:blipFill>
        <p:spPr>
          <a:xfrm>
            <a:off x="2185387" y="4838330"/>
            <a:ext cx="7821226" cy="1646935"/>
          </a:xfrm>
          <a:prstGeom prst="rect">
            <a:avLst/>
          </a:prstGeom>
        </p:spPr>
      </p:pic>
    </p:spTree>
    <p:extLst>
      <p:ext uri="{BB962C8B-B14F-4D97-AF65-F5344CB8AC3E}">
        <p14:creationId xmlns:p14="http://schemas.microsoft.com/office/powerpoint/2010/main" val="4207221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2E83C1D9-FFCC-E670-27B3-A7FFA4906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130823AF-9F64-3710-7A7C-208FD0F9F392}"/>
              </a:ext>
            </a:extLst>
          </p:cNvPr>
          <p:cNvSpPr txBox="1"/>
          <p:nvPr/>
        </p:nvSpPr>
        <p:spPr>
          <a:xfrm>
            <a:off x="932154" y="652509"/>
            <a:ext cx="9605639" cy="3004027"/>
          </a:xfrm>
          <a:prstGeom prst="rect">
            <a:avLst/>
          </a:prstGeom>
          <a:noFill/>
        </p:spPr>
        <p:txBody>
          <a:bodyPr wrap="square">
            <a:spAutoFit/>
          </a:bodyPr>
          <a:lstStyle/>
          <a:p>
            <a:pPr>
              <a:lnSpc>
                <a:spcPct val="150000"/>
              </a:lnSpc>
            </a:pPr>
            <a:r>
              <a:rPr lang="en-IN" sz="2000" b="1" dirty="0">
                <a:solidFill>
                  <a:srgbClr val="00B050"/>
                </a:solidFill>
              </a:rPr>
              <a:t>3.1.9 Report </a:t>
            </a:r>
          </a:p>
          <a:p>
            <a:pPr>
              <a:lnSpc>
                <a:spcPct val="150000"/>
              </a:lnSpc>
            </a:pPr>
            <a:r>
              <a:rPr lang="en-IN" dirty="0"/>
              <a:t>To As an ESS-User, you are only able to view the list of supervisors that you report to and if you are an ESS-Supervisor as well, you will see the list of your subordinates as shown in Figure 2.2. </a:t>
            </a:r>
          </a:p>
          <a:p>
            <a:pPr>
              <a:lnSpc>
                <a:spcPct val="150000"/>
              </a:lnSpc>
            </a:pPr>
            <a:r>
              <a:rPr lang="en-IN" dirty="0"/>
              <a:t>You are restricted from editing the following fields: </a:t>
            </a:r>
          </a:p>
          <a:p>
            <a:pPr>
              <a:lnSpc>
                <a:spcPct val="150000"/>
              </a:lnSpc>
            </a:pPr>
            <a:r>
              <a:rPr lang="en-IN" dirty="0"/>
              <a:t>● Assigned Supervisors</a:t>
            </a:r>
          </a:p>
          <a:p>
            <a:pPr>
              <a:lnSpc>
                <a:spcPct val="150000"/>
              </a:lnSpc>
            </a:pPr>
            <a:r>
              <a:rPr lang="en-IN" dirty="0"/>
              <a:t> ● Assigned Subordinates </a:t>
            </a:r>
          </a:p>
          <a:p>
            <a:pPr>
              <a:lnSpc>
                <a:spcPct val="150000"/>
              </a:lnSpc>
            </a:pPr>
            <a:r>
              <a:rPr lang="en-IN" dirty="0"/>
              <a:t>● Attachments</a:t>
            </a:r>
          </a:p>
        </p:txBody>
      </p:sp>
      <p:pic>
        <p:nvPicPr>
          <p:cNvPr id="6" name="Picture 5">
            <a:extLst>
              <a:ext uri="{FF2B5EF4-FFF2-40B4-BE49-F238E27FC236}">
                <a16:creationId xmlns:a16="http://schemas.microsoft.com/office/drawing/2014/main" id="{58BAF408-837F-D8BD-6AB6-16D64A492C6A}"/>
              </a:ext>
            </a:extLst>
          </p:cNvPr>
          <p:cNvPicPr>
            <a:picLocks noChangeAspect="1"/>
          </p:cNvPicPr>
          <p:nvPr/>
        </p:nvPicPr>
        <p:blipFill>
          <a:blip r:embed="rId4"/>
          <a:stretch>
            <a:fillRect/>
          </a:stretch>
        </p:blipFill>
        <p:spPr>
          <a:xfrm>
            <a:off x="2332862" y="3737498"/>
            <a:ext cx="7526276" cy="2402057"/>
          </a:xfrm>
          <a:prstGeom prst="rect">
            <a:avLst/>
          </a:prstGeom>
        </p:spPr>
      </p:pic>
    </p:spTree>
    <p:extLst>
      <p:ext uri="{BB962C8B-B14F-4D97-AF65-F5344CB8AC3E}">
        <p14:creationId xmlns:p14="http://schemas.microsoft.com/office/powerpoint/2010/main" val="251457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5103E00-A528-9198-FE4B-4CF767A67B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81567EDF-0BCB-F265-CF24-4FA9B57C2F50}"/>
              </a:ext>
            </a:extLst>
          </p:cNvPr>
          <p:cNvSpPr txBox="1"/>
          <p:nvPr/>
        </p:nvSpPr>
        <p:spPr>
          <a:xfrm>
            <a:off x="871491" y="816746"/>
            <a:ext cx="10449018" cy="1342034"/>
          </a:xfrm>
          <a:prstGeom prst="rect">
            <a:avLst/>
          </a:prstGeom>
          <a:noFill/>
        </p:spPr>
        <p:txBody>
          <a:bodyPr wrap="square">
            <a:spAutoFit/>
          </a:bodyPr>
          <a:lstStyle/>
          <a:p>
            <a:pPr>
              <a:lnSpc>
                <a:spcPct val="150000"/>
              </a:lnSpc>
            </a:pPr>
            <a:r>
              <a:rPr lang="en-IN" sz="2000" b="1" dirty="0">
                <a:solidFill>
                  <a:srgbClr val="00B050"/>
                </a:solidFill>
              </a:rPr>
              <a:t>3.1.10 Qualifications </a:t>
            </a:r>
          </a:p>
          <a:p>
            <a:pPr>
              <a:lnSpc>
                <a:spcPct val="150000"/>
              </a:lnSpc>
            </a:pPr>
            <a:r>
              <a:rPr lang="en-IN" dirty="0"/>
              <a:t>● Work Experience Your previous work experiences can be entered here. To enter previous work experiences, click “Add” under “Work Experience” and the screen as shown in Figure 2.3 will appear</a:t>
            </a:r>
          </a:p>
        </p:txBody>
      </p:sp>
      <p:pic>
        <p:nvPicPr>
          <p:cNvPr id="6" name="Picture 5">
            <a:extLst>
              <a:ext uri="{FF2B5EF4-FFF2-40B4-BE49-F238E27FC236}">
                <a16:creationId xmlns:a16="http://schemas.microsoft.com/office/drawing/2014/main" id="{9DA04D3A-08D5-C9AD-F2A7-F6BCEC314999}"/>
              </a:ext>
            </a:extLst>
          </p:cNvPr>
          <p:cNvPicPr>
            <a:picLocks noChangeAspect="1"/>
          </p:cNvPicPr>
          <p:nvPr/>
        </p:nvPicPr>
        <p:blipFill>
          <a:blip r:embed="rId4"/>
          <a:stretch>
            <a:fillRect/>
          </a:stretch>
        </p:blipFill>
        <p:spPr>
          <a:xfrm>
            <a:off x="4421079" y="2246974"/>
            <a:ext cx="3592589" cy="3794280"/>
          </a:xfrm>
          <a:prstGeom prst="rect">
            <a:avLst/>
          </a:prstGeom>
        </p:spPr>
      </p:pic>
      <p:sp>
        <p:nvSpPr>
          <p:cNvPr id="8" name="TextBox 7">
            <a:extLst>
              <a:ext uri="{FF2B5EF4-FFF2-40B4-BE49-F238E27FC236}">
                <a16:creationId xmlns:a16="http://schemas.microsoft.com/office/drawing/2014/main" id="{DE378574-C1D7-81A2-2B8A-A441688BDDF7}"/>
              </a:ext>
            </a:extLst>
          </p:cNvPr>
          <p:cNvSpPr txBox="1"/>
          <p:nvPr/>
        </p:nvSpPr>
        <p:spPr>
          <a:xfrm>
            <a:off x="578528" y="6129448"/>
            <a:ext cx="11034944" cy="369332"/>
          </a:xfrm>
          <a:prstGeom prst="rect">
            <a:avLst/>
          </a:prstGeom>
          <a:noFill/>
        </p:spPr>
        <p:txBody>
          <a:bodyPr wrap="square">
            <a:spAutoFit/>
          </a:bodyPr>
          <a:lstStyle/>
          <a:p>
            <a:r>
              <a:rPr lang="en-IN" dirty="0"/>
              <a:t>Click “Save” once all the fields are entered and the particular work experience will be listed as shown in Figure 2.4.</a:t>
            </a:r>
          </a:p>
        </p:txBody>
      </p:sp>
    </p:spTree>
    <p:extLst>
      <p:ext uri="{BB962C8B-B14F-4D97-AF65-F5344CB8AC3E}">
        <p14:creationId xmlns:p14="http://schemas.microsoft.com/office/powerpoint/2010/main" val="246009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04BA833-D434-45A3-F1C6-5D45AA80D1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10" name="TextBox 9">
            <a:extLst>
              <a:ext uri="{FF2B5EF4-FFF2-40B4-BE49-F238E27FC236}">
                <a16:creationId xmlns:a16="http://schemas.microsoft.com/office/drawing/2014/main" id="{5B28ADEA-5A7B-BCAB-D34D-8F918C3F2B68}"/>
              </a:ext>
            </a:extLst>
          </p:cNvPr>
          <p:cNvSpPr txBox="1"/>
          <p:nvPr/>
        </p:nvSpPr>
        <p:spPr>
          <a:xfrm>
            <a:off x="2042139" y="1038687"/>
            <a:ext cx="8107721" cy="5270930"/>
          </a:xfrm>
          <a:prstGeom prst="rect">
            <a:avLst/>
          </a:prstGeom>
          <a:noFill/>
        </p:spPr>
        <p:txBody>
          <a:bodyPr wrap="square">
            <a:spAutoFit/>
          </a:bodyPr>
          <a:lstStyle/>
          <a:p>
            <a:pPr>
              <a:lnSpc>
                <a:spcPct val="150000"/>
              </a:lnSpc>
            </a:pPr>
            <a:r>
              <a:rPr lang="en-IN" b="1" dirty="0">
                <a:solidFill>
                  <a:srgbClr val="00B050"/>
                </a:solidFill>
              </a:rPr>
              <a:t>Contents </a:t>
            </a:r>
          </a:p>
          <a:p>
            <a:pPr>
              <a:lnSpc>
                <a:spcPct val="150000"/>
              </a:lnSpc>
            </a:pPr>
            <a:r>
              <a:rPr lang="en-IN" sz="1600" dirty="0"/>
              <a:t>1. Purpose of the document: .........................................................................................................3 </a:t>
            </a:r>
          </a:p>
          <a:p>
            <a:pPr>
              <a:lnSpc>
                <a:spcPct val="150000"/>
              </a:lnSpc>
            </a:pPr>
            <a:r>
              <a:rPr lang="en-IN" sz="1600" dirty="0"/>
              <a:t>2. Project Overview:.........................................................................................................................3  </a:t>
            </a:r>
          </a:p>
          <a:p>
            <a:pPr>
              <a:lnSpc>
                <a:spcPct val="150000"/>
              </a:lnSpc>
            </a:pPr>
            <a:r>
              <a:rPr lang="en-IN" sz="1600" dirty="0"/>
              <a:t>2.1Audience:....................................................................................................................................3 </a:t>
            </a:r>
          </a:p>
          <a:p>
            <a:pPr>
              <a:lnSpc>
                <a:spcPct val="150000"/>
              </a:lnSpc>
            </a:pPr>
            <a:r>
              <a:rPr lang="en-IN" sz="1600" dirty="0"/>
              <a:t>2.2 Hardware and Hosting: ............................................................................................................3</a:t>
            </a:r>
          </a:p>
          <a:p>
            <a:pPr>
              <a:lnSpc>
                <a:spcPct val="150000"/>
              </a:lnSpc>
            </a:pPr>
            <a:r>
              <a:rPr lang="en-IN" sz="1600" dirty="0"/>
              <a:t>3. Information Architecture............................................................................................................3                      3.1 My info Module .........................................................................................................................4      3.1.1 My Info Module ..................................................................................................................4 3.1.2 Photograph .........................................................................................................................5 3.1.3 Contact Details ...................................................................................................................6 3.1.4 Emergency Contact............................................................................................................8 3.1.5 Dependants.........................................................................................................................9 3.1.6 Immigration ..................................................................................................................... 11 3.1.7 Job...................................................................................................................................... 12</a:t>
            </a:r>
          </a:p>
        </p:txBody>
      </p:sp>
    </p:spTree>
    <p:extLst>
      <p:ext uri="{BB962C8B-B14F-4D97-AF65-F5344CB8AC3E}">
        <p14:creationId xmlns:p14="http://schemas.microsoft.com/office/powerpoint/2010/main" val="3918886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CAF3938-755E-DE26-F2D1-388189400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pic>
        <p:nvPicPr>
          <p:cNvPr id="4" name="Picture 3">
            <a:extLst>
              <a:ext uri="{FF2B5EF4-FFF2-40B4-BE49-F238E27FC236}">
                <a16:creationId xmlns:a16="http://schemas.microsoft.com/office/drawing/2014/main" id="{D3C723A1-A4E1-C91E-29C2-86BA90AD53D0}"/>
              </a:ext>
            </a:extLst>
          </p:cNvPr>
          <p:cNvPicPr>
            <a:picLocks noChangeAspect="1"/>
          </p:cNvPicPr>
          <p:nvPr/>
        </p:nvPicPr>
        <p:blipFill>
          <a:blip r:embed="rId4"/>
          <a:stretch>
            <a:fillRect/>
          </a:stretch>
        </p:blipFill>
        <p:spPr>
          <a:xfrm>
            <a:off x="2395537" y="896645"/>
            <a:ext cx="7400925" cy="1154097"/>
          </a:xfrm>
          <a:prstGeom prst="rect">
            <a:avLst/>
          </a:prstGeom>
        </p:spPr>
      </p:pic>
      <p:sp>
        <p:nvSpPr>
          <p:cNvPr id="6" name="TextBox 5">
            <a:extLst>
              <a:ext uri="{FF2B5EF4-FFF2-40B4-BE49-F238E27FC236}">
                <a16:creationId xmlns:a16="http://schemas.microsoft.com/office/drawing/2014/main" id="{08524A64-7490-149D-7B87-41249A3C4FAB}"/>
              </a:ext>
            </a:extLst>
          </p:cNvPr>
          <p:cNvSpPr txBox="1"/>
          <p:nvPr/>
        </p:nvSpPr>
        <p:spPr>
          <a:xfrm>
            <a:off x="880369" y="2050742"/>
            <a:ext cx="10431262" cy="1295868"/>
          </a:xfrm>
          <a:prstGeom prst="rect">
            <a:avLst/>
          </a:prstGeom>
          <a:noFill/>
        </p:spPr>
        <p:txBody>
          <a:bodyPr wrap="square">
            <a:spAutoFit/>
          </a:bodyPr>
          <a:lstStyle/>
          <a:p>
            <a:pPr>
              <a:lnSpc>
                <a:spcPct val="150000"/>
              </a:lnSpc>
            </a:pPr>
            <a:r>
              <a:rPr lang="en-IN" dirty="0"/>
              <a:t>You may enter multiple entries of work experience. To delete an entry, click on the check box next to a particular entry. It is also possible to delete multiple entries at the same time by clicking the check box entries you wish to delete and simply clicking “Delete”. </a:t>
            </a:r>
          </a:p>
        </p:txBody>
      </p:sp>
      <p:sp>
        <p:nvSpPr>
          <p:cNvPr id="8" name="TextBox 7">
            <a:extLst>
              <a:ext uri="{FF2B5EF4-FFF2-40B4-BE49-F238E27FC236}">
                <a16:creationId xmlns:a16="http://schemas.microsoft.com/office/drawing/2014/main" id="{EE0A5C65-B105-942B-1156-91FE515698D4}"/>
              </a:ext>
            </a:extLst>
          </p:cNvPr>
          <p:cNvSpPr txBox="1"/>
          <p:nvPr/>
        </p:nvSpPr>
        <p:spPr>
          <a:xfrm>
            <a:off x="880369" y="3429000"/>
            <a:ext cx="6094520" cy="400110"/>
          </a:xfrm>
          <a:prstGeom prst="rect">
            <a:avLst/>
          </a:prstGeom>
          <a:noFill/>
        </p:spPr>
        <p:txBody>
          <a:bodyPr wrap="square">
            <a:spAutoFit/>
          </a:bodyPr>
          <a:lstStyle/>
          <a:p>
            <a:r>
              <a:rPr lang="en-IN" sz="2000" b="1" dirty="0">
                <a:solidFill>
                  <a:srgbClr val="00B050"/>
                </a:solidFill>
              </a:rPr>
              <a:t>● Education</a:t>
            </a:r>
          </a:p>
        </p:txBody>
      </p:sp>
      <p:pic>
        <p:nvPicPr>
          <p:cNvPr id="10" name="Picture 9">
            <a:extLst>
              <a:ext uri="{FF2B5EF4-FFF2-40B4-BE49-F238E27FC236}">
                <a16:creationId xmlns:a16="http://schemas.microsoft.com/office/drawing/2014/main" id="{6BBA5A44-01B4-78B3-7DB5-4522B26A160A}"/>
              </a:ext>
            </a:extLst>
          </p:cNvPr>
          <p:cNvPicPr>
            <a:picLocks noChangeAspect="1"/>
          </p:cNvPicPr>
          <p:nvPr/>
        </p:nvPicPr>
        <p:blipFill>
          <a:blip r:embed="rId5"/>
          <a:stretch>
            <a:fillRect/>
          </a:stretch>
        </p:blipFill>
        <p:spPr>
          <a:xfrm>
            <a:off x="4778948" y="3829110"/>
            <a:ext cx="2634102" cy="2794247"/>
          </a:xfrm>
          <a:prstGeom prst="rect">
            <a:avLst/>
          </a:prstGeom>
        </p:spPr>
      </p:pic>
    </p:spTree>
    <p:extLst>
      <p:ext uri="{BB962C8B-B14F-4D97-AF65-F5344CB8AC3E}">
        <p14:creationId xmlns:p14="http://schemas.microsoft.com/office/powerpoint/2010/main" val="3763772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412AC07-9962-38EE-1C5A-6A72EC0612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2CB65FAD-F972-0F90-7BA0-59BA2612C04B}"/>
              </a:ext>
            </a:extLst>
          </p:cNvPr>
          <p:cNvSpPr txBox="1"/>
          <p:nvPr/>
        </p:nvSpPr>
        <p:spPr>
          <a:xfrm>
            <a:off x="797974" y="896645"/>
            <a:ext cx="10162712" cy="880369"/>
          </a:xfrm>
          <a:prstGeom prst="rect">
            <a:avLst/>
          </a:prstGeom>
          <a:noFill/>
        </p:spPr>
        <p:txBody>
          <a:bodyPr wrap="square">
            <a:spAutoFit/>
          </a:bodyPr>
          <a:lstStyle/>
          <a:p>
            <a:pPr>
              <a:lnSpc>
                <a:spcPct val="150000"/>
              </a:lnSpc>
            </a:pPr>
            <a:r>
              <a:rPr lang="en-IN" dirty="0"/>
              <a:t>Click “Save” once all the fields are entered and the particular education details will be listed as shown in Figure 2.6.</a:t>
            </a:r>
          </a:p>
        </p:txBody>
      </p:sp>
      <p:pic>
        <p:nvPicPr>
          <p:cNvPr id="6" name="Picture 5">
            <a:extLst>
              <a:ext uri="{FF2B5EF4-FFF2-40B4-BE49-F238E27FC236}">
                <a16:creationId xmlns:a16="http://schemas.microsoft.com/office/drawing/2014/main" id="{785D9247-0C46-49D2-F4FA-0F7FA7A5E46B}"/>
              </a:ext>
            </a:extLst>
          </p:cNvPr>
          <p:cNvPicPr>
            <a:picLocks noChangeAspect="1"/>
          </p:cNvPicPr>
          <p:nvPr/>
        </p:nvPicPr>
        <p:blipFill>
          <a:blip r:embed="rId4"/>
          <a:stretch>
            <a:fillRect/>
          </a:stretch>
        </p:blipFill>
        <p:spPr>
          <a:xfrm>
            <a:off x="2674745" y="1777014"/>
            <a:ext cx="6842510" cy="1377150"/>
          </a:xfrm>
          <a:prstGeom prst="rect">
            <a:avLst/>
          </a:prstGeom>
        </p:spPr>
      </p:pic>
      <p:sp>
        <p:nvSpPr>
          <p:cNvPr id="8" name="TextBox 7">
            <a:extLst>
              <a:ext uri="{FF2B5EF4-FFF2-40B4-BE49-F238E27FC236}">
                <a16:creationId xmlns:a16="http://schemas.microsoft.com/office/drawing/2014/main" id="{1192C0C7-71D5-3339-228D-6DF8AEC2B7E3}"/>
              </a:ext>
            </a:extLst>
          </p:cNvPr>
          <p:cNvSpPr txBox="1"/>
          <p:nvPr/>
        </p:nvSpPr>
        <p:spPr>
          <a:xfrm>
            <a:off x="797974" y="3154164"/>
            <a:ext cx="10307991" cy="880369"/>
          </a:xfrm>
          <a:prstGeom prst="rect">
            <a:avLst/>
          </a:prstGeom>
          <a:noFill/>
        </p:spPr>
        <p:txBody>
          <a:bodyPr wrap="square">
            <a:spAutoFit/>
          </a:bodyPr>
          <a:lstStyle/>
          <a:p>
            <a:pPr>
              <a:lnSpc>
                <a:spcPct val="150000"/>
              </a:lnSpc>
            </a:pPr>
            <a:r>
              <a:rPr lang="en-IN" dirty="0"/>
              <a:t>To delete an entry, click on the check box next to particular entry. It is also possible to delete multiple entries at the same time by clicking the check box entries you wish to delete and simply clicking “Delete”.</a:t>
            </a:r>
          </a:p>
        </p:txBody>
      </p:sp>
      <p:sp>
        <p:nvSpPr>
          <p:cNvPr id="10" name="TextBox 9">
            <a:extLst>
              <a:ext uri="{FF2B5EF4-FFF2-40B4-BE49-F238E27FC236}">
                <a16:creationId xmlns:a16="http://schemas.microsoft.com/office/drawing/2014/main" id="{405EC86F-902F-C794-2A7C-D586D5B9F00F}"/>
              </a:ext>
            </a:extLst>
          </p:cNvPr>
          <p:cNvSpPr txBox="1"/>
          <p:nvPr/>
        </p:nvSpPr>
        <p:spPr>
          <a:xfrm>
            <a:off x="797974" y="4034533"/>
            <a:ext cx="6094520" cy="400110"/>
          </a:xfrm>
          <a:prstGeom prst="rect">
            <a:avLst/>
          </a:prstGeom>
          <a:noFill/>
        </p:spPr>
        <p:txBody>
          <a:bodyPr wrap="square">
            <a:spAutoFit/>
          </a:bodyPr>
          <a:lstStyle/>
          <a:p>
            <a:r>
              <a:rPr lang="en-IN" sz="2000" b="1" dirty="0">
                <a:solidFill>
                  <a:srgbClr val="00B050"/>
                </a:solidFill>
              </a:rPr>
              <a:t>● Skills</a:t>
            </a:r>
          </a:p>
        </p:txBody>
      </p:sp>
      <p:sp>
        <p:nvSpPr>
          <p:cNvPr id="12" name="TextBox 11">
            <a:extLst>
              <a:ext uri="{FF2B5EF4-FFF2-40B4-BE49-F238E27FC236}">
                <a16:creationId xmlns:a16="http://schemas.microsoft.com/office/drawing/2014/main" id="{68B431E0-11F9-8A71-98D4-F227DD32DD94}"/>
              </a:ext>
            </a:extLst>
          </p:cNvPr>
          <p:cNvSpPr txBox="1"/>
          <p:nvPr/>
        </p:nvSpPr>
        <p:spPr>
          <a:xfrm>
            <a:off x="797973" y="4395805"/>
            <a:ext cx="10307992" cy="880369"/>
          </a:xfrm>
          <a:prstGeom prst="rect">
            <a:avLst/>
          </a:prstGeom>
          <a:noFill/>
        </p:spPr>
        <p:txBody>
          <a:bodyPr wrap="square">
            <a:spAutoFit/>
          </a:bodyPr>
          <a:lstStyle/>
          <a:p>
            <a:pPr>
              <a:lnSpc>
                <a:spcPct val="150000"/>
              </a:lnSpc>
            </a:pPr>
            <a:r>
              <a:rPr lang="en-IN" dirty="0"/>
              <a:t>If you have any special talents or skills they can be entered here. To enter skills, click “Add” under “Skills” and the screen as shown in Figure 2.7 will appear.</a:t>
            </a:r>
          </a:p>
        </p:txBody>
      </p:sp>
      <p:sp>
        <p:nvSpPr>
          <p:cNvPr id="14" name="TextBox 13">
            <a:extLst>
              <a:ext uri="{FF2B5EF4-FFF2-40B4-BE49-F238E27FC236}">
                <a16:creationId xmlns:a16="http://schemas.microsoft.com/office/drawing/2014/main" id="{88BCC623-7A90-3DDE-B63E-70886FB68438}"/>
              </a:ext>
            </a:extLst>
          </p:cNvPr>
          <p:cNvSpPr txBox="1"/>
          <p:nvPr/>
        </p:nvSpPr>
        <p:spPr>
          <a:xfrm>
            <a:off x="797973" y="5270408"/>
            <a:ext cx="10380030" cy="464871"/>
          </a:xfrm>
          <a:prstGeom prst="rect">
            <a:avLst/>
          </a:prstGeom>
          <a:noFill/>
        </p:spPr>
        <p:txBody>
          <a:bodyPr wrap="square">
            <a:spAutoFit/>
          </a:bodyPr>
          <a:lstStyle/>
          <a:p>
            <a:pPr>
              <a:lnSpc>
                <a:spcPct val="150000"/>
              </a:lnSpc>
            </a:pPr>
            <a:r>
              <a:rPr lang="en-IN" dirty="0"/>
              <a:t>Click “Save” once all the fields are entered and the particular skill will be listed as shown in Figure 2.8.</a:t>
            </a:r>
          </a:p>
        </p:txBody>
      </p:sp>
    </p:spTree>
    <p:extLst>
      <p:ext uri="{BB962C8B-B14F-4D97-AF65-F5344CB8AC3E}">
        <p14:creationId xmlns:p14="http://schemas.microsoft.com/office/powerpoint/2010/main" val="954893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835DFB2-5E40-C971-71EF-6D192D5847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pic>
        <p:nvPicPr>
          <p:cNvPr id="4" name="Picture 3">
            <a:extLst>
              <a:ext uri="{FF2B5EF4-FFF2-40B4-BE49-F238E27FC236}">
                <a16:creationId xmlns:a16="http://schemas.microsoft.com/office/drawing/2014/main" id="{C0117EBB-7555-0C8C-2220-BE75ADC7A6E2}"/>
              </a:ext>
            </a:extLst>
          </p:cNvPr>
          <p:cNvPicPr>
            <a:picLocks noChangeAspect="1"/>
          </p:cNvPicPr>
          <p:nvPr/>
        </p:nvPicPr>
        <p:blipFill>
          <a:blip r:embed="rId4"/>
          <a:stretch>
            <a:fillRect/>
          </a:stretch>
        </p:blipFill>
        <p:spPr>
          <a:xfrm>
            <a:off x="1767209" y="867232"/>
            <a:ext cx="3052669" cy="2434794"/>
          </a:xfrm>
          <a:prstGeom prst="rect">
            <a:avLst/>
          </a:prstGeom>
        </p:spPr>
      </p:pic>
      <p:pic>
        <p:nvPicPr>
          <p:cNvPr id="6" name="Picture 5">
            <a:extLst>
              <a:ext uri="{FF2B5EF4-FFF2-40B4-BE49-F238E27FC236}">
                <a16:creationId xmlns:a16="http://schemas.microsoft.com/office/drawing/2014/main" id="{E8CCBDEF-2D5B-50ED-E7D1-2E8F65195645}"/>
              </a:ext>
            </a:extLst>
          </p:cNvPr>
          <p:cNvPicPr>
            <a:picLocks noChangeAspect="1"/>
          </p:cNvPicPr>
          <p:nvPr/>
        </p:nvPicPr>
        <p:blipFill>
          <a:blip r:embed="rId5"/>
          <a:stretch>
            <a:fillRect/>
          </a:stretch>
        </p:blipFill>
        <p:spPr>
          <a:xfrm>
            <a:off x="5985956" y="1245919"/>
            <a:ext cx="4438835" cy="1677420"/>
          </a:xfrm>
          <a:prstGeom prst="rect">
            <a:avLst/>
          </a:prstGeom>
        </p:spPr>
      </p:pic>
      <p:sp>
        <p:nvSpPr>
          <p:cNvPr id="8" name="TextBox 7">
            <a:extLst>
              <a:ext uri="{FF2B5EF4-FFF2-40B4-BE49-F238E27FC236}">
                <a16:creationId xmlns:a16="http://schemas.microsoft.com/office/drawing/2014/main" id="{4EA55054-D16E-D993-F7DD-BC8D092ED163}"/>
              </a:ext>
            </a:extLst>
          </p:cNvPr>
          <p:cNvSpPr txBox="1"/>
          <p:nvPr/>
        </p:nvSpPr>
        <p:spPr>
          <a:xfrm>
            <a:off x="621437" y="3429000"/>
            <a:ext cx="11088209" cy="880369"/>
          </a:xfrm>
          <a:prstGeom prst="rect">
            <a:avLst/>
          </a:prstGeom>
          <a:noFill/>
        </p:spPr>
        <p:txBody>
          <a:bodyPr wrap="square">
            <a:spAutoFit/>
          </a:bodyPr>
          <a:lstStyle/>
          <a:p>
            <a:pPr>
              <a:lnSpc>
                <a:spcPct val="150000"/>
              </a:lnSpc>
            </a:pPr>
            <a:r>
              <a:rPr lang="en-IN" dirty="0"/>
              <a:t>To delete an entry, click on the check box next to particular entry. It is also possible to delete multiple entries at the same time by clicking the check box entries you wish to delete and simply clicking “Delete”. </a:t>
            </a:r>
          </a:p>
        </p:txBody>
      </p:sp>
      <p:sp>
        <p:nvSpPr>
          <p:cNvPr id="10" name="TextBox 9">
            <a:extLst>
              <a:ext uri="{FF2B5EF4-FFF2-40B4-BE49-F238E27FC236}">
                <a16:creationId xmlns:a16="http://schemas.microsoft.com/office/drawing/2014/main" id="{47C5CA30-CF98-3BEC-E3AF-51A62D059973}"/>
              </a:ext>
            </a:extLst>
          </p:cNvPr>
          <p:cNvSpPr txBox="1"/>
          <p:nvPr/>
        </p:nvSpPr>
        <p:spPr>
          <a:xfrm>
            <a:off x="621437" y="4436343"/>
            <a:ext cx="6094520" cy="400110"/>
          </a:xfrm>
          <a:prstGeom prst="rect">
            <a:avLst/>
          </a:prstGeom>
          <a:noFill/>
        </p:spPr>
        <p:txBody>
          <a:bodyPr wrap="square">
            <a:spAutoFit/>
          </a:bodyPr>
          <a:lstStyle/>
          <a:p>
            <a:r>
              <a:rPr lang="en-IN" b="1" dirty="0">
                <a:solidFill>
                  <a:srgbClr val="00B050"/>
                </a:solidFill>
              </a:rPr>
              <a:t>● </a:t>
            </a:r>
            <a:r>
              <a:rPr lang="en-IN" sz="2000" b="1" dirty="0">
                <a:solidFill>
                  <a:srgbClr val="00B050"/>
                </a:solidFill>
              </a:rPr>
              <a:t>Attachments</a:t>
            </a:r>
            <a:endParaRPr lang="en-IN" b="1" dirty="0">
              <a:solidFill>
                <a:srgbClr val="00B050"/>
              </a:solidFill>
            </a:endParaRPr>
          </a:p>
        </p:txBody>
      </p:sp>
      <p:sp>
        <p:nvSpPr>
          <p:cNvPr id="12" name="TextBox 11">
            <a:extLst>
              <a:ext uri="{FF2B5EF4-FFF2-40B4-BE49-F238E27FC236}">
                <a16:creationId xmlns:a16="http://schemas.microsoft.com/office/drawing/2014/main" id="{1FACFF82-25B7-D6FB-8D1E-BEBE7DE3B045}"/>
              </a:ext>
            </a:extLst>
          </p:cNvPr>
          <p:cNvSpPr txBox="1"/>
          <p:nvPr/>
        </p:nvSpPr>
        <p:spPr>
          <a:xfrm>
            <a:off x="621437" y="4932649"/>
            <a:ext cx="10972800" cy="1295868"/>
          </a:xfrm>
          <a:prstGeom prst="rect">
            <a:avLst/>
          </a:prstGeom>
          <a:noFill/>
        </p:spPr>
        <p:txBody>
          <a:bodyPr wrap="square">
            <a:spAutoFit/>
          </a:bodyPr>
          <a:lstStyle/>
          <a:p>
            <a:pPr>
              <a:lnSpc>
                <a:spcPct val="150000"/>
              </a:lnSpc>
            </a:pPr>
            <a:r>
              <a:rPr lang="en-IN" dirty="0"/>
              <a:t>Any supporting documents regarding your qualification that you think is needed by the management can be attached here. Please note that each document cannot exceed 1 megabyte, but you can attach more than one document. To add an attachment, click “Add” under attachment and the screen as shown in Figure 3.3 will appear. </a:t>
            </a:r>
          </a:p>
        </p:txBody>
      </p:sp>
    </p:spTree>
    <p:extLst>
      <p:ext uri="{BB962C8B-B14F-4D97-AF65-F5344CB8AC3E}">
        <p14:creationId xmlns:p14="http://schemas.microsoft.com/office/powerpoint/2010/main" val="1702156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F776995-2847-1B78-56CF-F71553CFEB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pic>
        <p:nvPicPr>
          <p:cNvPr id="4" name="Picture 3">
            <a:extLst>
              <a:ext uri="{FF2B5EF4-FFF2-40B4-BE49-F238E27FC236}">
                <a16:creationId xmlns:a16="http://schemas.microsoft.com/office/drawing/2014/main" id="{214F2976-4D45-FD28-5FA3-EB9EB2FE6C50}"/>
              </a:ext>
            </a:extLst>
          </p:cNvPr>
          <p:cNvPicPr>
            <a:picLocks noChangeAspect="1"/>
          </p:cNvPicPr>
          <p:nvPr/>
        </p:nvPicPr>
        <p:blipFill>
          <a:blip r:embed="rId4"/>
          <a:stretch>
            <a:fillRect/>
          </a:stretch>
        </p:blipFill>
        <p:spPr>
          <a:xfrm>
            <a:off x="4437240" y="896645"/>
            <a:ext cx="3317520" cy="2415956"/>
          </a:xfrm>
          <a:prstGeom prst="rect">
            <a:avLst/>
          </a:prstGeom>
        </p:spPr>
      </p:pic>
      <p:sp>
        <p:nvSpPr>
          <p:cNvPr id="6" name="TextBox 5">
            <a:extLst>
              <a:ext uri="{FF2B5EF4-FFF2-40B4-BE49-F238E27FC236}">
                <a16:creationId xmlns:a16="http://schemas.microsoft.com/office/drawing/2014/main" id="{000B1EB5-615A-0FBE-53A1-47B34719572C}"/>
              </a:ext>
            </a:extLst>
          </p:cNvPr>
          <p:cNvSpPr txBox="1"/>
          <p:nvPr/>
        </p:nvSpPr>
        <p:spPr>
          <a:xfrm>
            <a:off x="687419" y="3415158"/>
            <a:ext cx="8174114" cy="369332"/>
          </a:xfrm>
          <a:prstGeom prst="rect">
            <a:avLst/>
          </a:prstGeom>
          <a:noFill/>
        </p:spPr>
        <p:txBody>
          <a:bodyPr wrap="square">
            <a:spAutoFit/>
          </a:bodyPr>
          <a:lstStyle/>
          <a:p>
            <a:r>
              <a:rPr lang="en-IN" dirty="0"/>
              <a:t>Once you have uploaded the file, the file will be listed as shown in Figure 3.4 </a:t>
            </a:r>
          </a:p>
        </p:txBody>
      </p:sp>
      <p:pic>
        <p:nvPicPr>
          <p:cNvPr id="8" name="Picture 7">
            <a:extLst>
              <a:ext uri="{FF2B5EF4-FFF2-40B4-BE49-F238E27FC236}">
                <a16:creationId xmlns:a16="http://schemas.microsoft.com/office/drawing/2014/main" id="{76AED618-8A80-1A77-A0FD-EE50DC2B6B02}"/>
              </a:ext>
            </a:extLst>
          </p:cNvPr>
          <p:cNvPicPr>
            <a:picLocks noChangeAspect="1"/>
          </p:cNvPicPr>
          <p:nvPr/>
        </p:nvPicPr>
        <p:blipFill>
          <a:blip r:embed="rId5"/>
          <a:stretch>
            <a:fillRect/>
          </a:stretch>
        </p:blipFill>
        <p:spPr>
          <a:xfrm>
            <a:off x="2312819" y="3887048"/>
            <a:ext cx="7353300" cy="1350778"/>
          </a:xfrm>
          <a:prstGeom prst="rect">
            <a:avLst/>
          </a:prstGeom>
        </p:spPr>
      </p:pic>
      <p:sp>
        <p:nvSpPr>
          <p:cNvPr id="10" name="TextBox 9">
            <a:extLst>
              <a:ext uri="{FF2B5EF4-FFF2-40B4-BE49-F238E27FC236}">
                <a16:creationId xmlns:a16="http://schemas.microsoft.com/office/drawing/2014/main" id="{13230564-8520-2ED0-C4B4-CAE3F65FDA79}"/>
              </a:ext>
            </a:extLst>
          </p:cNvPr>
          <p:cNvSpPr txBox="1"/>
          <p:nvPr/>
        </p:nvSpPr>
        <p:spPr>
          <a:xfrm>
            <a:off x="687419" y="5340384"/>
            <a:ext cx="10604100" cy="880369"/>
          </a:xfrm>
          <a:prstGeom prst="rect">
            <a:avLst/>
          </a:prstGeom>
          <a:noFill/>
        </p:spPr>
        <p:txBody>
          <a:bodyPr wrap="square">
            <a:spAutoFit/>
          </a:bodyPr>
          <a:lstStyle/>
          <a:p>
            <a:pPr>
              <a:lnSpc>
                <a:spcPct val="150000"/>
              </a:lnSpc>
            </a:pPr>
            <a:r>
              <a:rPr lang="en-IN" dirty="0"/>
              <a:t>To delete an entry click on the check box next to the particular entry and click “Delete”. Multiple selections can be deleted simultaneously.</a:t>
            </a:r>
          </a:p>
        </p:txBody>
      </p:sp>
    </p:spTree>
    <p:extLst>
      <p:ext uri="{BB962C8B-B14F-4D97-AF65-F5344CB8AC3E}">
        <p14:creationId xmlns:p14="http://schemas.microsoft.com/office/powerpoint/2010/main" val="33074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06223D6-B3DA-B63D-A759-45FB2A5155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3B278BAD-A620-D7BC-4373-C561377658BC}"/>
              </a:ext>
            </a:extLst>
          </p:cNvPr>
          <p:cNvSpPr txBox="1"/>
          <p:nvPr/>
        </p:nvSpPr>
        <p:spPr>
          <a:xfrm>
            <a:off x="621989" y="665812"/>
            <a:ext cx="6094520" cy="461665"/>
          </a:xfrm>
          <a:prstGeom prst="rect">
            <a:avLst/>
          </a:prstGeom>
          <a:noFill/>
        </p:spPr>
        <p:txBody>
          <a:bodyPr wrap="square">
            <a:spAutoFit/>
          </a:bodyPr>
          <a:lstStyle/>
          <a:p>
            <a:r>
              <a:rPr lang="en-IN" sz="2400" b="1" dirty="0">
                <a:solidFill>
                  <a:srgbClr val="00B050"/>
                </a:solidFill>
              </a:rPr>
              <a:t>4.Site Design </a:t>
            </a:r>
          </a:p>
        </p:txBody>
      </p:sp>
      <p:sp>
        <p:nvSpPr>
          <p:cNvPr id="6" name="TextBox 5">
            <a:extLst>
              <a:ext uri="{FF2B5EF4-FFF2-40B4-BE49-F238E27FC236}">
                <a16:creationId xmlns:a16="http://schemas.microsoft.com/office/drawing/2014/main" id="{1C96E01C-338C-1F9A-93DB-65C1890A0830}"/>
              </a:ext>
            </a:extLst>
          </p:cNvPr>
          <p:cNvSpPr txBox="1"/>
          <p:nvPr/>
        </p:nvSpPr>
        <p:spPr>
          <a:xfrm>
            <a:off x="747944" y="1127477"/>
            <a:ext cx="6094520" cy="400110"/>
          </a:xfrm>
          <a:prstGeom prst="rect">
            <a:avLst/>
          </a:prstGeom>
          <a:noFill/>
        </p:spPr>
        <p:txBody>
          <a:bodyPr wrap="square">
            <a:spAutoFit/>
          </a:bodyPr>
          <a:lstStyle/>
          <a:p>
            <a:r>
              <a:rPr lang="en-IN" sz="2000" b="1" dirty="0">
                <a:solidFill>
                  <a:srgbClr val="00B050"/>
                </a:solidFill>
              </a:rPr>
              <a:t>4.1 Aesthetic/HTML Requirements and Guidelines </a:t>
            </a:r>
          </a:p>
        </p:txBody>
      </p:sp>
      <p:sp>
        <p:nvSpPr>
          <p:cNvPr id="8" name="TextBox 7">
            <a:extLst>
              <a:ext uri="{FF2B5EF4-FFF2-40B4-BE49-F238E27FC236}">
                <a16:creationId xmlns:a16="http://schemas.microsoft.com/office/drawing/2014/main" id="{D53583EA-2C66-D222-15BA-C449CF596686}"/>
              </a:ext>
            </a:extLst>
          </p:cNvPr>
          <p:cNvSpPr txBox="1"/>
          <p:nvPr/>
        </p:nvSpPr>
        <p:spPr>
          <a:xfrm>
            <a:off x="747944" y="1527587"/>
            <a:ext cx="10340266" cy="880369"/>
          </a:xfrm>
          <a:prstGeom prst="rect">
            <a:avLst/>
          </a:prstGeom>
          <a:noFill/>
        </p:spPr>
        <p:txBody>
          <a:bodyPr wrap="square">
            <a:spAutoFit/>
          </a:bodyPr>
          <a:lstStyle/>
          <a:p>
            <a:pPr>
              <a:lnSpc>
                <a:spcPct val="150000"/>
              </a:lnSpc>
            </a:pPr>
            <a:r>
              <a:rPr lang="en-IN" dirty="0" err="1"/>
              <a:t>OrangeHRM</a:t>
            </a:r>
            <a:r>
              <a:rPr lang="en-IN" dirty="0"/>
              <a:t> must deliver a compelling visitor experience. However, it cannot sacrifice usability and accessibility.</a:t>
            </a:r>
          </a:p>
        </p:txBody>
      </p:sp>
      <p:sp>
        <p:nvSpPr>
          <p:cNvPr id="10" name="TextBox 9">
            <a:extLst>
              <a:ext uri="{FF2B5EF4-FFF2-40B4-BE49-F238E27FC236}">
                <a16:creationId xmlns:a16="http://schemas.microsoft.com/office/drawing/2014/main" id="{5E108690-9789-9E52-F221-883448007D2F}"/>
              </a:ext>
            </a:extLst>
          </p:cNvPr>
          <p:cNvSpPr txBox="1"/>
          <p:nvPr/>
        </p:nvSpPr>
        <p:spPr>
          <a:xfrm>
            <a:off x="747944" y="2407956"/>
            <a:ext cx="10520778" cy="3788858"/>
          </a:xfrm>
          <a:prstGeom prst="rect">
            <a:avLst/>
          </a:prstGeom>
          <a:noFill/>
        </p:spPr>
        <p:txBody>
          <a:bodyPr wrap="square">
            <a:spAutoFit/>
          </a:bodyPr>
          <a:lstStyle/>
          <a:p>
            <a:pPr>
              <a:lnSpc>
                <a:spcPct val="150000"/>
              </a:lnSpc>
            </a:pPr>
            <a:r>
              <a:rPr lang="en-IN" dirty="0"/>
              <a:t>The web site ‘look’ must conform to the following requirements: </a:t>
            </a:r>
          </a:p>
          <a:p>
            <a:pPr>
              <a:lnSpc>
                <a:spcPct val="150000"/>
              </a:lnSpc>
            </a:pPr>
            <a:r>
              <a:rPr lang="en-IN" dirty="0"/>
              <a:t>• The site should be HTML 4.0 compliant. </a:t>
            </a:r>
          </a:p>
          <a:p>
            <a:pPr>
              <a:lnSpc>
                <a:spcPct val="150000"/>
              </a:lnSpc>
            </a:pPr>
            <a:r>
              <a:rPr lang="en-IN" dirty="0"/>
              <a:t>• All pages must download in less than 10 seconds over a 56k modem connection. - Performance requirement </a:t>
            </a:r>
          </a:p>
          <a:p>
            <a:pPr>
              <a:lnSpc>
                <a:spcPct val="150000"/>
              </a:lnSpc>
            </a:pPr>
            <a:r>
              <a:rPr lang="en-IN" dirty="0"/>
              <a:t>• All pages must fit in a web browser displayed on a computer set to 640 x 480 pixels. </a:t>
            </a:r>
          </a:p>
          <a:p>
            <a:pPr>
              <a:lnSpc>
                <a:spcPct val="150000"/>
              </a:lnSpc>
            </a:pPr>
            <a:r>
              <a:rPr lang="en-IN" dirty="0"/>
              <a:t>• All pages must use a web safe </a:t>
            </a:r>
            <a:r>
              <a:rPr lang="en-IN" dirty="0" err="1"/>
              <a:t>color</a:t>
            </a:r>
            <a:r>
              <a:rPr lang="en-IN" dirty="0"/>
              <a:t> palette. </a:t>
            </a:r>
          </a:p>
          <a:p>
            <a:pPr>
              <a:lnSpc>
                <a:spcPct val="150000"/>
              </a:lnSpc>
            </a:pPr>
            <a:r>
              <a:rPr lang="en-IN" dirty="0"/>
              <a:t>• The site must be compatible with Internet Explorer 4, 5 and 5.5, and with Firefox 4-6, as well as Google Chrome 4.0 and later. </a:t>
            </a:r>
          </a:p>
          <a:p>
            <a:pPr>
              <a:lnSpc>
                <a:spcPct val="150000"/>
              </a:lnSpc>
            </a:pPr>
            <a:r>
              <a:rPr lang="en-IN" dirty="0"/>
              <a:t>• All site pages should be available for search engine robots. </a:t>
            </a:r>
          </a:p>
          <a:p>
            <a:pPr>
              <a:lnSpc>
                <a:spcPct val="150000"/>
              </a:lnSpc>
            </a:pPr>
            <a:r>
              <a:rPr lang="en-IN" dirty="0"/>
              <a:t>• All pages that use static images should be displayed correctly. G</a:t>
            </a:r>
          </a:p>
        </p:txBody>
      </p:sp>
    </p:spTree>
    <p:extLst>
      <p:ext uri="{BB962C8B-B14F-4D97-AF65-F5344CB8AC3E}">
        <p14:creationId xmlns:p14="http://schemas.microsoft.com/office/powerpoint/2010/main" val="840598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9073926-634D-07C9-4447-549AEFEFEE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A972696C-5754-7F0F-9BA5-8D08322B1A23}"/>
              </a:ext>
            </a:extLst>
          </p:cNvPr>
          <p:cNvSpPr txBox="1"/>
          <p:nvPr/>
        </p:nvSpPr>
        <p:spPr>
          <a:xfrm>
            <a:off x="730189" y="896645"/>
            <a:ext cx="6094520" cy="461665"/>
          </a:xfrm>
          <a:prstGeom prst="rect">
            <a:avLst/>
          </a:prstGeom>
          <a:noFill/>
        </p:spPr>
        <p:txBody>
          <a:bodyPr wrap="square">
            <a:spAutoFit/>
          </a:bodyPr>
          <a:lstStyle/>
          <a:p>
            <a:r>
              <a:rPr lang="en-IN" sz="2400" b="1" dirty="0">
                <a:solidFill>
                  <a:srgbClr val="00B050"/>
                </a:solidFill>
              </a:rPr>
              <a:t>5.Sign-Off Document </a:t>
            </a:r>
          </a:p>
        </p:txBody>
      </p:sp>
      <p:sp>
        <p:nvSpPr>
          <p:cNvPr id="6" name="TextBox 5">
            <a:extLst>
              <a:ext uri="{FF2B5EF4-FFF2-40B4-BE49-F238E27FC236}">
                <a16:creationId xmlns:a16="http://schemas.microsoft.com/office/drawing/2014/main" id="{ED63F6D3-5756-F0E8-C0DF-B1952C5A17D2}"/>
              </a:ext>
            </a:extLst>
          </p:cNvPr>
          <p:cNvSpPr txBox="1"/>
          <p:nvPr/>
        </p:nvSpPr>
        <p:spPr>
          <a:xfrm>
            <a:off x="730189" y="1444347"/>
            <a:ext cx="9898602" cy="1711366"/>
          </a:xfrm>
          <a:prstGeom prst="rect">
            <a:avLst/>
          </a:prstGeom>
          <a:noFill/>
        </p:spPr>
        <p:txBody>
          <a:bodyPr wrap="square">
            <a:spAutoFit/>
          </a:bodyPr>
          <a:lstStyle/>
          <a:p>
            <a:pPr>
              <a:lnSpc>
                <a:spcPct val="150000"/>
              </a:lnSpc>
            </a:pPr>
            <a:r>
              <a:rPr lang="en-IN" dirty="0"/>
              <a:t>The following parties have read and agree with this Requirements Definition document for the </a:t>
            </a:r>
            <a:r>
              <a:rPr lang="en-IN" dirty="0" err="1"/>
              <a:t>OrangeHRM</a:t>
            </a:r>
            <a:r>
              <a:rPr lang="en-IN" dirty="0"/>
              <a:t> application account module functionality. After approval of this Requirements Definition phase, any significant changes in the scope of this project will require validation of existing project costs and schedules.</a:t>
            </a:r>
          </a:p>
        </p:txBody>
      </p:sp>
    </p:spTree>
    <p:extLst>
      <p:ext uri="{BB962C8B-B14F-4D97-AF65-F5344CB8AC3E}">
        <p14:creationId xmlns:p14="http://schemas.microsoft.com/office/powerpoint/2010/main" val="3563740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2FF0126-4926-C31D-8230-F3114738E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E9CC7AA5-9F81-87DE-EB2B-B499A04C522C}"/>
              </a:ext>
            </a:extLst>
          </p:cNvPr>
          <p:cNvSpPr txBox="1"/>
          <p:nvPr/>
        </p:nvSpPr>
        <p:spPr>
          <a:xfrm>
            <a:off x="1615736" y="1759632"/>
            <a:ext cx="8469298" cy="3338735"/>
          </a:xfrm>
          <a:prstGeom prst="rect">
            <a:avLst/>
          </a:prstGeom>
          <a:noFill/>
        </p:spPr>
        <p:txBody>
          <a:bodyPr wrap="square">
            <a:spAutoFit/>
          </a:bodyPr>
          <a:lstStyle/>
          <a:p>
            <a:pPr>
              <a:lnSpc>
                <a:spcPct val="200000"/>
              </a:lnSpc>
            </a:pPr>
            <a:r>
              <a:rPr lang="en-IN" dirty="0"/>
              <a:t>______________________________________ _________________________________ Name                                                                                                                              Date </a:t>
            </a:r>
          </a:p>
          <a:p>
            <a:pPr>
              <a:lnSpc>
                <a:spcPct val="200000"/>
              </a:lnSpc>
            </a:pPr>
            <a:r>
              <a:rPr lang="en-IN" dirty="0"/>
              <a:t>Business Lead</a:t>
            </a:r>
          </a:p>
          <a:p>
            <a:pPr>
              <a:lnSpc>
                <a:spcPct val="200000"/>
              </a:lnSpc>
            </a:pPr>
            <a:r>
              <a:rPr lang="en-IN" dirty="0"/>
              <a:t> ______________________________________ ________________________________ Name                                                                                                                               Date </a:t>
            </a:r>
          </a:p>
          <a:p>
            <a:pPr>
              <a:lnSpc>
                <a:spcPct val="200000"/>
              </a:lnSpc>
            </a:pPr>
            <a:r>
              <a:rPr lang="en-IN" dirty="0"/>
              <a:t>Project Manager</a:t>
            </a:r>
          </a:p>
        </p:txBody>
      </p:sp>
    </p:spTree>
    <p:extLst>
      <p:ext uri="{BB962C8B-B14F-4D97-AF65-F5344CB8AC3E}">
        <p14:creationId xmlns:p14="http://schemas.microsoft.com/office/powerpoint/2010/main" val="13445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0F28561-A35F-9051-658E-13CAE8883E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6" name="TextBox 5">
            <a:extLst>
              <a:ext uri="{FF2B5EF4-FFF2-40B4-BE49-F238E27FC236}">
                <a16:creationId xmlns:a16="http://schemas.microsoft.com/office/drawing/2014/main" id="{C6D93FB0-355D-63F0-61F5-B76BB603CCCF}"/>
              </a:ext>
            </a:extLst>
          </p:cNvPr>
          <p:cNvSpPr txBox="1"/>
          <p:nvPr/>
        </p:nvSpPr>
        <p:spPr>
          <a:xfrm>
            <a:off x="1399712" y="1513085"/>
            <a:ext cx="9392575" cy="2957861"/>
          </a:xfrm>
          <a:prstGeom prst="rect">
            <a:avLst/>
          </a:prstGeom>
          <a:noFill/>
        </p:spPr>
        <p:txBody>
          <a:bodyPr wrap="square">
            <a:spAutoFit/>
          </a:bodyPr>
          <a:lstStyle/>
          <a:p>
            <a:pPr>
              <a:lnSpc>
                <a:spcPct val="150000"/>
              </a:lnSpc>
            </a:pPr>
            <a:r>
              <a:rPr lang="en-IN" dirty="0"/>
              <a:t>3.1.8 Salary................................................................................................................................. 13 </a:t>
            </a:r>
          </a:p>
          <a:p>
            <a:pPr>
              <a:lnSpc>
                <a:spcPct val="150000"/>
              </a:lnSpc>
            </a:pPr>
            <a:r>
              <a:rPr lang="en-IN" dirty="0"/>
              <a:t>3.1.9 Report To.......................................................................................................................... 14 3.1.10 Qualifications................................................................................................................. 15 3.1.11 Membership .................................................................................................................. 22 </a:t>
            </a:r>
          </a:p>
          <a:p>
            <a:pPr>
              <a:lnSpc>
                <a:spcPct val="150000"/>
              </a:lnSpc>
            </a:pPr>
            <a:r>
              <a:rPr lang="en-IN" dirty="0"/>
              <a:t>4. Site Design .................................................................................................................................23 </a:t>
            </a:r>
          </a:p>
          <a:p>
            <a:pPr>
              <a:lnSpc>
                <a:spcPct val="150000"/>
              </a:lnSpc>
            </a:pPr>
            <a:r>
              <a:rPr lang="en-IN" dirty="0"/>
              <a:t>4.1 Aesthetic/HTML Requirements and Guidelines................................................................. 23 </a:t>
            </a:r>
          </a:p>
          <a:p>
            <a:pPr>
              <a:lnSpc>
                <a:spcPct val="150000"/>
              </a:lnSpc>
            </a:pPr>
            <a:r>
              <a:rPr lang="en-IN" dirty="0"/>
              <a:t>5. Sign-Off Document................................................................................................................... 23 </a:t>
            </a:r>
          </a:p>
        </p:txBody>
      </p:sp>
    </p:spTree>
    <p:extLst>
      <p:ext uri="{BB962C8B-B14F-4D97-AF65-F5344CB8AC3E}">
        <p14:creationId xmlns:p14="http://schemas.microsoft.com/office/powerpoint/2010/main" val="252597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FEF2388-7F1C-656A-6CD0-2D39C22BE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160A0219-1D08-0CF5-191F-45978F9F4C43}"/>
              </a:ext>
            </a:extLst>
          </p:cNvPr>
          <p:cNvSpPr txBox="1"/>
          <p:nvPr/>
        </p:nvSpPr>
        <p:spPr>
          <a:xfrm>
            <a:off x="747943" y="896645"/>
            <a:ext cx="6094520" cy="461665"/>
          </a:xfrm>
          <a:prstGeom prst="rect">
            <a:avLst/>
          </a:prstGeom>
          <a:noFill/>
        </p:spPr>
        <p:txBody>
          <a:bodyPr wrap="square">
            <a:spAutoFit/>
          </a:bodyPr>
          <a:lstStyle/>
          <a:p>
            <a:r>
              <a:rPr lang="en-IN" sz="2400" b="1" dirty="0">
                <a:solidFill>
                  <a:srgbClr val="00B050"/>
                </a:solidFill>
              </a:rPr>
              <a:t>1.Purpose of the document:</a:t>
            </a:r>
          </a:p>
        </p:txBody>
      </p:sp>
      <p:sp>
        <p:nvSpPr>
          <p:cNvPr id="6" name="TextBox 5">
            <a:extLst>
              <a:ext uri="{FF2B5EF4-FFF2-40B4-BE49-F238E27FC236}">
                <a16:creationId xmlns:a16="http://schemas.microsoft.com/office/drawing/2014/main" id="{B7B47E2A-5258-88FA-C0DD-93599F1DABC9}"/>
              </a:ext>
            </a:extLst>
          </p:cNvPr>
          <p:cNvSpPr txBox="1"/>
          <p:nvPr/>
        </p:nvSpPr>
        <p:spPr>
          <a:xfrm>
            <a:off x="923277" y="1550387"/>
            <a:ext cx="7890029" cy="2542363"/>
          </a:xfrm>
          <a:prstGeom prst="rect">
            <a:avLst/>
          </a:prstGeom>
          <a:noFill/>
        </p:spPr>
        <p:txBody>
          <a:bodyPr wrap="square">
            <a:spAutoFit/>
          </a:bodyPr>
          <a:lstStyle/>
          <a:p>
            <a:pPr>
              <a:lnSpc>
                <a:spcPct val="150000"/>
              </a:lnSpc>
            </a:pPr>
            <a:r>
              <a:rPr lang="en-IN" dirty="0"/>
              <a:t>This is </a:t>
            </a:r>
            <a:r>
              <a:rPr lang="en-IN" b="1" dirty="0">
                <a:highlight>
                  <a:srgbClr val="FFFF00"/>
                </a:highlight>
              </a:rPr>
              <a:t>not</a:t>
            </a:r>
            <a:r>
              <a:rPr lang="en-IN" dirty="0"/>
              <a:t> a project plan. It is a guide for system architecture and development, not for phasing, timelines or deliverables. </a:t>
            </a:r>
          </a:p>
          <a:p>
            <a:pPr>
              <a:lnSpc>
                <a:spcPct val="150000"/>
              </a:lnSpc>
            </a:pPr>
            <a:r>
              <a:rPr lang="en-IN" dirty="0"/>
              <a:t>This document is divided into three sections: </a:t>
            </a:r>
          </a:p>
          <a:p>
            <a:pPr>
              <a:lnSpc>
                <a:spcPct val="150000"/>
              </a:lnSpc>
            </a:pPr>
            <a:r>
              <a:rPr lang="en-IN" dirty="0"/>
              <a:t>• Project Overview </a:t>
            </a:r>
          </a:p>
          <a:p>
            <a:pPr>
              <a:lnSpc>
                <a:spcPct val="150000"/>
              </a:lnSpc>
            </a:pPr>
            <a:r>
              <a:rPr lang="en-IN" dirty="0"/>
              <a:t>• Information Architecture </a:t>
            </a:r>
          </a:p>
          <a:p>
            <a:pPr>
              <a:lnSpc>
                <a:spcPct val="150000"/>
              </a:lnSpc>
            </a:pPr>
            <a:r>
              <a:rPr lang="en-IN" dirty="0"/>
              <a:t>• Site Design</a:t>
            </a:r>
          </a:p>
        </p:txBody>
      </p:sp>
      <p:sp>
        <p:nvSpPr>
          <p:cNvPr id="8" name="TextBox 7">
            <a:extLst>
              <a:ext uri="{FF2B5EF4-FFF2-40B4-BE49-F238E27FC236}">
                <a16:creationId xmlns:a16="http://schemas.microsoft.com/office/drawing/2014/main" id="{F814D4D3-61F8-570D-B2B6-508781F02930}"/>
              </a:ext>
            </a:extLst>
          </p:cNvPr>
          <p:cNvSpPr txBox="1"/>
          <p:nvPr/>
        </p:nvSpPr>
        <p:spPr>
          <a:xfrm>
            <a:off x="747943" y="4284827"/>
            <a:ext cx="6094520" cy="461665"/>
          </a:xfrm>
          <a:prstGeom prst="rect">
            <a:avLst/>
          </a:prstGeom>
          <a:noFill/>
        </p:spPr>
        <p:txBody>
          <a:bodyPr wrap="square">
            <a:spAutoFit/>
          </a:bodyPr>
          <a:lstStyle/>
          <a:p>
            <a:r>
              <a:rPr lang="en-IN" sz="2400" b="1" dirty="0">
                <a:solidFill>
                  <a:srgbClr val="00B050"/>
                </a:solidFill>
              </a:rPr>
              <a:t>2.Project Overview:</a:t>
            </a:r>
          </a:p>
        </p:txBody>
      </p:sp>
      <p:sp>
        <p:nvSpPr>
          <p:cNvPr id="10" name="TextBox 9">
            <a:extLst>
              <a:ext uri="{FF2B5EF4-FFF2-40B4-BE49-F238E27FC236}">
                <a16:creationId xmlns:a16="http://schemas.microsoft.com/office/drawing/2014/main" id="{A4C0AA94-CF01-EE89-63FE-A9BA27AEC0DB}"/>
              </a:ext>
            </a:extLst>
          </p:cNvPr>
          <p:cNvSpPr txBox="1"/>
          <p:nvPr/>
        </p:nvSpPr>
        <p:spPr>
          <a:xfrm>
            <a:off x="1111928" y="4853786"/>
            <a:ext cx="6094520" cy="400110"/>
          </a:xfrm>
          <a:prstGeom prst="rect">
            <a:avLst/>
          </a:prstGeom>
          <a:noFill/>
        </p:spPr>
        <p:txBody>
          <a:bodyPr wrap="square">
            <a:spAutoFit/>
          </a:bodyPr>
          <a:lstStyle/>
          <a:p>
            <a:r>
              <a:rPr lang="en-IN" sz="2000" b="1" dirty="0">
                <a:solidFill>
                  <a:srgbClr val="00B050"/>
                </a:solidFill>
              </a:rPr>
              <a:t>2.1 Audience: </a:t>
            </a:r>
          </a:p>
        </p:txBody>
      </p:sp>
      <p:sp>
        <p:nvSpPr>
          <p:cNvPr id="12" name="TextBox 11">
            <a:extLst>
              <a:ext uri="{FF2B5EF4-FFF2-40B4-BE49-F238E27FC236}">
                <a16:creationId xmlns:a16="http://schemas.microsoft.com/office/drawing/2014/main" id="{100234EE-F16B-13AC-31EF-DEAB4502E490}"/>
              </a:ext>
            </a:extLst>
          </p:cNvPr>
          <p:cNvSpPr txBox="1"/>
          <p:nvPr/>
        </p:nvSpPr>
        <p:spPr>
          <a:xfrm>
            <a:off x="1111928" y="5253896"/>
            <a:ext cx="10668740" cy="1295868"/>
          </a:xfrm>
          <a:prstGeom prst="rect">
            <a:avLst/>
          </a:prstGeom>
          <a:noFill/>
        </p:spPr>
        <p:txBody>
          <a:bodyPr wrap="square">
            <a:spAutoFit/>
          </a:bodyPr>
          <a:lstStyle/>
          <a:p>
            <a:pPr>
              <a:lnSpc>
                <a:spcPct val="150000"/>
              </a:lnSpc>
            </a:pPr>
            <a:r>
              <a:rPr lang="en-IN" dirty="0"/>
              <a:t>This guide is designed to help ESS-User navigate and use </a:t>
            </a:r>
            <a:r>
              <a:rPr lang="en-IN" dirty="0" err="1"/>
              <a:t>OrangeHRM</a:t>
            </a:r>
            <a:r>
              <a:rPr lang="en-IN" dirty="0"/>
              <a:t> 3.0. It is intended for non-specialists, though specialists might also find it useful. By reading this guide, you'll learn how to use </a:t>
            </a:r>
            <a:r>
              <a:rPr lang="en-IN" dirty="0" err="1"/>
              <a:t>OrangeHRM</a:t>
            </a:r>
            <a:r>
              <a:rPr lang="en-IN" dirty="0"/>
              <a:t> through its graphical user interface and understand some of its advanced features that may not be immediately obvious. </a:t>
            </a:r>
          </a:p>
        </p:txBody>
      </p:sp>
    </p:spTree>
    <p:extLst>
      <p:ext uri="{BB962C8B-B14F-4D97-AF65-F5344CB8AC3E}">
        <p14:creationId xmlns:p14="http://schemas.microsoft.com/office/powerpoint/2010/main" val="359082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86261978-42FF-9272-71CA-25A9A334CB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8D1C9656-0E58-2522-D034-3AA7745B9ECC}"/>
              </a:ext>
            </a:extLst>
          </p:cNvPr>
          <p:cNvSpPr txBox="1"/>
          <p:nvPr/>
        </p:nvSpPr>
        <p:spPr>
          <a:xfrm>
            <a:off x="817298" y="888393"/>
            <a:ext cx="6094520" cy="400110"/>
          </a:xfrm>
          <a:prstGeom prst="rect">
            <a:avLst/>
          </a:prstGeom>
          <a:noFill/>
        </p:spPr>
        <p:txBody>
          <a:bodyPr wrap="square">
            <a:spAutoFit/>
          </a:bodyPr>
          <a:lstStyle/>
          <a:p>
            <a:r>
              <a:rPr lang="en-IN" sz="2000" b="1" dirty="0">
                <a:solidFill>
                  <a:srgbClr val="00B050"/>
                </a:solidFill>
              </a:rPr>
              <a:t>2.2 Hardware and Hosting:</a:t>
            </a:r>
          </a:p>
        </p:txBody>
      </p:sp>
      <p:sp>
        <p:nvSpPr>
          <p:cNvPr id="6" name="TextBox 5">
            <a:extLst>
              <a:ext uri="{FF2B5EF4-FFF2-40B4-BE49-F238E27FC236}">
                <a16:creationId xmlns:a16="http://schemas.microsoft.com/office/drawing/2014/main" id="{39380820-BABE-6251-CA63-548F31D399F4}"/>
              </a:ext>
            </a:extLst>
          </p:cNvPr>
          <p:cNvSpPr txBox="1"/>
          <p:nvPr/>
        </p:nvSpPr>
        <p:spPr>
          <a:xfrm>
            <a:off x="621989" y="1358310"/>
            <a:ext cx="10501731" cy="1295868"/>
          </a:xfrm>
          <a:prstGeom prst="rect">
            <a:avLst/>
          </a:prstGeom>
          <a:noFill/>
        </p:spPr>
        <p:txBody>
          <a:bodyPr wrap="square">
            <a:spAutoFit/>
          </a:bodyPr>
          <a:lstStyle/>
          <a:p>
            <a:pPr>
              <a:lnSpc>
                <a:spcPct val="150000"/>
              </a:lnSpc>
            </a:pPr>
            <a:r>
              <a:rPr lang="en-IN" dirty="0" err="1"/>
              <a:t>OrangeHRM</a:t>
            </a:r>
            <a:r>
              <a:rPr lang="en-IN" dirty="0"/>
              <a:t>’ s servers will be hosted at X company’s site.</a:t>
            </a:r>
          </a:p>
          <a:p>
            <a:pPr>
              <a:lnSpc>
                <a:spcPct val="150000"/>
              </a:lnSpc>
            </a:pPr>
            <a:r>
              <a:rPr lang="en-IN" dirty="0"/>
              <a:t> </a:t>
            </a:r>
            <a:r>
              <a:rPr lang="en-IN" dirty="0" err="1"/>
              <a:t>OrangeHRM</a:t>
            </a:r>
            <a:r>
              <a:rPr lang="en-IN" dirty="0"/>
              <a:t> will be hosted on two servers: One to host the actual website and (language)code, and the other to host the (database name) database.</a:t>
            </a:r>
          </a:p>
        </p:txBody>
      </p:sp>
      <p:sp>
        <p:nvSpPr>
          <p:cNvPr id="8" name="TextBox 7">
            <a:extLst>
              <a:ext uri="{FF2B5EF4-FFF2-40B4-BE49-F238E27FC236}">
                <a16:creationId xmlns:a16="http://schemas.microsoft.com/office/drawing/2014/main" id="{3DC7E7B9-6BF3-5E87-D845-CD077C05727B}"/>
              </a:ext>
            </a:extLst>
          </p:cNvPr>
          <p:cNvSpPr txBox="1"/>
          <p:nvPr/>
        </p:nvSpPr>
        <p:spPr>
          <a:xfrm>
            <a:off x="621989" y="2793792"/>
            <a:ext cx="6094520" cy="461665"/>
          </a:xfrm>
          <a:prstGeom prst="rect">
            <a:avLst/>
          </a:prstGeom>
          <a:noFill/>
        </p:spPr>
        <p:txBody>
          <a:bodyPr wrap="square">
            <a:spAutoFit/>
          </a:bodyPr>
          <a:lstStyle/>
          <a:p>
            <a:r>
              <a:rPr lang="en-IN" sz="2400" b="1" dirty="0">
                <a:solidFill>
                  <a:srgbClr val="00B050"/>
                </a:solidFill>
              </a:rPr>
              <a:t>3.Information Architecture</a:t>
            </a:r>
          </a:p>
        </p:txBody>
      </p:sp>
      <p:sp>
        <p:nvSpPr>
          <p:cNvPr id="10" name="TextBox 9">
            <a:extLst>
              <a:ext uri="{FF2B5EF4-FFF2-40B4-BE49-F238E27FC236}">
                <a16:creationId xmlns:a16="http://schemas.microsoft.com/office/drawing/2014/main" id="{AF1EC03B-D507-2759-D6C0-231C9098A4E5}"/>
              </a:ext>
            </a:extLst>
          </p:cNvPr>
          <p:cNvSpPr txBox="1"/>
          <p:nvPr/>
        </p:nvSpPr>
        <p:spPr>
          <a:xfrm>
            <a:off x="621989" y="3255457"/>
            <a:ext cx="8333913" cy="880369"/>
          </a:xfrm>
          <a:prstGeom prst="rect">
            <a:avLst/>
          </a:prstGeom>
          <a:noFill/>
        </p:spPr>
        <p:txBody>
          <a:bodyPr wrap="square">
            <a:spAutoFit/>
          </a:bodyPr>
          <a:lstStyle/>
          <a:p>
            <a:pPr>
              <a:lnSpc>
                <a:spcPct val="150000"/>
              </a:lnSpc>
            </a:pPr>
            <a:r>
              <a:rPr lang="en-IN" dirty="0"/>
              <a:t>Log in to the </a:t>
            </a:r>
            <a:r>
              <a:rPr lang="en-IN" dirty="0" err="1"/>
              <a:t>OrangeHRM</a:t>
            </a:r>
            <a:r>
              <a:rPr lang="en-IN" dirty="0"/>
              <a:t> System using your ESS-User account that has been created by the HR Admin as shown in Figure 1.0. </a:t>
            </a:r>
          </a:p>
        </p:txBody>
      </p:sp>
      <p:sp>
        <p:nvSpPr>
          <p:cNvPr id="12" name="TextBox 11">
            <a:extLst>
              <a:ext uri="{FF2B5EF4-FFF2-40B4-BE49-F238E27FC236}">
                <a16:creationId xmlns:a16="http://schemas.microsoft.com/office/drawing/2014/main" id="{2C1AE14B-4CB5-A23F-C99A-46CFB2C91926}"/>
              </a:ext>
            </a:extLst>
          </p:cNvPr>
          <p:cNvSpPr txBox="1"/>
          <p:nvPr/>
        </p:nvSpPr>
        <p:spPr>
          <a:xfrm>
            <a:off x="817298" y="4197381"/>
            <a:ext cx="6094520" cy="400110"/>
          </a:xfrm>
          <a:prstGeom prst="rect">
            <a:avLst/>
          </a:prstGeom>
          <a:noFill/>
        </p:spPr>
        <p:txBody>
          <a:bodyPr wrap="square">
            <a:spAutoFit/>
          </a:bodyPr>
          <a:lstStyle/>
          <a:p>
            <a:r>
              <a:rPr lang="en-IN" sz="2000" b="1" dirty="0">
                <a:solidFill>
                  <a:srgbClr val="00B050"/>
                </a:solidFill>
              </a:rPr>
              <a:t>3.1 My info Module</a:t>
            </a:r>
          </a:p>
        </p:txBody>
      </p:sp>
      <p:sp>
        <p:nvSpPr>
          <p:cNvPr id="14" name="TextBox 13">
            <a:extLst>
              <a:ext uri="{FF2B5EF4-FFF2-40B4-BE49-F238E27FC236}">
                <a16:creationId xmlns:a16="http://schemas.microsoft.com/office/drawing/2014/main" id="{4F5E806B-BC85-755D-F84A-6DD838343D71}"/>
              </a:ext>
            </a:extLst>
          </p:cNvPr>
          <p:cNvSpPr txBox="1"/>
          <p:nvPr/>
        </p:nvSpPr>
        <p:spPr>
          <a:xfrm>
            <a:off x="817298" y="4737105"/>
            <a:ext cx="9925234" cy="1295868"/>
          </a:xfrm>
          <a:prstGeom prst="rect">
            <a:avLst/>
          </a:prstGeom>
          <a:noFill/>
        </p:spPr>
        <p:txBody>
          <a:bodyPr wrap="square">
            <a:spAutoFit/>
          </a:bodyPr>
          <a:lstStyle/>
          <a:p>
            <a:pPr>
              <a:lnSpc>
                <a:spcPct val="150000"/>
              </a:lnSpc>
            </a:pPr>
            <a:r>
              <a:rPr lang="en-IN" dirty="0"/>
              <a:t>My Info Module is a powerful tool providing employees of the company with the ability to view relevant information such as personal information and updating personal information with an internet enabled PC without having to involve the HR department.</a:t>
            </a:r>
          </a:p>
        </p:txBody>
      </p:sp>
    </p:spTree>
    <p:extLst>
      <p:ext uri="{BB962C8B-B14F-4D97-AF65-F5344CB8AC3E}">
        <p14:creationId xmlns:p14="http://schemas.microsoft.com/office/powerpoint/2010/main" val="409362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203E6B9-C912-48A1-FE89-8EDB906A1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pic>
        <p:nvPicPr>
          <p:cNvPr id="4" name="Picture 3">
            <a:extLst>
              <a:ext uri="{FF2B5EF4-FFF2-40B4-BE49-F238E27FC236}">
                <a16:creationId xmlns:a16="http://schemas.microsoft.com/office/drawing/2014/main" id="{C155B4CD-79E2-AD70-58CD-0DE778389DCF}"/>
              </a:ext>
            </a:extLst>
          </p:cNvPr>
          <p:cNvPicPr>
            <a:picLocks noChangeAspect="1"/>
          </p:cNvPicPr>
          <p:nvPr/>
        </p:nvPicPr>
        <p:blipFill>
          <a:blip r:embed="rId4"/>
          <a:stretch>
            <a:fillRect/>
          </a:stretch>
        </p:blipFill>
        <p:spPr>
          <a:xfrm>
            <a:off x="2573599" y="408373"/>
            <a:ext cx="6819900" cy="4495800"/>
          </a:xfrm>
          <a:prstGeom prst="rect">
            <a:avLst/>
          </a:prstGeom>
        </p:spPr>
      </p:pic>
      <p:sp>
        <p:nvSpPr>
          <p:cNvPr id="6" name="TextBox 5">
            <a:extLst>
              <a:ext uri="{FF2B5EF4-FFF2-40B4-BE49-F238E27FC236}">
                <a16:creationId xmlns:a16="http://schemas.microsoft.com/office/drawing/2014/main" id="{F5046D8C-AF1C-00CE-3229-E0EA5B31D863}"/>
              </a:ext>
            </a:extLst>
          </p:cNvPr>
          <p:cNvSpPr txBox="1"/>
          <p:nvPr/>
        </p:nvSpPr>
        <p:spPr>
          <a:xfrm>
            <a:off x="733887" y="4738261"/>
            <a:ext cx="10724225" cy="1711366"/>
          </a:xfrm>
          <a:prstGeom prst="rect">
            <a:avLst/>
          </a:prstGeom>
          <a:noFill/>
        </p:spPr>
        <p:txBody>
          <a:bodyPr wrap="square">
            <a:spAutoFit/>
          </a:bodyPr>
          <a:lstStyle/>
          <a:p>
            <a:pPr>
              <a:lnSpc>
                <a:spcPct val="150000"/>
              </a:lnSpc>
            </a:pPr>
            <a:r>
              <a:rPr lang="en-IN" dirty="0"/>
              <a:t>The functionality of this module spans through the entire system, making information available anywhere, anytime. All information is subject to company’s defined security policy, where he/she can only view the information he/she is authorized to. An ESS-User can only edit certain fields in the ESS Module, maintaining the security and confidentiality of employee information</a:t>
            </a:r>
          </a:p>
        </p:txBody>
      </p:sp>
    </p:spTree>
    <p:extLst>
      <p:ext uri="{BB962C8B-B14F-4D97-AF65-F5344CB8AC3E}">
        <p14:creationId xmlns:p14="http://schemas.microsoft.com/office/powerpoint/2010/main" val="281479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592DAC2-A30A-232C-9812-303BFF4CA7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669E56A9-1612-1494-BCDB-B89E3A9B950F}"/>
              </a:ext>
            </a:extLst>
          </p:cNvPr>
          <p:cNvSpPr txBox="1"/>
          <p:nvPr/>
        </p:nvSpPr>
        <p:spPr>
          <a:xfrm>
            <a:off x="621988" y="896645"/>
            <a:ext cx="10563875" cy="1342034"/>
          </a:xfrm>
          <a:prstGeom prst="rect">
            <a:avLst/>
          </a:prstGeom>
          <a:noFill/>
        </p:spPr>
        <p:txBody>
          <a:bodyPr wrap="square">
            <a:spAutoFit/>
          </a:bodyPr>
          <a:lstStyle/>
          <a:p>
            <a:pPr>
              <a:lnSpc>
                <a:spcPct val="150000"/>
              </a:lnSpc>
            </a:pPr>
            <a:r>
              <a:rPr lang="en-IN" sz="2000" b="1" dirty="0">
                <a:solidFill>
                  <a:srgbClr val="00B050"/>
                </a:solidFill>
              </a:rPr>
              <a:t>3.1.1 My Info Module:</a:t>
            </a:r>
          </a:p>
          <a:p>
            <a:pPr>
              <a:lnSpc>
                <a:spcPct val="150000"/>
              </a:lnSpc>
            </a:pPr>
            <a:r>
              <a:rPr lang="en-IN" dirty="0"/>
              <a:t>When an ESS-User logs into the system for the first time, the first thing they will see is the “Personal Details” screen as shown in Figure 1.1. They are able to edit and enter certain fields.</a:t>
            </a:r>
          </a:p>
        </p:txBody>
      </p:sp>
      <p:pic>
        <p:nvPicPr>
          <p:cNvPr id="6" name="Picture 5">
            <a:extLst>
              <a:ext uri="{FF2B5EF4-FFF2-40B4-BE49-F238E27FC236}">
                <a16:creationId xmlns:a16="http://schemas.microsoft.com/office/drawing/2014/main" id="{9669A5AE-0394-4348-3FB5-2FB4066FAD91}"/>
              </a:ext>
            </a:extLst>
          </p:cNvPr>
          <p:cNvPicPr>
            <a:picLocks noChangeAspect="1"/>
          </p:cNvPicPr>
          <p:nvPr/>
        </p:nvPicPr>
        <p:blipFill>
          <a:blip r:embed="rId4"/>
          <a:stretch>
            <a:fillRect/>
          </a:stretch>
        </p:blipFill>
        <p:spPr>
          <a:xfrm>
            <a:off x="2983737" y="2161111"/>
            <a:ext cx="4828613" cy="3141906"/>
          </a:xfrm>
          <a:prstGeom prst="rect">
            <a:avLst/>
          </a:prstGeom>
        </p:spPr>
      </p:pic>
      <p:sp>
        <p:nvSpPr>
          <p:cNvPr id="8" name="TextBox 7">
            <a:extLst>
              <a:ext uri="{FF2B5EF4-FFF2-40B4-BE49-F238E27FC236}">
                <a16:creationId xmlns:a16="http://schemas.microsoft.com/office/drawing/2014/main" id="{171915EF-6119-485A-A3DB-A4867FABA331}"/>
              </a:ext>
            </a:extLst>
          </p:cNvPr>
          <p:cNvSpPr txBox="1"/>
          <p:nvPr/>
        </p:nvSpPr>
        <p:spPr>
          <a:xfrm>
            <a:off x="716408" y="5471577"/>
            <a:ext cx="10759184" cy="880369"/>
          </a:xfrm>
          <a:prstGeom prst="rect">
            <a:avLst/>
          </a:prstGeom>
          <a:noFill/>
        </p:spPr>
        <p:txBody>
          <a:bodyPr wrap="square">
            <a:spAutoFit/>
          </a:bodyPr>
          <a:lstStyle/>
          <a:p>
            <a:pPr>
              <a:lnSpc>
                <a:spcPct val="150000"/>
              </a:lnSpc>
            </a:pPr>
            <a:r>
              <a:rPr lang="en-IN" dirty="0"/>
              <a:t>The following are restricted fields where an ESS-User cannot make changes to the following details and need to be populated by the HR Admin and the respective </a:t>
            </a:r>
            <a:r>
              <a:rPr lang="en-IN" dirty="0" err="1"/>
              <a:t>ESSSupervisor</a:t>
            </a:r>
            <a:r>
              <a:rPr lang="en-IN" dirty="0"/>
              <a:t>. </a:t>
            </a:r>
          </a:p>
        </p:txBody>
      </p:sp>
    </p:spTree>
    <p:extLst>
      <p:ext uri="{BB962C8B-B14F-4D97-AF65-F5344CB8AC3E}">
        <p14:creationId xmlns:p14="http://schemas.microsoft.com/office/powerpoint/2010/main" val="145155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4CF1D832-4B31-2372-264B-33B77B8B9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FFB54983-106C-A5F2-0E3B-9059B6C0B6CE}"/>
              </a:ext>
            </a:extLst>
          </p:cNvPr>
          <p:cNvSpPr txBox="1"/>
          <p:nvPr/>
        </p:nvSpPr>
        <p:spPr>
          <a:xfrm>
            <a:off x="776984" y="896645"/>
            <a:ext cx="10793027" cy="3419526"/>
          </a:xfrm>
          <a:prstGeom prst="rect">
            <a:avLst/>
          </a:prstGeom>
          <a:noFill/>
        </p:spPr>
        <p:txBody>
          <a:bodyPr wrap="square">
            <a:spAutoFit/>
          </a:bodyPr>
          <a:lstStyle/>
          <a:p>
            <a:pPr>
              <a:lnSpc>
                <a:spcPct val="150000"/>
              </a:lnSpc>
            </a:pPr>
            <a:r>
              <a:rPr lang="en-IN" b="1" dirty="0">
                <a:solidFill>
                  <a:srgbClr val="00B050"/>
                </a:solidFill>
              </a:rPr>
              <a:t>Personal Details </a:t>
            </a:r>
          </a:p>
          <a:p>
            <a:pPr>
              <a:lnSpc>
                <a:spcPct val="150000"/>
              </a:lnSpc>
            </a:pPr>
            <a:r>
              <a:rPr lang="en-IN" dirty="0"/>
              <a:t>● Employee ID </a:t>
            </a:r>
          </a:p>
          <a:p>
            <a:pPr>
              <a:lnSpc>
                <a:spcPct val="150000"/>
              </a:lnSpc>
            </a:pPr>
            <a:r>
              <a:rPr lang="en-IN" dirty="0"/>
              <a:t>● SSN No </a:t>
            </a:r>
          </a:p>
          <a:p>
            <a:pPr>
              <a:lnSpc>
                <a:spcPct val="150000"/>
              </a:lnSpc>
            </a:pPr>
            <a:r>
              <a:rPr lang="en-IN" dirty="0"/>
              <a:t>● SIN No </a:t>
            </a:r>
          </a:p>
          <a:p>
            <a:pPr>
              <a:lnSpc>
                <a:spcPct val="150000"/>
              </a:lnSpc>
            </a:pPr>
            <a:r>
              <a:rPr lang="en-IN" dirty="0"/>
              <a:t>● Driver License No </a:t>
            </a:r>
          </a:p>
          <a:p>
            <a:pPr>
              <a:lnSpc>
                <a:spcPct val="150000"/>
              </a:lnSpc>
            </a:pPr>
            <a:r>
              <a:rPr lang="en-IN" dirty="0"/>
              <a:t>● Date of Birth </a:t>
            </a:r>
          </a:p>
          <a:p>
            <a:pPr>
              <a:lnSpc>
                <a:spcPct val="150000"/>
              </a:lnSpc>
            </a:pPr>
            <a:r>
              <a:rPr lang="en-IN" sz="2000" b="1" dirty="0">
                <a:solidFill>
                  <a:srgbClr val="00B050"/>
                </a:solidFill>
              </a:rPr>
              <a:t>3.1.2 Photograph </a:t>
            </a:r>
            <a:r>
              <a:rPr lang="en-IN" dirty="0"/>
              <a:t>The ESS-User can add a photograph of himself/herself by clicking on the photograph at corner of the screen and the screen as shown in Figure 1.2 will appear. </a:t>
            </a:r>
          </a:p>
        </p:txBody>
      </p:sp>
      <p:pic>
        <p:nvPicPr>
          <p:cNvPr id="6" name="Picture 5">
            <a:extLst>
              <a:ext uri="{FF2B5EF4-FFF2-40B4-BE49-F238E27FC236}">
                <a16:creationId xmlns:a16="http://schemas.microsoft.com/office/drawing/2014/main" id="{05E63B0D-7D58-BBDA-AFFF-8F954F0DB10D}"/>
              </a:ext>
            </a:extLst>
          </p:cNvPr>
          <p:cNvPicPr>
            <a:picLocks noChangeAspect="1"/>
          </p:cNvPicPr>
          <p:nvPr/>
        </p:nvPicPr>
        <p:blipFill>
          <a:blip r:embed="rId4"/>
          <a:stretch>
            <a:fillRect/>
          </a:stretch>
        </p:blipFill>
        <p:spPr>
          <a:xfrm>
            <a:off x="2545533" y="4316171"/>
            <a:ext cx="6905625" cy="2219325"/>
          </a:xfrm>
          <a:prstGeom prst="rect">
            <a:avLst/>
          </a:prstGeom>
        </p:spPr>
      </p:pic>
    </p:spTree>
    <p:extLst>
      <p:ext uri="{BB962C8B-B14F-4D97-AF65-F5344CB8AC3E}">
        <p14:creationId xmlns:p14="http://schemas.microsoft.com/office/powerpoint/2010/main" val="145960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FBDEDC8-CE5E-5E6E-CED5-7AEBC2A9FA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362" y="408373"/>
            <a:ext cx="1218649" cy="488272"/>
          </a:xfrm>
          <a:prstGeom prst="rect">
            <a:avLst/>
          </a:prstGeom>
        </p:spPr>
      </p:pic>
      <p:sp>
        <p:nvSpPr>
          <p:cNvPr id="4" name="TextBox 3">
            <a:extLst>
              <a:ext uri="{FF2B5EF4-FFF2-40B4-BE49-F238E27FC236}">
                <a16:creationId xmlns:a16="http://schemas.microsoft.com/office/drawing/2014/main" id="{725EDAD2-5197-D3E9-C673-5CF20A3C14A1}"/>
              </a:ext>
            </a:extLst>
          </p:cNvPr>
          <p:cNvSpPr txBox="1"/>
          <p:nvPr/>
        </p:nvSpPr>
        <p:spPr>
          <a:xfrm>
            <a:off x="724732" y="896645"/>
            <a:ext cx="10235954" cy="2173031"/>
          </a:xfrm>
          <a:prstGeom prst="rect">
            <a:avLst/>
          </a:prstGeom>
          <a:noFill/>
        </p:spPr>
        <p:txBody>
          <a:bodyPr wrap="square">
            <a:spAutoFit/>
          </a:bodyPr>
          <a:lstStyle/>
          <a:p>
            <a:pPr>
              <a:lnSpc>
                <a:spcPct val="150000"/>
              </a:lnSpc>
            </a:pPr>
            <a:r>
              <a:rPr lang="en-IN" dirty="0"/>
              <a:t>Click “Browse” and then select a photograph from the relevant path. Click “Upload” once you have selected the picture. The picture selected will be populated on the photograph section. </a:t>
            </a:r>
          </a:p>
          <a:p>
            <a:pPr>
              <a:lnSpc>
                <a:spcPct val="150000"/>
              </a:lnSpc>
            </a:pPr>
            <a:r>
              <a:rPr lang="en-IN" dirty="0">
                <a:highlight>
                  <a:srgbClr val="FFFF00"/>
                </a:highlight>
              </a:rPr>
              <a:t>*Note: You may only upload a maximum size of 1 Megabyte in jpg, </a:t>
            </a:r>
            <a:r>
              <a:rPr lang="en-IN" dirty="0" err="1">
                <a:highlight>
                  <a:srgbClr val="FFFF00"/>
                </a:highlight>
              </a:rPr>
              <a:t>png</a:t>
            </a:r>
            <a:r>
              <a:rPr lang="en-IN" dirty="0">
                <a:highlight>
                  <a:srgbClr val="FFFF00"/>
                </a:highlight>
              </a:rPr>
              <a:t>, gif format. </a:t>
            </a:r>
          </a:p>
          <a:p>
            <a:pPr>
              <a:lnSpc>
                <a:spcPct val="150000"/>
              </a:lnSpc>
            </a:pPr>
            <a:r>
              <a:rPr lang="en-IN" sz="2000" b="1" dirty="0">
                <a:solidFill>
                  <a:srgbClr val="00B050"/>
                </a:solidFill>
              </a:rPr>
              <a:t>3.1.3 Contact Details </a:t>
            </a:r>
            <a:r>
              <a:rPr lang="en-IN" dirty="0"/>
              <a:t>Contact information can be entered from here. Click on “Contact Details” under the Employee Details column and the screen as shown in Figure 1.3 will appear. </a:t>
            </a:r>
          </a:p>
        </p:txBody>
      </p:sp>
      <p:pic>
        <p:nvPicPr>
          <p:cNvPr id="6" name="Picture 5">
            <a:extLst>
              <a:ext uri="{FF2B5EF4-FFF2-40B4-BE49-F238E27FC236}">
                <a16:creationId xmlns:a16="http://schemas.microsoft.com/office/drawing/2014/main" id="{2F8CF826-68A2-19AF-001F-09DBE8E569F0}"/>
              </a:ext>
            </a:extLst>
          </p:cNvPr>
          <p:cNvPicPr>
            <a:picLocks noChangeAspect="1"/>
          </p:cNvPicPr>
          <p:nvPr/>
        </p:nvPicPr>
        <p:blipFill>
          <a:blip r:embed="rId4"/>
          <a:stretch>
            <a:fillRect/>
          </a:stretch>
        </p:blipFill>
        <p:spPr>
          <a:xfrm>
            <a:off x="2156997" y="3069676"/>
            <a:ext cx="2419419" cy="3539323"/>
          </a:xfrm>
          <a:prstGeom prst="rect">
            <a:avLst/>
          </a:prstGeom>
        </p:spPr>
      </p:pic>
      <p:sp>
        <p:nvSpPr>
          <p:cNvPr id="8" name="TextBox 7">
            <a:extLst>
              <a:ext uri="{FF2B5EF4-FFF2-40B4-BE49-F238E27FC236}">
                <a16:creationId xmlns:a16="http://schemas.microsoft.com/office/drawing/2014/main" id="{C57FC0CD-ADF8-4F99-1789-F036B851532D}"/>
              </a:ext>
            </a:extLst>
          </p:cNvPr>
          <p:cNvSpPr txBox="1"/>
          <p:nvPr/>
        </p:nvSpPr>
        <p:spPr>
          <a:xfrm>
            <a:off x="5213135" y="3300053"/>
            <a:ext cx="6978865" cy="2542363"/>
          </a:xfrm>
          <a:prstGeom prst="rect">
            <a:avLst/>
          </a:prstGeom>
          <a:noFill/>
        </p:spPr>
        <p:txBody>
          <a:bodyPr wrap="square">
            <a:spAutoFit/>
          </a:bodyPr>
          <a:lstStyle/>
          <a:p>
            <a:pPr>
              <a:lnSpc>
                <a:spcPct val="150000"/>
              </a:lnSpc>
            </a:pPr>
            <a:r>
              <a:rPr lang="en-IN" dirty="0"/>
              <a:t>Click “Edit” to enter the information. </a:t>
            </a:r>
          </a:p>
          <a:p>
            <a:pPr>
              <a:lnSpc>
                <a:spcPct val="150000"/>
              </a:lnSpc>
            </a:pPr>
            <a:r>
              <a:rPr lang="en-IN" dirty="0"/>
              <a:t>You can edit the following: </a:t>
            </a:r>
          </a:p>
          <a:p>
            <a:pPr marL="285750" indent="-285750">
              <a:lnSpc>
                <a:spcPct val="150000"/>
              </a:lnSpc>
              <a:buFont typeface="Wingdings" panose="05000000000000000000" pitchFamily="2" charset="2"/>
              <a:buChar char="q"/>
            </a:pPr>
            <a:r>
              <a:rPr lang="en-IN" dirty="0"/>
              <a:t>Country – Select the country from the drop down </a:t>
            </a:r>
          </a:p>
          <a:p>
            <a:pPr marL="285750" indent="-285750">
              <a:lnSpc>
                <a:spcPct val="150000"/>
              </a:lnSpc>
              <a:buFont typeface="Wingdings" panose="05000000000000000000" pitchFamily="2" charset="2"/>
              <a:buChar char="q"/>
            </a:pPr>
            <a:r>
              <a:rPr lang="en-IN" dirty="0"/>
              <a:t>Street 1 </a:t>
            </a:r>
          </a:p>
          <a:p>
            <a:pPr marL="285750" indent="-285750">
              <a:lnSpc>
                <a:spcPct val="150000"/>
              </a:lnSpc>
              <a:buFont typeface="Wingdings" panose="05000000000000000000" pitchFamily="2" charset="2"/>
              <a:buChar char="q"/>
            </a:pPr>
            <a:r>
              <a:rPr lang="en-IN" dirty="0"/>
              <a:t>Street 2 </a:t>
            </a:r>
          </a:p>
          <a:p>
            <a:pPr marL="285750" indent="-285750">
              <a:lnSpc>
                <a:spcPct val="150000"/>
              </a:lnSpc>
              <a:buFont typeface="Wingdings" panose="05000000000000000000" pitchFamily="2" charset="2"/>
              <a:buChar char="q"/>
            </a:pPr>
            <a:r>
              <a:rPr lang="en-IN" dirty="0"/>
              <a:t>City/Town </a:t>
            </a:r>
          </a:p>
        </p:txBody>
      </p:sp>
    </p:spTree>
    <p:extLst>
      <p:ext uri="{BB962C8B-B14F-4D97-AF65-F5344CB8AC3E}">
        <p14:creationId xmlns:p14="http://schemas.microsoft.com/office/powerpoint/2010/main" val="3808298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1843</Words>
  <Application>Microsoft Office PowerPoint</Application>
  <PresentationFormat>Widescreen</PresentationFormat>
  <Paragraphs>135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Aparajita</vt: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Srihari Goud</dc:creator>
  <cp:lastModifiedBy>Srihari Goud</cp:lastModifiedBy>
  <cp:revision>2</cp:revision>
  <dcterms:created xsi:type="dcterms:W3CDTF">2024-07-01T13:08:47Z</dcterms:created>
  <dcterms:modified xsi:type="dcterms:W3CDTF">2024-07-03T06:33:55Z</dcterms:modified>
</cp:coreProperties>
</file>