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14BC0-DE3B-EB2E-C6AC-2FD5ACEF9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3977E0-FD06-C70F-4036-39D16402C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C78E0-02A4-5EF3-64EB-7D32B2350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CBC0-CC2D-48BA-A2D9-ECB02BB00883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97779-7B79-0186-A762-A56C88B4E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54975-D214-A92F-A498-C36F25C07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A3E1-785A-4D0F-AAEE-06ADE94DA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920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703E5-96D8-8492-4A0C-1463F2EBF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69D3B4-A93F-B89C-E4BC-551BE5FEE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96F07-E3FB-E56A-6865-A8B40682B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CBC0-CC2D-48BA-A2D9-ECB02BB00883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96C8A-6403-036D-4EEC-1FB934DAD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6B6DD-A636-9511-232F-53A61CF17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A3E1-785A-4D0F-AAEE-06ADE94DA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55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726DEC-8B6D-AB7F-A6F5-EE5C008BCE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118AA-7F96-B4F4-A0FF-FD880359B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6800F-16CF-E4AA-7EE1-157705692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CBC0-CC2D-48BA-A2D9-ECB02BB00883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134B8-45BE-B3F8-BAA2-6E1D59DBD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EC28D-ADF1-A9A2-27B7-17813B8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A3E1-785A-4D0F-AAEE-06ADE94DA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883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4F0A2-8C95-B65E-4310-A216F6CCA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CBAE7-CC02-A7AD-90C9-7ACDAEC21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15D39-4AF9-E8B8-01E7-F5D216AAC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CBC0-CC2D-48BA-A2D9-ECB02BB00883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87AFD-FB6B-E940-5717-FF40B0359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CB42E-6F49-4613-D739-72C72332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A3E1-785A-4D0F-AAEE-06ADE94DA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03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D20C-4076-FA92-34F6-F8C7D3830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15BE2-191F-DD9A-F0CF-88432C754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C15EF-ACAD-4767-A9A4-ABE376869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CBC0-CC2D-48BA-A2D9-ECB02BB00883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0A532-E1EA-298E-9F48-F2670E768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35DF5-DC3A-4EF0-AAAD-B8F619C3B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A3E1-785A-4D0F-AAEE-06ADE94DA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939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88FF5-5A1B-707C-A611-85E9EB3EE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6D930-5623-CDE2-87B5-B504C8A4A3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952E0-0CFE-843B-ED00-66B712207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E0702-F148-A97D-8799-791842FA9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CBC0-CC2D-48BA-A2D9-ECB02BB00883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E437D-43C7-EFDD-61E0-05EDD2403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52766-76F9-22FF-C3D6-EDF2FB42A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A3E1-785A-4D0F-AAEE-06ADE94DA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654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BEF36-9983-B73B-0D6E-A49A01883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6E699-F4B4-2841-8C5C-A543C0CE7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957C90-A9C5-BED9-2AD2-5D018605F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8ED712-2CBF-928E-2095-8E00ACBD7B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2B0AB0-D6E7-BBA6-C32E-22777D1E7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CF91B1-941B-D1C8-CB86-3945D63C8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CBC0-CC2D-48BA-A2D9-ECB02BB00883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C33A55-23E8-9609-1C4E-1A657A1F2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E38685-E42F-9952-AD08-87A74149B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A3E1-785A-4D0F-AAEE-06ADE94DA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826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9C223-2A42-8FED-2336-642F48D02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305056-D12B-072C-6015-1EAD7DA66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CBC0-CC2D-48BA-A2D9-ECB02BB00883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A32762-C125-3427-18EB-94E9BF6F6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F77333-C041-41D4-A097-5C04083BA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A3E1-785A-4D0F-AAEE-06ADE94DA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458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A7C6D5-401D-72B1-5C40-28A76FF45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CBC0-CC2D-48BA-A2D9-ECB02BB00883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70D574-8227-BBFD-E18E-BDA2801B5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5DBE3-3A09-5F1A-5DE7-188973C9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A3E1-785A-4D0F-AAEE-06ADE94DA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470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EA128-1114-B8D4-E410-414D632D8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C3DAC-F652-1383-3102-E271586F3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BC705-51D7-2A0F-67A0-97CE1603D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97F02-BA8E-7294-6E30-BA5536F6F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CBC0-CC2D-48BA-A2D9-ECB02BB00883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30E72-DC69-9091-05C7-45DF94793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02FE6-3398-563A-4978-C4C512083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A3E1-785A-4D0F-AAEE-06ADE94DA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32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58389-089D-B2EA-4405-598845599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5A57C7-C61B-305B-6F19-7291A604B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3218CF-56BD-7F75-7BEB-9E808195E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D4824-CBE9-E5A9-3FA9-813F7498A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CBC0-CC2D-48BA-A2D9-ECB02BB00883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C662D-F08D-188B-4AFE-2DDAA7293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4A26A-6826-1AE9-75E1-8D51ADF9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A3E1-785A-4D0F-AAEE-06ADE94DA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1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1F2A21-E10A-C905-F91D-EDBBE348A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3F961-9A88-E592-0C8F-E962DA146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9C3F5-B87F-7AE8-EFC4-8CD158E872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FCBC0-CC2D-48BA-A2D9-ECB02BB00883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BCD37-2EC8-38D4-E485-D1B64EB59C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07856-A36A-6271-32BF-95573121D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7A3E1-785A-4D0F-AAEE-06ADE94DA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704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orangehrm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821C2F-63B9-A392-C4CE-C1A03D888BA0}"/>
              </a:ext>
            </a:extLst>
          </p:cNvPr>
          <p:cNvSpPr/>
          <p:nvPr/>
        </p:nvSpPr>
        <p:spPr>
          <a:xfrm>
            <a:off x="0" y="0"/>
            <a:ext cx="12192000" cy="112746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/>
              </a:solidFill>
              <a:highlight>
                <a:srgbClr val="000080"/>
              </a:highlight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8B668A3-6204-5891-F7B5-D00A21DA3684}"/>
              </a:ext>
            </a:extLst>
          </p:cNvPr>
          <p:cNvSpPr txBox="1">
            <a:spLocks/>
          </p:cNvSpPr>
          <p:nvPr/>
        </p:nvSpPr>
        <p:spPr>
          <a:xfrm>
            <a:off x="-1" y="1127462"/>
            <a:ext cx="12191999" cy="3160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4800" dirty="0">
                <a:solidFill>
                  <a:schemeClr val="accent2"/>
                </a:solidFill>
                <a:latin typeface="Arial Black" panose="020B0A04020102020204" pitchFamily="34" charset="0"/>
              </a:rPr>
              <a:t>     Test Plan 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6D1BAA-C5A9-B08A-7B53-97FFA3BEB21E}"/>
              </a:ext>
            </a:extLst>
          </p:cNvPr>
          <p:cNvSpPr/>
          <p:nvPr/>
        </p:nvSpPr>
        <p:spPr>
          <a:xfrm>
            <a:off x="1029811" y="3275111"/>
            <a:ext cx="8611340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IN" sz="3600" dirty="0">
                <a:latin typeface="Aparajita" panose="02020603050405020304" pitchFamily="18" charset="0"/>
                <a:cs typeface="Aparajita" panose="02020603050405020304" pitchFamily="18" charset="0"/>
              </a:rPr>
              <a:t>Product Name</a:t>
            </a:r>
            <a:r>
              <a:rPr lang="en-IN" sz="3600" dirty="0">
                <a:latin typeface="Aparajita" panose="02020603050405020304" pitchFamily="18" charset="0"/>
                <a:cs typeface="Aparajita" panose="02020603050405020304" pitchFamily="18" charset="0"/>
                <a:hlinkClick r:id="rId2"/>
              </a:rPr>
              <a:t>: </a:t>
            </a:r>
            <a:r>
              <a:rPr lang="en-IN" sz="3600" dirty="0">
                <a:solidFill>
                  <a:schemeClr val="accent2"/>
                </a:solidFill>
                <a:latin typeface="Aparajita" panose="02020603050405020304" pitchFamily="18" charset="0"/>
                <a:cs typeface="Aparajita" panose="02020603050405020304" pitchFamily="18" charset="0"/>
                <a:hlinkClick r:id="rId2"/>
              </a:rPr>
              <a:t>O</a:t>
            </a:r>
            <a:r>
              <a:rPr lang="en-IN" sz="3600" dirty="0">
                <a:latin typeface="Aparajita" panose="02020603050405020304" pitchFamily="18" charset="0"/>
                <a:cs typeface="Aparajita" panose="02020603050405020304" pitchFamily="18" charset="0"/>
                <a:hlinkClick r:id="rId2"/>
              </a:rPr>
              <a:t>range </a:t>
            </a:r>
            <a:r>
              <a:rPr lang="en-IN" sz="3600" dirty="0">
                <a:solidFill>
                  <a:srgbClr val="00B050"/>
                </a:solidFill>
                <a:latin typeface="Aparajita" panose="02020603050405020304" pitchFamily="18" charset="0"/>
                <a:cs typeface="Aparajita" panose="02020603050405020304" pitchFamily="18" charset="0"/>
                <a:hlinkClick r:id="rId2"/>
              </a:rPr>
              <a:t>HRM </a:t>
            </a:r>
            <a:r>
              <a:rPr lang="en-IN" sz="3600" dirty="0">
                <a:latin typeface="Aparajita" panose="02020603050405020304" pitchFamily="18" charset="0"/>
                <a:cs typeface="Aparajita" panose="02020603050405020304" pitchFamily="18" charset="0"/>
              </a:rPr>
              <a:t>(Frontend)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A9A140-44A5-28D2-87C5-82EB4EA5925A}"/>
              </a:ext>
            </a:extLst>
          </p:cNvPr>
          <p:cNvSpPr txBox="1"/>
          <p:nvPr/>
        </p:nvSpPr>
        <p:spPr>
          <a:xfrm>
            <a:off x="8939814" y="5142900"/>
            <a:ext cx="2911876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en-IN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endParaRPr lang="en-IN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endParaRPr lang="en-IN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r>
              <a:rPr lang="en-IN" dirty="0">
                <a:solidFill>
                  <a:srgbClr val="00B050"/>
                </a:solidFill>
                <a:latin typeface="Arial Black" panose="020B0A04020102020204" pitchFamily="34" charset="0"/>
              </a:rPr>
              <a:t>Prepared by: Sri Hari</a:t>
            </a:r>
          </a:p>
          <a:p>
            <a:r>
              <a:rPr lang="en-IN" dirty="0">
                <a:solidFill>
                  <a:srgbClr val="00B050"/>
                </a:solidFill>
                <a:latin typeface="Arial Black" panose="020B0A04020102020204" pitchFamily="34" charset="0"/>
              </a:rPr>
              <a:t> Date: Jun 20, 2024</a:t>
            </a:r>
          </a:p>
          <a:p>
            <a:endParaRPr lang="en-IN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endParaRPr lang="en-IN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endParaRPr lang="en-IN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endParaRPr lang="en-IN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AutoShape 2" descr="OrangeHRM Logo">
            <a:extLst>
              <a:ext uri="{FF2B5EF4-FFF2-40B4-BE49-F238E27FC236}">
                <a16:creationId xmlns:a16="http://schemas.microsoft.com/office/drawing/2014/main" id="{5453BD5C-02E4-93D6-96C2-0CA744EBDE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D4961C6-1130-7127-AA84-491B4A4C8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5113" y="160021"/>
            <a:ext cx="2081367" cy="66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520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644D136B-B7CD-1555-1D47-91BFB9ABD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10249" y="359423"/>
            <a:ext cx="1196255" cy="3030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FF1C3D-19C6-93FF-8BDB-DA4C7D6D3916}"/>
              </a:ext>
            </a:extLst>
          </p:cNvPr>
          <p:cNvSpPr txBox="1"/>
          <p:nvPr/>
        </p:nvSpPr>
        <p:spPr>
          <a:xfrm>
            <a:off x="1016000" y="796836"/>
            <a:ext cx="6096000" cy="3881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>
                <a:solidFill>
                  <a:srgbClr val="00B050"/>
                </a:solidFill>
              </a:rPr>
              <a:t>15. ENTRY CRITERIA: 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• Requirement Spec Doc 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• Test Plan 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• Test cases 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• Unit Tests cases should pass 1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solidFill>
                  <a:srgbClr val="00B050"/>
                </a:solidFill>
              </a:rPr>
              <a:t>6. EXIT CRITERIA: 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• Zero Installer defects. 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• Completion of Planned Test Case’s Execution. 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• No P1/P2 Functional defect from any iteration</a:t>
            </a:r>
          </a:p>
        </p:txBody>
      </p:sp>
    </p:spTree>
    <p:extLst>
      <p:ext uri="{BB962C8B-B14F-4D97-AF65-F5344CB8AC3E}">
        <p14:creationId xmlns:p14="http://schemas.microsoft.com/office/powerpoint/2010/main" val="3424319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A4DA542F-6E38-250B-9DB9-FEF175810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10249" y="359423"/>
            <a:ext cx="1196255" cy="30305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FB0E363-85A3-0E65-E812-EEAAAC9D7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328" y="824038"/>
            <a:ext cx="10236545" cy="336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Approvals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team will submit various documents to the Client for approval, including: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Test Plan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Test Scenarios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Test Cases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Reports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Testing activities will proceed to the next steps only after receiving approvals for these documents from the Client.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C0B047-0607-1E3D-4F31-96B65255F380}"/>
              </a:ext>
            </a:extLst>
          </p:cNvPr>
          <p:cNvSpPr txBox="1"/>
          <p:nvPr/>
        </p:nvSpPr>
        <p:spPr>
          <a:xfrm>
            <a:off x="3642360" y="5059766"/>
            <a:ext cx="4907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highlight>
                  <a:srgbClr val="FFFF00"/>
                </a:highlight>
              </a:rPr>
              <a:t>--- END ---</a:t>
            </a:r>
            <a:endParaRPr lang="en-IN" sz="36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23446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9D91A3F9-722F-A228-12A3-677E8D406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10249" y="359423"/>
            <a:ext cx="1196255" cy="3030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63189F9-E45D-98A4-2DA4-490C29762CFA}"/>
              </a:ext>
            </a:extLst>
          </p:cNvPr>
          <p:cNvSpPr txBox="1"/>
          <p:nvPr/>
        </p:nvSpPr>
        <p:spPr>
          <a:xfrm>
            <a:off x="2050013" y="288076"/>
            <a:ext cx="8091973" cy="6281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800" dirty="0"/>
              <a:t>                                                         Table of Contents 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1. OBJECTIVE..................................................................................................................3 2. REFERENCE DOCUMENTS........................................................................................3 3. AREAS TO BE TESTED ................................................................................................3 • My Info Module.....................................................................................................3 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• Photograph............................................................................................................3 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• Contact Details......................................................................................................3 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• Emergency Contact ..............................................................................................3 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• Dependants ...........................................................................................................3 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• Immigration...........................................................................................................3 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• Job............................................................................................................................3 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• Salary ......................................................................................................................3 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• Report To................................................................................................................3 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• Qualifications........................................................................................................3 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• Membership ..........................................................................................................3 </a:t>
            </a:r>
          </a:p>
        </p:txBody>
      </p:sp>
    </p:spTree>
    <p:extLst>
      <p:ext uri="{BB962C8B-B14F-4D97-AF65-F5344CB8AC3E}">
        <p14:creationId xmlns:p14="http://schemas.microsoft.com/office/powerpoint/2010/main" val="751064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949C807-DE15-A3CE-1160-11CA34355438}"/>
              </a:ext>
            </a:extLst>
          </p:cNvPr>
          <p:cNvSpPr txBox="1"/>
          <p:nvPr/>
        </p:nvSpPr>
        <p:spPr>
          <a:xfrm>
            <a:off x="2055269" y="662474"/>
            <a:ext cx="8081461" cy="5450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4. AREAS NOT REQUIRING TESTING ...........................................................................3 5. HIGH LEVEL TEST OVERVIEW ...................................................................................3 6. ACCEPETANCE TESTS: ..............................................................................................4 7. L&amp; P TESTS:.................................................................................................................4 8. REGRESSION TESTING: .............................................................................................4 9. ENVIRONMENTS COVERAGE: ..................................................................................4 10. AUTOMATION STRATEGY:......................................................................................4 11. TESTING TIME LINES/SCHEDULES.........................................................................4 12. TESTING STRATEGY.................................................................................................4 13. RESOURCES ..............................................................................................................5 14. RISKS &amp; MITIGATION: .............................................................................................5 15. ENTRY CRITERIA: .....................................................................................................5 16. EXIT CRITERIA:……………………………………………………………………………………………………..5</a:t>
            </a:r>
            <a:endParaRPr lang="en-IN" sz="2800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87321B8-96F5-65AB-AAC3-8F89CDE2E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10249" y="359423"/>
            <a:ext cx="1196255" cy="30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203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62AEC9-1C77-A928-5314-03AAD1CE0EF4}"/>
              </a:ext>
            </a:extLst>
          </p:cNvPr>
          <p:cNvSpPr txBox="1"/>
          <p:nvPr/>
        </p:nvSpPr>
        <p:spPr>
          <a:xfrm>
            <a:off x="585495" y="699720"/>
            <a:ext cx="101633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00B050"/>
                </a:solidFill>
              </a:rPr>
              <a:t>1. OBJECTIVE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21F5A75-A0DE-0EDD-A682-543B28EE0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10249" y="359423"/>
            <a:ext cx="1196255" cy="3030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1EE201-24C7-4B0F-C041-9A32A27E0662}"/>
              </a:ext>
            </a:extLst>
          </p:cNvPr>
          <p:cNvSpPr txBox="1"/>
          <p:nvPr/>
        </p:nvSpPr>
        <p:spPr>
          <a:xfrm>
            <a:off x="585495" y="1137076"/>
            <a:ext cx="10489941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The primary objective of the test plan for </a:t>
            </a:r>
            <a:r>
              <a:rPr lang="en-IN" dirty="0" err="1">
                <a:highlight>
                  <a:srgbClr val="FFFF00"/>
                </a:highlight>
              </a:rPr>
              <a:t>OrangeHRM</a:t>
            </a:r>
            <a:r>
              <a:rPr lang="en-IN" dirty="0"/>
              <a:t> is to ensure the quality and reliability of the Human Resource Management System (HRMS) by identifying and addressing defects before the product is released.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89FA8C-D322-5F42-8006-34EAFBD3C5D7}"/>
              </a:ext>
            </a:extLst>
          </p:cNvPr>
          <p:cNvSpPr txBox="1"/>
          <p:nvPr/>
        </p:nvSpPr>
        <p:spPr>
          <a:xfrm>
            <a:off x="585495" y="2091937"/>
            <a:ext cx="60975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00B050"/>
                </a:solidFill>
              </a:rPr>
              <a:t>1.1 REFERENCE DOCUMENTS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17B72D-12A9-1A14-2911-C6E1A6D6FA14}"/>
              </a:ext>
            </a:extLst>
          </p:cNvPr>
          <p:cNvSpPr txBox="1"/>
          <p:nvPr/>
        </p:nvSpPr>
        <p:spPr>
          <a:xfrm>
            <a:off x="585495" y="249204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• Functional Requirement Specification (FRS)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ECE0D7-C26C-ECE3-570F-C77C0F15FC46}"/>
              </a:ext>
            </a:extLst>
          </p:cNvPr>
          <p:cNvSpPr txBox="1"/>
          <p:nvPr/>
        </p:nvSpPr>
        <p:spPr>
          <a:xfrm>
            <a:off x="585495" y="2935085"/>
            <a:ext cx="60975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00B050"/>
                </a:solidFill>
              </a:rPr>
              <a:t>2. Scope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E99AB7-71D6-CE6F-59B4-3956FBE76555}"/>
              </a:ext>
            </a:extLst>
          </p:cNvPr>
          <p:cNvSpPr txBox="1"/>
          <p:nvPr/>
        </p:nvSpPr>
        <p:spPr>
          <a:xfrm>
            <a:off x="585494" y="3261489"/>
            <a:ext cx="10163369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The scope of the project includes testing the following features of ‘https://orangehrm.com/’ web application.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9FE0B0-D585-C994-4155-D9ADB82BCCF2}"/>
              </a:ext>
            </a:extLst>
          </p:cNvPr>
          <p:cNvSpPr txBox="1"/>
          <p:nvPr/>
        </p:nvSpPr>
        <p:spPr>
          <a:xfrm>
            <a:off x="807098" y="4209907"/>
            <a:ext cx="7119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B050"/>
                </a:solidFill>
              </a:rPr>
              <a:t>Test Environments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8696F4-9F9D-E9CF-4969-ADB6A3BC01BA}"/>
              </a:ext>
            </a:extLst>
          </p:cNvPr>
          <p:cNvSpPr txBox="1"/>
          <p:nvPr/>
        </p:nvSpPr>
        <p:spPr>
          <a:xfrm>
            <a:off x="807098" y="4653706"/>
            <a:ext cx="6097554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• Windows 10 – Chrome, Firefox and Edge </a:t>
            </a:r>
          </a:p>
          <a:p>
            <a:pPr>
              <a:lnSpc>
                <a:spcPct val="150000"/>
              </a:lnSpc>
            </a:pPr>
            <a:r>
              <a:rPr lang="en-IN" dirty="0"/>
              <a:t>• Mac OS – Safari Browser </a:t>
            </a:r>
          </a:p>
          <a:p>
            <a:pPr>
              <a:lnSpc>
                <a:spcPct val="150000"/>
              </a:lnSpc>
            </a:pPr>
            <a:r>
              <a:rPr lang="en-IN" dirty="0"/>
              <a:t>• Android Mobile OS – Chrome </a:t>
            </a:r>
          </a:p>
          <a:p>
            <a:pPr>
              <a:lnSpc>
                <a:spcPct val="150000"/>
              </a:lnSpc>
            </a:pPr>
            <a:r>
              <a:rPr lang="en-IN" dirty="0"/>
              <a:t>• iPhone Mobile OS - Safari</a:t>
            </a:r>
          </a:p>
        </p:txBody>
      </p:sp>
    </p:spTree>
    <p:extLst>
      <p:ext uri="{BB962C8B-B14F-4D97-AF65-F5344CB8AC3E}">
        <p14:creationId xmlns:p14="http://schemas.microsoft.com/office/powerpoint/2010/main" val="4215847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F00E0124-704D-6853-AF13-D62705433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10249" y="359423"/>
            <a:ext cx="1196255" cy="3030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E9B35C-23D4-2BDA-AA01-328F84DEB57C}"/>
              </a:ext>
            </a:extLst>
          </p:cNvPr>
          <p:cNvSpPr txBox="1"/>
          <p:nvPr/>
        </p:nvSpPr>
        <p:spPr>
          <a:xfrm>
            <a:off x="1070688" y="1185589"/>
            <a:ext cx="6097554" cy="4619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• My Info Module </a:t>
            </a:r>
          </a:p>
          <a:p>
            <a:pPr>
              <a:lnSpc>
                <a:spcPct val="150000"/>
              </a:lnSpc>
            </a:pPr>
            <a:r>
              <a:rPr lang="en-IN" dirty="0"/>
              <a:t>• Photograph</a:t>
            </a:r>
          </a:p>
          <a:p>
            <a:pPr>
              <a:lnSpc>
                <a:spcPct val="150000"/>
              </a:lnSpc>
            </a:pPr>
            <a:r>
              <a:rPr lang="en-IN" dirty="0"/>
              <a:t> • Contact Details </a:t>
            </a:r>
          </a:p>
          <a:p>
            <a:pPr>
              <a:lnSpc>
                <a:spcPct val="150000"/>
              </a:lnSpc>
            </a:pPr>
            <a:r>
              <a:rPr lang="en-IN" dirty="0"/>
              <a:t>• Emergency Contact </a:t>
            </a:r>
          </a:p>
          <a:p>
            <a:pPr>
              <a:lnSpc>
                <a:spcPct val="150000"/>
              </a:lnSpc>
            </a:pPr>
            <a:r>
              <a:rPr lang="en-IN" dirty="0"/>
              <a:t>• Dependants </a:t>
            </a:r>
          </a:p>
          <a:p>
            <a:pPr>
              <a:lnSpc>
                <a:spcPct val="150000"/>
              </a:lnSpc>
            </a:pPr>
            <a:r>
              <a:rPr lang="en-IN" dirty="0"/>
              <a:t>• Immigration </a:t>
            </a:r>
          </a:p>
          <a:p>
            <a:pPr>
              <a:lnSpc>
                <a:spcPct val="150000"/>
              </a:lnSpc>
            </a:pPr>
            <a:r>
              <a:rPr lang="en-IN" dirty="0"/>
              <a:t>• Job </a:t>
            </a:r>
          </a:p>
          <a:p>
            <a:pPr>
              <a:lnSpc>
                <a:spcPct val="150000"/>
              </a:lnSpc>
            </a:pPr>
            <a:r>
              <a:rPr lang="en-IN" dirty="0"/>
              <a:t>• Salary </a:t>
            </a:r>
          </a:p>
          <a:p>
            <a:pPr>
              <a:lnSpc>
                <a:spcPct val="150000"/>
              </a:lnSpc>
            </a:pPr>
            <a:r>
              <a:rPr lang="en-IN" dirty="0"/>
              <a:t>• Report To </a:t>
            </a:r>
          </a:p>
          <a:p>
            <a:pPr>
              <a:lnSpc>
                <a:spcPct val="150000"/>
              </a:lnSpc>
            </a:pPr>
            <a:r>
              <a:rPr lang="en-IN" dirty="0"/>
              <a:t>• Qualifications </a:t>
            </a:r>
          </a:p>
          <a:p>
            <a:pPr>
              <a:lnSpc>
                <a:spcPct val="150000"/>
              </a:lnSpc>
            </a:pPr>
            <a:r>
              <a:rPr lang="en-IN" dirty="0"/>
              <a:t>• Membership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D2D331-1E07-92AE-698E-FD6A70374152}"/>
              </a:ext>
            </a:extLst>
          </p:cNvPr>
          <p:cNvSpPr txBox="1"/>
          <p:nvPr/>
        </p:nvSpPr>
        <p:spPr>
          <a:xfrm>
            <a:off x="883920" y="785479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00B050"/>
                </a:solidFill>
              </a:rPr>
              <a:t>3. AREAS TO BE TESTED</a:t>
            </a:r>
          </a:p>
        </p:txBody>
      </p:sp>
    </p:spTree>
    <p:extLst>
      <p:ext uri="{BB962C8B-B14F-4D97-AF65-F5344CB8AC3E}">
        <p14:creationId xmlns:p14="http://schemas.microsoft.com/office/powerpoint/2010/main" val="1945826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8068F22-A3B5-D1EC-5CC8-209296151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10249" y="359423"/>
            <a:ext cx="1196255" cy="3030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1F5CA1-D7A2-0BFF-9F86-2EF6029251EC}"/>
              </a:ext>
            </a:extLst>
          </p:cNvPr>
          <p:cNvSpPr txBox="1"/>
          <p:nvPr/>
        </p:nvSpPr>
        <p:spPr>
          <a:xfrm>
            <a:off x="731520" y="79577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00B050"/>
                </a:solidFill>
              </a:rPr>
              <a:t>4. AREAS NOT REQUIRING TESTING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CD45D0-1065-F36E-5EA1-E83846EF37DD}"/>
              </a:ext>
            </a:extLst>
          </p:cNvPr>
          <p:cNvSpPr txBox="1"/>
          <p:nvPr/>
        </p:nvSpPr>
        <p:spPr>
          <a:xfrm>
            <a:off x="1107440" y="11958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Other than the above.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E60370-1BA8-F9F4-8AA8-0E9CE7293784}"/>
              </a:ext>
            </a:extLst>
          </p:cNvPr>
          <p:cNvSpPr txBox="1"/>
          <p:nvPr/>
        </p:nvSpPr>
        <p:spPr>
          <a:xfrm>
            <a:off x="731520" y="156521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00B050"/>
                </a:solidFill>
              </a:rPr>
              <a:t>5. HIGH LEVEL TEST 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8CC3B5-2862-5487-1A71-A92141910E97}"/>
              </a:ext>
            </a:extLst>
          </p:cNvPr>
          <p:cNvSpPr txBox="1"/>
          <p:nvPr/>
        </p:nvSpPr>
        <p:spPr>
          <a:xfrm>
            <a:off x="1107440" y="2066836"/>
            <a:ext cx="9570720" cy="2219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>
                <a:solidFill>
                  <a:srgbClr val="00B050"/>
                </a:solidFill>
              </a:rPr>
              <a:t>5.1 INTEGRATION TESTS: </a:t>
            </a:r>
          </a:p>
          <a:p>
            <a:pPr>
              <a:lnSpc>
                <a:spcPct val="150000"/>
              </a:lnSpc>
            </a:pPr>
            <a:r>
              <a:rPr lang="en-IN" dirty="0"/>
              <a:t>    N/A 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solidFill>
                  <a:srgbClr val="00B050"/>
                </a:solidFill>
              </a:rPr>
              <a:t>5.2 PROGRESSION TESTS: </a:t>
            </a:r>
          </a:p>
          <a:p>
            <a:pPr>
              <a:lnSpc>
                <a:spcPct val="150000"/>
              </a:lnSpc>
            </a:pPr>
            <a:r>
              <a:rPr lang="en-IN" dirty="0"/>
              <a:t>   Functional test cases added to Test Link and classified as Sanity, Regression and Progress  which will  be executed as part of testing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283E45-5D30-114A-CEB7-B3482ED485D2}"/>
              </a:ext>
            </a:extLst>
          </p:cNvPr>
          <p:cNvSpPr txBox="1"/>
          <p:nvPr/>
        </p:nvSpPr>
        <p:spPr>
          <a:xfrm>
            <a:off x="1107440" y="4387543"/>
            <a:ext cx="6096000" cy="1845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>
                <a:solidFill>
                  <a:srgbClr val="00B050"/>
                </a:solidFill>
              </a:rPr>
              <a:t>5.3 NEGATIVE / CORNER TESTS: </a:t>
            </a:r>
          </a:p>
          <a:p>
            <a:pPr>
              <a:lnSpc>
                <a:spcPct val="150000"/>
              </a:lnSpc>
            </a:pPr>
            <a:r>
              <a:rPr lang="en-IN" dirty="0"/>
              <a:t>	Will be authored for all new features 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solidFill>
                  <a:srgbClr val="00B050"/>
                </a:solidFill>
              </a:rPr>
              <a:t>5.4 INTERNATIONALIZATION (I18N) TESTS: 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solidFill>
                  <a:srgbClr val="00B050"/>
                </a:solidFill>
              </a:rPr>
              <a:t>	</a:t>
            </a:r>
            <a:r>
              <a:rPr lang="en-IN" dirty="0"/>
              <a:t>N/A</a:t>
            </a:r>
          </a:p>
        </p:txBody>
      </p:sp>
    </p:spTree>
    <p:extLst>
      <p:ext uri="{BB962C8B-B14F-4D97-AF65-F5344CB8AC3E}">
        <p14:creationId xmlns:p14="http://schemas.microsoft.com/office/powerpoint/2010/main" val="864261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06C89749-7D1F-3AAB-41D6-223B0F770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10249" y="359423"/>
            <a:ext cx="1196255" cy="3030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4999C2-F6BC-EE40-486D-2CBC9F1E63BF}"/>
              </a:ext>
            </a:extLst>
          </p:cNvPr>
          <p:cNvSpPr txBox="1"/>
          <p:nvPr/>
        </p:nvSpPr>
        <p:spPr>
          <a:xfrm>
            <a:off x="1310640" y="662474"/>
            <a:ext cx="8463280" cy="6051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>
                <a:solidFill>
                  <a:srgbClr val="00B050"/>
                </a:solidFill>
              </a:rPr>
              <a:t>6. ACCEPETANCE TESTS: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N/A 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solidFill>
                  <a:srgbClr val="00B050"/>
                </a:solidFill>
              </a:rPr>
              <a:t>7. L&amp; P TESTS: 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Covered in Performance Test Plan 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solidFill>
                  <a:srgbClr val="00B050"/>
                </a:solidFill>
              </a:rPr>
              <a:t>8. REGRESSION TESTING: 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Automated Regression suite will be executed as part of Regression. 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solidFill>
                  <a:srgbClr val="00B050"/>
                </a:solidFill>
              </a:rPr>
              <a:t>9. ENVIRONMENTS COVERAGE: 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Browser compatibility (Cross Browser testing): 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we cover different types of browsers. 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1.IE (Internet Explorer) 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2. Chrome 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3. Firefox. 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solidFill>
                  <a:srgbClr val="00B050"/>
                </a:solidFill>
              </a:rPr>
              <a:t>10. AUTOMATION STRATEGY: 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• We are going to use QTP/Selenium for automating test cases.</a:t>
            </a:r>
          </a:p>
        </p:txBody>
      </p:sp>
    </p:spTree>
    <p:extLst>
      <p:ext uri="{BB962C8B-B14F-4D97-AF65-F5344CB8AC3E}">
        <p14:creationId xmlns:p14="http://schemas.microsoft.com/office/powerpoint/2010/main" val="2383373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412AA92F-1DA8-CB5C-C77B-453807B69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10249" y="359423"/>
            <a:ext cx="1196255" cy="3030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1D1509-9EBE-AD8B-F852-BB1C6A195969}"/>
              </a:ext>
            </a:extLst>
          </p:cNvPr>
          <p:cNvSpPr txBox="1"/>
          <p:nvPr/>
        </p:nvSpPr>
        <p:spPr>
          <a:xfrm>
            <a:off x="585496" y="66247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00B050"/>
                </a:solidFill>
              </a:rPr>
              <a:t>11. TESTING TIME LINES/SCHEDULES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784468-9D40-6778-6781-B7E3DF6CC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2895" y="1244917"/>
            <a:ext cx="5429250" cy="1381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2DED4D-A822-FC01-0D1D-157E799A141F}"/>
              </a:ext>
            </a:extLst>
          </p:cNvPr>
          <p:cNvSpPr txBox="1"/>
          <p:nvPr/>
        </p:nvSpPr>
        <p:spPr>
          <a:xfrm>
            <a:off x="585496" y="2937694"/>
            <a:ext cx="9511665" cy="2173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>
                <a:solidFill>
                  <a:srgbClr val="00B050"/>
                </a:solidFill>
              </a:rPr>
              <a:t>12. Testing Strategy</a:t>
            </a:r>
            <a:endParaRPr lang="en-IN" dirty="0"/>
          </a:p>
          <a:p>
            <a:pPr lvl="1">
              <a:lnSpc>
                <a:spcPct val="150000"/>
              </a:lnSpc>
            </a:pPr>
            <a:r>
              <a:rPr lang="en-IN" dirty="0"/>
              <a:t>- Regression Testing: Validate existing functionalities to ensure they continue to work correctly after changes or updates.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- Progression Testing: Validate new functionalities to ensure they work as intended.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- Defect Validation: Validate fixed defects to ensure they are resolved and do not reoccur.</a:t>
            </a:r>
          </a:p>
        </p:txBody>
      </p:sp>
    </p:spTree>
    <p:extLst>
      <p:ext uri="{BB962C8B-B14F-4D97-AF65-F5344CB8AC3E}">
        <p14:creationId xmlns:p14="http://schemas.microsoft.com/office/powerpoint/2010/main" val="2882614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20A7A7F-830F-7543-B6BA-15B85050D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10249" y="359423"/>
            <a:ext cx="1196255" cy="3030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3252B5-402D-23BB-D05A-EC1F5FC1AFAF}"/>
              </a:ext>
            </a:extLst>
          </p:cNvPr>
          <p:cNvSpPr txBox="1"/>
          <p:nvPr/>
        </p:nvSpPr>
        <p:spPr>
          <a:xfrm>
            <a:off x="701040" y="662474"/>
            <a:ext cx="8910320" cy="3465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>
                <a:solidFill>
                  <a:srgbClr val="00B050"/>
                </a:solidFill>
              </a:rPr>
              <a:t>13. RESOURCES Human Resources: 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QA team consists of following team members, 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1.John 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2.David 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3.Scott 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solidFill>
                  <a:srgbClr val="00B050"/>
                </a:solidFill>
              </a:rPr>
              <a:t>Software/Hardware Resources (Technical Resources) 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Host servers 3; 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Software required: Windows 10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E0D365-D58A-326D-6126-868F668F9CC8}"/>
              </a:ext>
            </a:extLst>
          </p:cNvPr>
          <p:cNvSpPr txBox="1"/>
          <p:nvPr/>
        </p:nvSpPr>
        <p:spPr>
          <a:xfrm>
            <a:off x="701040" y="412816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00B050"/>
                </a:solidFill>
              </a:rPr>
              <a:t>14. RISKS &amp; MITIGATION: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CD3BD9-1DAF-5096-9B49-59C4A1C4ED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3215" y="4528276"/>
            <a:ext cx="664845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709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690</Words>
  <Application>Microsoft Office PowerPoint</Application>
  <PresentationFormat>Widescreen</PresentationFormat>
  <Paragraphs>101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Aparajita</vt:lpstr>
      <vt:lpstr>Arial</vt:lpstr>
      <vt:lpstr>Arial Black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Srihari Goud</dc:creator>
  <cp:lastModifiedBy>Srihari Goud</cp:lastModifiedBy>
  <cp:revision>1</cp:revision>
  <dcterms:created xsi:type="dcterms:W3CDTF">2024-07-03T06:42:37Z</dcterms:created>
  <dcterms:modified xsi:type="dcterms:W3CDTF">2024-07-03T07:42:50Z</dcterms:modified>
</cp:coreProperties>
</file>