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05000" y="28745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NAME:SRI HARINI.V  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</a:t>
            </a:r>
            <a:r>
              <a:rPr lang="en-US" sz="2400" dirty="0" smtClean="0"/>
              <a:t>312205995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COMMERCE</a:t>
            </a:r>
            <a:endParaRPr lang="en-US" sz="2400" dirty="0"/>
          </a:p>
          <a:p>
            <a:r>
              <a:rPr lang="en-US" sz="2400" dirty="0" smtClean="0"/>
              <a:t>COLLEGE: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183303"/>
            <a:ext cx="1059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igh Tower Text" panose="02040502050506030303" pitchFamily="18" charset="0"/>
              </a:rPr>
              <a:t>Descriptive analytics: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Summaries </a:t>
            </a:r>
            <a:r>
              <a:rPr lang="en-US" sz="2400" dirty="0" smtClean="0">
                <a:latin typeface="High Tower Text" panose="02040502050506030303" pitchFamily="18" charset="0"/>
              </a:rPr>
              <a:t>statistics( example: mean, median, </a:t>
            </a:r>
            <a:r>
              <a:rPr lang="en-US" sz="2400" dirty="0">
                <a:latin typeface="High Tower Text" panose="02040502050506030303" pitchFamily="18" charset="0"/>
              </a:rPr>
              <a:t>standard </a:t>
            </a:r>
            <a:r>
              <a:rPr lang="en-US" sz="2400" dirty="0" smtClean="0">
                <a:latin typeface="High Tower Text" panose="02040502050506030303" pitchFamily="18" charset="0"/>
              </a:rPr>
              <a:t>deviation)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Data </a:t>
            </a:r>
            <a:r>
              <a:rPr lang="en-US" sz="2400" dirty="0" smtClean="0">
                <a:latin typeface="High Tower Text" panose="02040502050506030303" pitchFamily="18" charset="0"/>
              </a:rPr>
              <a:t>visualization( example: charts, tables, heat maps)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Correlation </a:t>
            </a:r>
            <a:r>
              <a:rPr lang="en-US" sz="2400" dirty="0" smtClean="0">
                <a:latin typeface="High Tower Text" panose="02040502050506030303" pitchFamily="18" charset="0"/>
              </a:rPr>
              <a:t>analysis</a:t>
            </a:r>
          </a:p>
          <a:p>
            <a:endParaRPr lang="en-US" sz="2400" dirty="0">
              <a:latin typeface="High Tower Text" panose="02040502050506030303" pitchFamily="18" charset="0"/>
            </a:endParaRPr>
          </a:p>
          <a:p>
            <a:r>
              <a:rPr lang="en-US" sz="2400" dirty="0" smtClean="0">
                <a:latin typeface="High Tower Text" panose="02040502050506030303" pitchFamily="18" charset="0"/>
              </a:rPr>
              <a:t>Inferential </a:t>
            </a:r>
            <a:r>
              <a:rPr lang="en-US" sz="2400" dirty="0" smtClean="0">
                <a:latin typeface="High Tower Text" panose="02040502050506030303" pitchFamily="18" charset="0"/>
              </a:rPr>
              <a:t>analysis:</a:t>
            </a:r>
            <a:endParaRPr lang="en-US" sz="2400" dirty="0" smtClean="0">
              <a:latin typeface="High Tower Text" panose="02040502050506030303" pitchFamily="18" charset="0"/>
            </a:endParaRPr>
          </a:p>
          <a:p>
            <a:r>
              <a:rPr lang="en-US" sz="2400" dirty="0">
                <a:latin typeface="High Tower Text" panose="02040502050506030303" pitchFamily="18" charset="0"/>
              </a:rPr>
              <a:t>Regression analysis </a:t>
            </a:r>
            <a:r>
              <a:rPr lang="en-US" sz="2400" dirty="0" smtClean="0">
                <a:latin typeface="High Tower Text" panose="02040502050506030303" pitchFamily="18" charset="0"/>
              </a:rPr>
              <a:t>(example: liner, logistic)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Hypothesis </a:t>
            </a:r>
            <a:r>
              <a:rPr lang="en-US" sz="2400" dirty="0" smtClean="0">
                <a:latin typeface="High Tower Text" panose="02040502050506030303" pitchFamily="18" charset="0"/>
              </a:rPr>
              <a:t>testing (example : t-tests, ANOVA)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Confidence </a:t>
            </a:r>
            <a:r>
              <a:rPr lang="en-US" sz="2400" dirty="0" smtClean="0">
                <a:latin typeface="High Tower Text" panose="02040502050506030303" pitchFamily="18" charset="0"/>
              </a:rPr>
              <a:t>intervals</a:t>
            </a:r>
          </a:p>
          <a:p>
            <a:endParaRPr lang="en-US" sz="2400" dirty="0">
              <a:latin typeface="High Tower Text" panose="02040502050506030303" pitchFamily="18" charset="0"/>
            </a:endParaRPr>
          </a:p>
          <a:p>
            <a:r>
              <a:rPr lang="en-US" sz="2400" dirty="0" smtClean="0">
                <a:latin typeface="High Tower Text" panose="02040502050506030303" pitchFamily="18" charset="0"/>
              </a:rPr>
              <a:t>Predictive </a:t>
            </a:r>
            <a:r>
              <a:rPr lang="en-US" sz="2400" dirty="0" smtClean="0">
                <a:latin typeface="High Tower Text" panose="02040502050506030303" pitchFamily="18" charset="0"/>
              </a:rPr>
              <a:t>analysis:</a:t>
            </a:r>
            <a:endParaRPr lang="en-US" sz="2400" dirty="0" smtClean="0">
              <a:latin typeface="High Tower Text" panose="02040502050506030303" pitchFamily="18" charset="0"/>
            </a:endParaRPr>
          </a:p>
          <a:p>
            <a:r>
              <a:rPr lang="en-US" sz="2400" dirty="0" smtClean="0">
                <a:latin typeface="High Tower Text" panose="02040502050506030303" pitchFamily="18" charset="0"/>
              </a:rPr>
              <a:t>Forecasting (example: exponential smoothing, ARIMA)</a:t>
            </a:r>
          </a:p>
          <a:p>
            <a:r>
              <a:rPr lang="en-US" sz="2400" dirty="0" smtClean="0">
                <a:latin typeface="High Tower Text" panose="02040502050506030303" pitchFamily="18" charset="0"/>
              </a:rPr>
              <a:t>Machine </a:t>
            </a:r>
            <a:r>
              <a:rPr lang="en-US" sz="2400" dirty="0">
                <a:latin typeface="High Tower Text" panose="02040502050506030303" pitchFamily="18" charset="0"/>
              </a:rPr>
              <a:t>learning algorithms (</a:t>
            </a:r>
            <a:r>
              <a:rPr lang="en-US" sz="2400" dirty="0" smtClean="0">
                <a:latin typeface="High Tower Text" panose="02040502050506030303" pitchFamily="18" charset="0"/>
              </a:rPr>
              <a:t>example </a:t>
            </a:r>
            <a:r>
              <a:rPr lang="en-US" sz="2400" dirty="0">
                <a:latin typeface="High Tower Text" panose="02040502050506030303" pitchFamily="18" charset="0"/>
              </a:rPr>
              <a:t>decision </a:t>
            </a:r>
            <a:r>
              <a:rPr lang="en-US" sz="2400" dirty="0" smtClean="0">
                <a:latin typeface="High Tower Text" panose="02040502050506030303" pitchFamily="18" charset="0"/>
              </a:rPr>
              <a:t>trees, clustering)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latin typeface="High Tower Text" panose="02040502050506030303" pitchFamily="18" charset="0"/>
              </a:rPr>
              <a:t>Interactive Excel dashboard showcasing key metrics and insights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latin typeface="High Tower Text" panose="02040502050506030303" pitchFamily="18" charset="0"/>
              </a:rPr>
              <a:t>Visualizations include chart, tables, and heat maps.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latin typeface="High Tower Text" panose="02040502050506030303" pitchFamily="18" charset="0"/>
              </a:rPr>
              <a:t>Drill-down capabilities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for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detailed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analyzing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High Tower Text" panose="02040502050506030303" pitchFamily="18" charset="0"/>
              </a:rPr>
              <a:t>Key </a:t>
            </a:r>
            <a:r>
              <a:rPr lang="en-US" sz="3200" dirty="0" smtClean="0">
                <a:latin typeface="High Tower Text" panose="02040502050506030303" pitchFamily="18" charset="0"/>
              </a:rPr>
              <a:t>findings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and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insights from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the</a:t>
            </a:r>
            <a:r>
              <a:rPr lang="en-US" sz="3200" dirty="0">
                <a:latin typeface="High Tower Text" panose="02040502050506030303" pitchFamily="18" charset="0"/>
              </a:rPr>
              <a:t> </a:t>
            </a:r>
            <a:r>
              <a:rPr lang="en-US" sz="3200" dirty="0" smtClean="0">
                <a:latin typeface="High Tower Text" panose="02040502050506030303" pitchFamily="18" charset="0"/>
              </a:rPr>
              <a:t>analysis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High Tower Text" panose="02040502050506030303" pitchFamily="18" charset="0"/>
              </a:rPr>
              <a:t>Recommendations for HR and management</a:t>
            </a:r>
            <a:endParaRPr lang="en-IN" sz="3200" dirty="0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544" y="2514600"/>
            <a:ext cx="102936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High Tower Text" panose="02040502050506030303" pitchFamily="18" charset="0"/>
              </a:rPr>
              <a:t>Recap the benefits of using Excel for employment performance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High Tower Text" panose="02040502050506030303" pitchFamily="18" charset="0"/>
              </a:rPr>
              <a:t>Highlight the potential for data driven vision making in HR</a:t>
            </a:r>
            <a:endParaRPr lang="en-IN" sz="32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24294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7892" y="1422579"/>
            <a:ext cx="5029200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76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: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High Tower Text" panose="02040502050506030303" pitchFamily="18" charset="0"/>
              </a:rPr>
              <a:t>Analyze employee performance to identify areas of improveme</a:t>
            </a:r>
            <a:r>
              <a:rPr lang="en-US" sz="24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nt</a:t>
            </a:r>
            <a:r>
              <a:rPr lang="en-US" sz="2400" dirty="0" smtClean="0">
                <a:latin typeface="High Tower Text" panose="02040502050506030303" pitchFamily="18" charset="0"/>
              </a:rPr>
              <a:t> develop a data driven approach to inform HR decisions.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High Tower Text" panose="02040502050506030303" pitchFamily="18" charset="0"/>
              </a:rPr>
              <a:t>The </a:t>
            </a:r>
            <a:r>
              <a:rPr lang="en-US" sz="2400" dirty="0">
                <a:latin typeface="High Tower Text" panose="02040502050506030303" pitchFamily="18" charset="0"/>
              </a:rPr>
              <a:t>HR Department at </a:t>
            </a:r>
            <a:r>
              <a:rPr lang="en-US" sz="2400" dirty="0" smtClean="0">
                <a:latin typeface="High Tower Text" panose="02040502050506030303" pitchFamily="18" charset="0"/>
              </a:rPr>
              <a:t>ABC </a:t>
            </a:r>
            <a:r>
              <a:rPr lang="en-US" sz="2400" dirty="0">
                <a:latin typeface="High Tower Text" panose="02040502050506030303" pitchFamily="18" charset="0"/>
              </a:rPr>
              <a:t>Corporation is struggling to effectively analyze and understand employee performance data leading </a:t>
            </a:r>
            <a:r>
              <a:rPr lang="en-US" sz="2400" dirty="0" smtClean="0">
                <a:latin typeface="High Tower Text" panose="02040502050506030303" pitchFamily="18" charset="0"/>
              </a:rPr>
              <a:t>to</a:t>
            </a:r>
          </a:p>
          <a:p>
            <a:pPr marL="342900" indent="-342900">
              <a:buAutoNum type="arabicPeriod"/>
            </a:pPr>
            <a:endParaRPr lang="en-US" sz="2400" dirty="0">
              <a:latin typeface="High Tower Text" panose="020405020505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igh Tower Text" panose="02040502050506030303" pitchFamily="18" charset="0"/>
              </a:rPr>
              <a:t>Inefficient use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of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training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igh Tower Text" panose="02040502050506030303" pitchFamily="18" charset="0"/>
              </a:rPr>
              <a:t>Poorly informed HR </a:t>
            </a:r>
            <a:r>
              <a:rPr lang="en-US" sz="2400" dirty="0" smtClean="0">
                <a:latin typeface="High Tower Text" panose="02040502050506030303" pitchFamily="18" charset="0"/>
              </a:rPr>
              <a:t>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igh Tower Text" panose="02040502050506030303" pitchFamily="18" charset="0"/>
              </a:rPr>
              <a:t>Lack of visibility into employ strengths and </a:t>
            </a:r>
            <a:r>
              <a:rPr lang="en-US" sz="2400" dirty="0" smtClean="0">
                <a:latin typeface="High Tower Text" panose="02040502050506030303" pitchFamily="18" charset="0"/>
              </a:rPr>
              <a:t>weakness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Create an </a:t>
            </a:r>
            <a:r>
              <a:rPr lang="en-US" sz="2800" dirty="0" smtClean="0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Excel- </a:t>
            </a:r>
            <a:r>
              <a:rPr lang="en-US" sz="2800" dirty="0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based tool to analyze employee performance </a:t>
            </a:r>
            <a:r>
              <a:rPr lang="en-US" sz="2800" dirty="0" smtClean="0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data</a:t>
            </a:r>
          </a:p>
          <a:p>
            <a:pPr marL="514350" indent="-514350" algn="l">
              <a:buFont typeface="+mj-lt"/>
              <a:buAutoNum type="romanUcPeriod"/>
            </a:pPr>
            <a:endParaRPr lang="en-US" sz="2800" dirty="0" smtClean="0">
              <a:solidFill>
                <a:srgbClr val="0D0D0D"/>
              </a:solidFill>
              <a:latin typeface="High Tower Text" panose="02040502050506030303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High Tower Text" panose="02040502050506030303" pitchFamily="18" charset="0"/>
                <a:cs typeface="Times New Roman" panose="02020603050405020304" pitchFamily="18" charset="0"/>
              </a:rPr>
              <a:t>Provide insight for HR and management to enhance employee development.</a:t>
            </a:r>
            <a:endParaRPr lang="en-US" sz="2800" b="0" i="0" dirty="0">
              <a:solidFill>
                <a:srgbClr val="0D0D0D"/>
              </a:solidFill>
              <a:effectLst/>
              <a:latin typeface="High Tower Text" panose="0204050205050603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695450"/>
            <a:ext cx="8839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High Tower Text" panose="02040502050506030303" pitchFamily="18" charset="0"/>
              </a:rPr>
              <a:t>HR professionals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High Tower Text" panose="02040502050506030303" pitchFamily="18" charset="0"/>
              </a:rPr>
              <a:t>Management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High Tower Text" panose="02040502050506030303" pitchFamily="18" charset="0"/>
              </a:rPr>
              <a:t>Business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stakeholders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igh Tower Text" panose="02040502050506030303" pitchFamily="18" charset="0"/>
              </a:rPr>
              <a:t>HR </a:t>
            </a:r>
            <a:r>
              <a:rPr lang="en-US" sz="2400" dirty="0" smtClean="0">
                <a:latin typeface="High Tower Text" panose="02040502050506030303" pitchFamily="18" charset="0"/>
              </a:rPr>
              <a:t>Generalists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High Tower Text" panose="02040502050506030303" pitchFamily="18" charset="0"/>
              </a:rPr>
              <a:t>HR Managers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High Tower Text" panose="02040502050506030303" pitchFamily="18" charset="0"/>
              </a:rPr>
              <a:t>Talent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management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igh Tower Text" panose="02040502050506030303" pitchFamily="18" charset="0"/>
              </a:rPr>
              <a:t>Line </a:t>
            </a:r>
            <a:r>
              <a:rPr lang="en-US" sz="2400" dirty="0" smtClean="0">
                <a:latin typeface="High Tower Text" panose="02040502050506030303" pitchFamily="18" charset="0"/>
              </a:rPr>
              <a:t>managers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igh Tower Text" panose="02040502050506030303" pitchFamily="18" charset="0"/>
              </a:rPr>
              <a:t>Business </a:t>
            </a:r>
            <a:r>
              <a:rPr lang="en-US" sz="2400" dirty="0" smtClean="0">
                <a:latin typeface="High Tower Text" panose="02040502050506030303" pitchFamily="18" charset="0"/>
              </a:rPr>
              <a:t>analysts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High Tower Text" panose="02040502050506030303" pitchFamily="18" charset="0"/>
              </a:rPr>
              <a:t>Organizational development 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igh Tower Text" panose="02040502050506030303" pitchFamily="18" charset="0"/>
              </a:rPr>
              <a:t>Executive leadership</a:t>
            </a:r>
            <a:endParaRPr lang="en-US" sz="24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710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69545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High Tower Text" panose="02040502050506030303" pitchFamily="18" charset="0"/>
              </a:rPr>
              <a:t>Develop a</a:t>
            </a:r>
            <a:r>
              <a:rPr lang="en-US" sz="2000" dirty="0" smtClean="0">
                <a:latin typeface="High Tower Text" panose="02040502050506030303" pitchFamily="18" charset="0"/>
              </a:rPr>
              <a:t> comprehensive Excel dashboard for performance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High Tower Text" panose="02040502050506030303" pitchFamily="18" charset="0"/>
              </a:rPr>
              <a:t>Offer data driven insights to support </a:t>
            </a:r>
            <a:r>
              <a:rPr lang="en-US" sz="2000" dirty="0" smtClean="0">
                <a:latin typeface="High Tower Text" panose="02040502050506030303" pitchFamily="18" charset="0"/>
              </a:rPr>
              <a:t>informed HR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igh Tower Text" panose="02040502050506030303" pitchFamily="18" charset="0"/>
              </a:rPr>
              <a:t>“Unlock </a:t>
            </a:r>
            <a:r>
              <a:rPr lang="en-US" sz="2000" dirty="0">
                <a:latin typeface="High Tower Text" panose="02040502050506030303" pitchFamily="18" charset="0"/>
              </a:rPr>
              <a:t>the full potential of your workforce with our </a:t>
            </a:r>
            <a:r>
              <a:rPr lang="en-US" sz="2000" dirty="0" smtClean="0">
                <a:latin typeface="High Tower Text" panose="02040502050506030303" pitchFamily="18" charset="0"/>
              </a:rPr>
              <a:t>Excel-based </a:t>
            </a:r>
            <a:r>
              <a:rPr lang="en-US" sz="2000" dirty="0">
                <a:latin typeface="High Tower Text" panose="02040502050506030303" pitchFamily="18" charset="0"/>
              </a:rPr>
              <a:t>solution </a:t>
            </a:r>
            <a:r>
              <a:rPr lang="en-US" sz="2000" dirty="0" smtClean="0">
                <a:latin typeface="High Tower Text" panose="02040502050506030303" pitchFamily="18" charset="0"/>
              </a:rPr>
              <a:t>, Streamlining perform analyzes, and providing data-driven insights to boost productivity, retention and overall organizational performance”.</a:t>
            </a:r>
            <a:endParaRPr lang="en-IN" sz="2000" dirty="0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9829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High Tower Text" panose="02040502050506030303" pitchFamily="18" charset="0"/>
              </a:rPr>
              <a:t>Employee data( example: ID Name , Department , Role)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High Tower Text" panose="02040502050506030303" pitchFamily="18" charset="0"/>
              </a:rPr>
              <a:t>Performance </a:t>
            </a:r>
            <a:r>
              <a:rPr lang="en-US" sz="2400" dirty="0" smtClean="0">
                <a:latin typeface="High Tower Text" panose="02040502050506030303" pitchFamily="18" charset="0"/>
              </a:rPr>
              <a:t>metrics(example: Ratings, Feedback, </a:t>
            </a:r>
            <a:r>
              <a:rPr lang="en-US" sz="2400" dirty="0">
                <a:latin typeface="High Tower Text" panose="02040502050506030303" pitchFamily="18" charset="0"/>
              </a:rPr>
              <a:t>A</a:t>
            </a:r>
            <a:r>
              <a:rPr lang="en-US" sz="2400" dirty="0" smtClean="0">
                <a:latin typeface="High Tower Text" panose="02040502050506030303" pitchFamily="18" charset="0"/>
              </a:rPr>
              <a:t>bsenteeism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High Tower Text" panose="02040502050506030303" pitchFamily="18" charset="0"/>
              </a:rPr>
              <a:t>Timeframe (example quarterly annually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High Tower Text" panose="02040502050506030303" pitchFamily="18" charset="0"/>
              </a:rPr>
              <a:t>The employment performance analysis data set contains the following </a:t>
            </a:r>
            <a:r>
              <a:rPr lang="en-US" sz="2400" dirty="0" smtClean="0">
                <a:latin typeface="High Tower Text" panose="02040502050506030303" pitchFamily="18" charset="0"/>
              </a:rPr>
              <a:t>information: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>
                <a:latin typeface="High Tower Text" panose="02040502050506030303" pitchFamily="18" charset="0"/>
              </a:rPr>
              <a:t>Employee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data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High Tower Text" panose="02040502050506030303" pitchFamily="18" charset="0"/>
              </a:rPr>
              <a:t>Performance </a:t>
            </a:r>
            <a:r>
              <a:rPr lang="en-US" sz="2400" dirty="0" smtClean="0">
                <a:latin typeface="High Tower Text" panose="02040502050506030303" pitchFamily="18" charset="0"/>
              </a:rPr>
              <a:t>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>
                <a:latin typeface="High Tower Text" panose="02040502050506030303" pitchFamily="18" charset="0"/>
              </a:rPr>
              <a:t>Training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and</a:t>
            </a:r>
            <a:r>
              <a:rPr lang="en-US" sz="2400" dirty="0">
                <a:latin typeface="High Tower Text" panose="02040502050506030303" pitchFamily="18" charset="0"/>
              </a:rPr>
              <a:t> </a:t>
            </a:r>
            <a:r>
              <a:rPr lang="en-US" sz="2400" dirty="0" smtClean="0">
                <a:latin typeface="High Tower Text" panose="02040502050506030303" pitchFamily="18" charset="0"/>
              </a:rPr>
              <a:t>development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High Tower Text" panose="02040502050506030303" pitchFamily="18" charset="0"/>
              </a:rPr>
              <a:t>HR </a:t>
            </a:r>
            <a:r>
              <a:rPr lang="en-US" sz="2400" dirty="0" smtClean="0">
                <a:latin typeface="High Tower Text" panose="02040502050506030303" pitchFamily="18" charset="0"/>
              </a:rPr>
              <a:t>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>
                <a:latin typeface="High Tower Text" panose="02040502050506030303" pitchFamily="18" charset="0"/>
              </a:rPr>
              <a:t>Time </a:t>
            </a:r>
            <a:r>
              <a:rPr lang="en-US" sz="2400" dirty="0">
                <a:latin typeface="High Tower Text" panose="02040502050506030303" pitchFamily="18" charset="0"/>
              </a:rPr>
              <a:t>frame</a:t>
            </a:r>
            <a:endParaRPr lang="en-US" sz="2400" dirty="0" smtClean="0">
              <a:latin typeface="High Tower Text" panose="020405020505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100" y="1776441"/>
            <a:ext cx="9372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High Tower Text" panose="02040502050506030303" pitchFamily="18" charset="0"/>
              </a:rPr>
              <a:t>Automated data visualization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High Tower Text" panose="02040502050506030303" pitchFamily="18" charset="0"/>
              </a:rPr>
              <a:t>Predictive </a:t>
            </a:r>
            <a:r>
              <a:rPr lang="en-US" sz="2400" dirty="0" smtClean="0">
                <a:latin typeface="High Tower Text" panose="02040502050506030303" pitchFamily="18" charset="0"/>
              </a:rPr>
              <a:t>analytics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High Tower Text" panose="02040502050506030303" pitchFamily="18" charset="0"/>
              </a:rPr>
              <a:t>What is the latest </a:t>
            </a:r>
            <a:r>
              <a:rPr lang="en-US" sz="2400" dirty="0" smtClean="0">
                <a:latin typeface="High Tower Text" panose="02040502050506030303" pitchFamily="18" charset="0"/>
              </a:rPr>
              <a:t>employee Profiles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High Tower Text" panose="02040502050506030303" pitchFamily="18" charset="0"/>
              </a:rPr>
              <a:t>Real-time </a:t>
            </a:r>
            <a:r>
              <a:rPr lang="en-US" sz="2400" dirty="0">
                <a:latin typeface="High Tower Text" panose="02040502050506030303" pitchFamily="18" charset="0"/>
              </a:rPr>
              <a:t>performance </a:t>
            </a:r>
            <a:r>
              <a:rPr lang="en-US" sz="2400" dirty="0" smtClean="0">
                <a:latin typeface="High Tower Text" panose="02040502050506030303" pitchFamily="18" charset="0"/>
              </a:rPr>
              <a:t>tracking</a:t>
            </a:r>
          </a:p>
          <a:p>
            <a:pPr marL="342900" indent="-342900">
              <a:buFont typeface="+mj-lt"/>
              <a:buAutoNum type="alphaUcPeriod"/>
            </a:pPr>
            <a:endParaRPr lang="en-IN" sz="2400" dirty="0" smtClean="0">
              <a:latin typeface="High Tower Text" panose="0204050205050603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High Tower Text" panose="02040502050506030303" pitchFamily="18" charset="0"/>
              </a:rPr>
              <a:t>Data-driven decision support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High Tower Text" panose="02040502050506030303" pitchFamily="18" charset="0"/>
              </a:rPr>
              <a:t>Scalable and </a:t>
            </a:r>
            <a:r>
              <a:rPr lang="en-US" sz="2400" dirty="0" smtClean="0">
                <a:latin typeface="High Tower Text" panose="02040502050506030303" pitchFamily="18" charset="0"/>
              </a:rPr>
              <a:t>customizable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High Tower Text" panose="0204050205050603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High Tower Text" panose="02040502050506030303" pitchFamily="18" charset="0"/>
              </a:rPr>
              <a:t>Intuitive </a:t>
            </a:r>
            <a:r>
              <a:rPr lang="en-US" sz="2400" dirty="0">
                <a:latin typeface="High Tower Text" panose="02040502050506030303" pitchFamily="18" charset="0"/>
              </a:rPr>
              <a:t>user experience</a:t>
            </a:r>
            <a:endParaRPr lang="en-US" sz="2400" dirty="0" smtClean="0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436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Elephant</vt:lpstr>
      <vt:lpstr>High Tower Text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STATEMENT: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22</cp:revision>
  <dcterms:created xsi:type="dcterms:W3CDTF">2024-03-29T15:07:22Z</dcterms:created>
  <dcterms:modified xsi:type="dcterms:W3CDTF">2024-08-31T17:31:50Z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