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ubmission\Call_Center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riharsha_ABADS_B15\Call_Center_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riharsha_ABADS_B15\Call_Center_dat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[Call_Center_data.xlsx]ROOT CAUSE(INITIAL)!PivotTable22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ROOT</a:t>
            </a:r>
            <a:r>
              <a:rPr lang="en-US" b="1" baseline="0">
                <a:solidFill>
                  <a:srgbClr val="FF0000"/>
                </a:solidFill>
              </a:rPr>
              <a:t> CAUSE ANALYSIS BASED ON CUSTOMER REASON</a:t>
            </a:r>
            <a:endParaRPr lang="en-US" b="1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'ROOT CAUSE(INITIAL)'!$B$3:$B$4</c:f>
              <c:strCache>
                <c:ptCount val="1"/>
                <c:pt idx="0">
                  <c:v>Billing Question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'ROOT CAUSE(INITIAL)'!$A$5:$A$8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'ROOT CAUSE(INITIAL)'!$B$5:$B$8</c:f>
              <c:numCache>
                <c:formatCode>General</c:formatCode>
                <c:ptCount val="3"/>
                <c:pt idx="0">
                  <c:v>2997</c:v>
                </c:pt>
                <c:pt idx="1">
                  <c:v>5760</c:v>
                </c:pt>
                <c:pt idx="2">
                  <c:v>14705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3-4C14-9C00-1F8A5EBA6D82}"/>
            </c:ext>
          </c:extLst>
        </c:ser>
        <c:ser>
          <c:idx val="1"/>
          <c:order val="1"/>
          <c:tx>
            <c:strRef>
              <c:f>'ROOT CAUSE(INITIAL)'!$C$3:$C$4</c:f>
              <c:strCache>
                <c:ptCount val="1"/>
                <c:pt idx="0">
                  <c:v>Payments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'ROOT CAUSE(INITIAL)'!$A$5:$A$8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'ROOT CAUSE(INITIAL)'!$C$5:$C$8</c:f>
              <c:numCache>
                <c:formatCode>General</c:formatCode>
                <c:ptCount val="3"/>
                <c:pt idx="0">
                  <c:v>569</c:v>
                </c:pt>
                <c:pt idx="1">
                  <c:v>1221</c:v>
                </c:pt>
                <c:pt idx="2">
                  <c:v>2959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B3-4C14-9C00-1F8A5EBA6D82}"/>
            </c:ext>
          </c:extLst>
        </c:ser>
        <c:ser>
          <c:idx val="2"/>
          <c:order val="2"/>
          <c:tx>
            <c:strRef>
              <c:f>'ROOT CAUSE(INITIAL)'!$D$3:$D$4</c:f>
              <c:strCache>
                <c:ptCount val="1"/>
                <c:pt idx="0">
                  <c:v>Service Outage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'ROOT CAUSE(INITIAL)'!$A$5:$A$8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'ROOT CAUSE(INITIAL)'!$D$5:$D$8</c:f>
              <c:numCache>
                <c:formatCode>General</c:formatCode>
                <c:ptCount val="3"/>
                <c:pt idx="0">
                  <c:v>602</c:v>
                </c:pt>
                <c:pt idx="1">
                  <c:v>1167</c:v>
                </c:pt>
                <c:pt idx="2">
                  <c:v>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B3-4C14-9C00-1F8A5EBA6D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1301184"/>
        <c:axId val="1701301664"/>
      </c:barChart>
      <c:catAx>
        <c:axId val="1701301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CALL</a:t>
                </a:r>
                <a:r>
                  <a:rPr lang="en-US" b="1" baseline="0"/>
                  <a:t> CENTER RESPONSE TIME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301664"/>
        <c:crosses val="autoZero"/>
        <c:auto val="1"/>
        <c:lblAlgn val="ctr"/>
        <c:lblOffset val="100"/>
        <c:noMultiLvlLbl val="0"/>
      </c:catAx>
      <c:valAx>
        <c:axId val="170130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No.</a:t>
                </a:r>
                <a:r>
                  <a:rPr lang="en-US" b="1" baseline="0"/>
                  <a:t> OF CUSTOMERS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30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[Call_Center_data.xlsx]Sheet4!PivotTable6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ANALYSIS</a:t>
            </a:r>
            <a:r>
              <a:rPr lang="en-US" b="1" baseline="0">
                <a:solidFill>
                  <a:srgbClr val="FF0000"/>
                </a:solidFill>
              </a:rPr>
              <a:t> BASED ON CALL CENTER</a:t>
            </a:r>
            <a:endParaRPr lang="en-US" b="1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5.5555555555555552E-2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3333333333333072E-3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5.0925337632079971E-17"/>
              <c:y val="-8.79629629629629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0"/>
              <c:y val="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2.7777777777777779E-3"/>
              <c:y val="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4.4444444444444446E-2"/>
              <c:y val="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5.8333333333333348E-2"/>
              <c:y val="-0.111111111111111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4.4444444444444446E-2"/>
              <c:y val="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5.0925337632079971E-17"/>
              <c:y val="-8.79629629629629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3333333333333072E-3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5.5555555555555552E-2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2.7777777777777779E-3"/>
              <c:y val="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0"/>
              <c:y val="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5.8333333333333348E-2"/>
              <c:y val="-0.111111111111111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4.4444444444444446E-2"/>
              <c:y val="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5.0925337632079971E-17"/>
              <c:y val="-8.79629629629629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3333333333333072E-3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5.5555555555555552E-2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2.7777777777777779E-3"/>
              <c:y val="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0"/>
              <c:y val="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5.8333333333333348E-2"/>
              <c:y val="-0.111111111111111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4321160871526912"/>
          <c:y val="0.2743817439486731"/>
          <c:w val="0.27001130403986007"/>
          <c:h val="0.50720873432487601"/>
        </c:manualLayout>
      </c:layout>
      <c:doughnut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Sum of CALL DURATION IN MINUTER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62-4309-AEB8-1B67F36C5D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62-4309-AEB8-1B67F36C5D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662-4309-AEB8-1B67F36C5D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662-4309-AEB8-1B67F36C5D1A}"/>
              </c:ext>
            </c:extLst>
          </c:dPt>
          <c:dLbls>
            <c:dLbl>
              <c:idx val="0"/>
              <c:layout>
                <c:manualLayout>
                  <c:x val="-4.4444444444444446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62-4309-AEB8-1B67F36C5D1A}"/>
                </c:ext>
              </c:extLst>
            </c:dLbl>
            <c:dLbl>
              <c:idx val="1"/>
              <c:layout>
                <c:manualLayout>
                  <c:x val="-5.0925337632079971E-17"/>
                  <c:y val="-8.796296296296296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62-4309-AEB8-1B67F36C5D1A}"/>
                </c:ext>
              </c:extLst>
            </c:dLbl>
            <c:dLbl>
              <c:idx val="2"/>
              <c:layout>
                <c:manualLayout>
                  <c:x val="0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2-4309-AEB8-1B67F36C5D1A}"/>
                </c:ext>
              </c:extLst>
            </c:dLbl>
            <c:dLbl>
              <c:idx val="3"/>
              <c:layout>
                <c:manualLayout>
                  <c:x val="8.3333333333333072E-3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62-4309-AEB8-1B67F36C5D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Sheet4!$A$4:$A$8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Sheet4!$B$4:$B$8</c:f>
              <c:numCache>
                <c:formatCode>General</c:formatCode>
                <c:ptCount val="4"/>
                <c:pt idx="0">
                  <c:v>274881</c:v>
                </c:pt>
                <c:pt idx="1">
                  <c:v>135814</c:v>
                </c:pt>
                <c:pt idx="2">
                  <c:v>69446</c:v>
                </c:pt>
                <c:pt idx="3">
                  <c:v>344081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2-4309-AEB8-1B67F36C5D1A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Count of 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7662-4309-AEB8-1B67F36C5D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7662-4309-AEB8-1B67F36C5D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7662-4309-AEB8-1B67F36C5D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7662-4309-AEB8-1B67F36C5D1A}"/>
              </c:ext>
            </c:extLst>
          </c:dPt>
          <c:dLbls>
            <c:dLbl>
              <c:idx val="0"/>
              <c:layout>
                <c:manualLayout>
                  <c:x val="5.5555555555555552E-2"/>
                  <c:y val="-8.333333333333332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662-4309-AEB8-1B67F36C5D1A}"/>
                </c:ext>
              </c:extLst>
            </c:dLbl>
            <c:dLbl>
              <c:idx val="1"/>
              <c:layout>
                <c:manualLayout>
                  <c:x val="2.7777777777777779E-3"/>
                  <c:y val="6.481481481481481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662-4309-AEB8-1B67F36C5D1A}"/>
                </c:ext>
              </c:extLst>
            </c:dLbl>
            <c:dLbl>
              <c:idx val="2"/>
              <c:layout>
                <c:manualLayout>
                  <c:x val="0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662-4309-AEB8-1B67F36C5D1A}"/>
                </c:ext>
              </c:extLst>
            </c:dLbl>
            <c:dLbl>
              <c:idx val="3"/>
              <c:layout>
                <c:manualLayout>
                  <c:x val="-5.8333333333333348E-2"/>
                  <c:y val="-0.1111111111111111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662-4309-AEB8-1B67F36C5D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Sheet4!$A$4:$A$8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Sheet4!$C$4:$C$8</c:f>
              <c:numCache>
                <c:formatCode>General</c:formatCode>
                <c:ptCount val="4"/>
                <c:pt idx="0">
                  <c:v>11012</c:v>
                </c:pt>
                <c:pt idx="1">
                  <c:v>5419</c:v>
                </c:pt>
                <c:pt idx="2">
                  <c:v>2776</c:v>
                </c:pt>
                <c:pt idx="3">
                  <c:v>13734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662-4309-AEB8-1B67F36C5D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573192445214219"/>
          <c:y val="0.80157516768737236"/>
          <c:w val="0.84948064486393915"/>
          <c:h val="0.15652559055118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[Call_Center_data.xlsx]Sheet7!PivotTable2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0000"/>
                </a:solidFill>
              </a:rPr>
              <a:t>CUSTOMER</a:t>
            </a:r>
            <a:r>
              <a:rPr lang="en-US" baseline="0">
                <a:solidFill>
                  <a:srgbClr val="FF0000"/>
                </a:solidFill>
              </a:rPr>
              <a:t> ANALYSIS BASED ON CHANNELS AND REASONS</a:t>
            </a:r>
            <a:endParaRPr lang="en-US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15087148911139928"/>
          <c:y val="1.9337610440412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27459451269779733"/>
          <c:y val="0.18558915955688945"/>
          <c:w val="0.37831138679821219"/>
          <c:h val="0.55916044209887372"/>
        </c:manualLayout>
      </c:layout>
      <c:doughnutChart>
        <c:varyColors val="1"/>
        <c:ser>
          <c:idx val="0"/>
          <c:order val="0"/>
          <c:tx>
            <c:strRef>
              <c:f>Sheet7!$B$3:$B$4</c:f>
              <c:strCache>
                <c:ptCount val="1"/>
                <c:pt idx="0">
                  <c:v>Billing Question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FE3-470E-BB5B-1FAED9F3A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FE3-470E-BB5B-1FAED9F3A7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E3-470E-BB5B-1FAED9F3A7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E3-470E-BB5B-1FAED9F3A7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Sheet7!$A$5:$A$9</c:f>
              <c:strCache>
                <c:ptCount val="4"/>
                <c:pt idx="0">
                  <c:v>Call-Center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Sheet7!$B$5:$B$9</c:f>
              <c:numCache>
                <c:formatCode>General</c:formatCode>
                <c:ptCount val="4"/>
                <c:pt idx="0">
                  <c:v>5890</c:v>
                </c:pt>
                <c:pt idx="1">
                  <c:v>5901</c:v>
                </c:pt>
                <c:pt idx="2">
                  <c:v>5901</c:v>
                </c:pt>
                <c:pt idx="3">
                  <c:v>5770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E3-470E-BB5B-1FAED9F3A7C0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Payments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CFE3-470E-BB5B-1FAED9F3A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CFE3-470E-BB5B-1FAED9F3A7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CFE3-470E-BB5B-1FAED9F3A7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CFE3-470E-BB5B-1FAED9F3A7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Sheet7!$A$5:$A$9</c:f>
              <c:strCache>
                <c:ptCount val="4"/>
                <c:pt idx="0">
                  <c:v>Call-Center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Sheet7!$C$5:$C$9</c:f>
              <c:numCache>
                <c:formatCode>General</c:formatCode>
                <c:ptCount val="4"/>
                <c:pt idx="0">
                  <c:v>4749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FE3-470E-BB5B-1FAED9F3A7C0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Service Outage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FE3-470E-BB5B-1FAED9F3A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CFE3-470E-BB5B-1FAED9F3A7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CFE3-470E-BB5B-1FAED9F3A7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CFE3-470E-BB5B-1FAED9F3A7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Sheet7!$A$5:$A$9</c:f>
              <c:strCache>
                <c:ptCount val="4"/>
                <c:pt idx="0">
                  <c:v>Call-Center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Sheet7!$D$5:$D$9</c:f>
              <c:numCache>
                <c:formatCode>General</c:formatCode>
                <c:ptCount val="4"/>
                <c:pt idx="1">
                  <c:v>2355</c:v>
                </c:pt>
                <c:pt idx="2">
                  <c:v>1569</c:v>
                </c:pt>
                <c:pt idx="3">
                  <c:v>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CFE3-470E-BB5B-1FAED9F3A7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755843125721338"/>
          <c:y val="0.78740299580157813"/>
          <c:w val="0.83577503576059786"/>
          <c:h val="0.157110708083226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0.07209</cdr:x>
      <cdr:y>0.4809</cdr:y>
    </cdr:from>
    <cdr:to>
      <cdr:x>0.30684</cdr:x>
      <cdr:y>0.59896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1486C65-9B3A-5A57-64A5-D06A3040ECB2}"/>
            </a:ext>
          </a:extLst>
        </cdr:cNvPr>
        <cdr:cNvSpPr txBox="1"/>
      </cdr:nvSpPr>
      <cdr:spPr>
        <a:xfrm xmlns:a="http://schemas.openxmlformats.org/drawingml/2006/main">
          <a:off x="371476" y="1319202"/>
          <a:ext cx="1209656" cy="32386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>
              <a:solidFill>
                <a:srgbClr val="00B050"/>
              </a:solidFill>
            </a:rPr>
            <a:t>CUSTOMER COUNT</a:t>
          </a:r>
        </a:p>
      </cdr:txBody>
    </cdr:sp>
  </cdr:relSizeAnchor>
  <cdr:relSizeAnchor xmlns:cdr="http://schemas.openxmlformats.org/drawingml/2006/chartDrawing">
    <cdr:from>
      <cdr:x>0.30869</cdr:x>
      <cdr:y>0.51215</cdr:y>
    </cdr:from>
    <cdr:to>
      <cdr:x>0.34381</cdr:x>
      <cdr:y>0.51563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F10C237E-94E2-D140-2A6B-DFD270D4BEA0}"/>
            </a:ext>
          </a:extLst>
        </cdr:cNvPr>
        <cdr:cNvCxnSpPr/>
      </cdr:nvCxnSpPr>
      <cdr:spPr>
        <a:xfrm xmlns:a="http://schemas.openxmlformats.org/drawingml/2006/main" flipH="1">
          <a:off x="1590665" y="1404930"/>
          <a:ext cx="180974" cy="954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0.09057</cdr:x>
      <cdr:y>0.6441</cdr:y>
    </cdr:from>
    <cdr:to>
      <cdr:x>0.33087</cdr:x>
      <cdr:y>0.74132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07DCAC89-E306-B781-638A-952BD95BAD30}"/>
            </a:ext>
          </a:extLst>
        </cdr:cNvPr>
        <cdr:cNvSpPr txBox="1"/>
      </cdr:nvSpPr>
      <cdr:spPr>
        <a:xfrm xmlns:a="http://schemas.openxmlformats.org/drawingml/2006/main">
          <a:off x="466726" y="1766889"/>
          <a:ext cx="1238248" cy="26669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>
              <a:solidFill>
                <a:srgbClr val="00B050"/>
              </a:solidFill>
            </a:rPr>
            <a:t>CALL</a:t>
          </a:r>
          <a:r>
            <a:rPr lang="en-US" sz="1000" b="1" baseline="0">
              <a:solidFill>
                <a:srgbClr val="00B050"/>
              </a:solidFill>
            </a:rPr>
            <a:t> DURATION</a:t>
          </a:r>
          <a:endParaRPr lang="en-US" sz="1000" b="1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0.32964</cdr:x>
      <cdr:y>0.67882</cdr:y>
    </cdr:from>
    <cdr:to>
      <cdr:x>0.44178</cdr:x>
      <cdr:y>0.68171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FDBF9E32-4D93-2055-DCE3-0E63F4BA4928}"/>
            </a:ext>
          </a:extLst>
        </cdr:cNvPr>
        <cdr:cNvCxnSpPr/>
      </cdr:nvCxnSpPr>
      <cdr:spPr>
        <a:xfrm xmlns:a="http://schemas.openxmlformats.org/drawingml/2006/main" flipH="1">
          <a:off x="1698634" y="1862148"/>
          <a:ext cx="577861" cy="792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0.71138</cdr:x>
      <cdr:y>0.37892</cdr:y>
    </cdr:from>
    <cdr:to>
      <cdr:x>0.98132</cdr:x>
      <cdr:y>0.48432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9CAF8A9-9A99-6E3E-3CF7-E5C85501F4CA}"/>
            </a:ext>
          </a:extLst>
        </cdr:cNvPr>
        <cdr:cNvSpPr txBox="1"/>
      </cdr:nvSpPr>
      <cdr:spPr>
        <a:xfrm xmlns:a="http://schemas.openxmlformats.org/drawingml/2006/main">
          <a:off x="3990976" y="1438275"/>
          <a:ext cx="1514475" cy="4000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b="1">
              <a:solidFill>
                <a:srgbClr val="00B050"/>
              </a:solidFill>
            </a:rPr>
            <a:t>SERVICE OUTRAGE</a:t>
          </a:r>
        </a:p>
      </cdr:txBody>
    </cdr:sp>
  </cdr:relSizeAnchor>
  <cdr:relSizeAnchor xmlns:cdr="http://schemas.openxmlformats.org/drawingml/2006/chartDrawing">
    <cdr:from>
      <cdr:x>0.57216</cdr:x>
      <cdr:y>0.44417</cdr:y>
    </cdr:from>
    <cdr:to>
      <cdr:x>0.71138</cdr:x>
      <cdr:y>0.44668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A6280BD-AB59-5C0B-C8CC-36B6DF191DB8}"/>
            </a:ext>
          </a:extLst>
        </cdr:cNvPr>
        <cdr:cNvCxnSpPr/>
      </cdr:nvCxnSpPr>
      <cdr:spPr>
        <a:xfrm xmlns:a="http://schemas.openxmlformats.org/drawingml/2006/main" flipV="1">
          <a:off x="3209926" y="1685925"/>
          <a:ext cx="781050" cy="95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0.71138</cdr:x>
      <cdr:y>0.16311</cdr:y>
    </cdr:from>
    <cdr:to>
      <cdr:x>0.97793</cdr:x>
      <cdr:y>0.25596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77792266-E85D-66A5-AC0A-8B19E38C97E8}"/>
            </a:ext>
          </a:extLst>
        </cdr:cNvPr>
        <cdr:cNvSpPr txBox="1"/>
      </cdr:nvSpPr>
      <cdr:spPr>
        <a:xfrm xmlns:a="http://schemas.openxmlformats.org/drawingml/2006/main">
          <a:off x="3990976" y="619124"/>
          <a:ext cx="1495425" cy="3524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rgbClr val="00B050"/>
              </a:solidFill>
            </a:rPr>
            <a:t>BILLING</a:t>
          </a:r>
          <a:r>
            <a:rPr lang="en-US" sz="1100" b="1" baseline="0">
              <a:solidFill>
                <a:srgbClr val="00B050"/>
              </a:solidFill>
            </a:rPr>
            <a:t> QUESTION</a:t>
          </a:r>
          <a:endParaRPr lang="en-US" sz="1100" b="1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0.71307</cdr:x>
      <cdr:y>0.27854</cdr:y>
    </cdr:from>
    <cdr:to>
      <cdr:x>0.97963</cdr:x>
      <cdr:y>0.36637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77792266-E85D-66A5-AC0A-8B19E38C97E8}"/>
            </a:ext>
          </a:extLst>
        </cdr:cNvPr>
        <cdr:cNvSpPr txBox="1"/>
      </cdr:nvSpPr>
      <cdr:spPr>
        <a:xfrm xmlns:a="http://schemas.openxmlformats.org/drawingml/2006/main">
          <a:off x="4000500" y="1057274"/>
          <a:ext cx="1495425" cy="3333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rgbClr val="00B050"/>
              </a:solidFill>
            </a:rPr>
            <a:t>PAYMENTS</a:t>
          </a:r>
        </a:p>
      </cdr:txBody>
    </cdr:sp>
  </cdr:relSizeAnchor>
  <cdr:relSizeAnchor xmlns:cdr="http://schemas.openxmlformats.org/drawingml/2006/chartDrawing">
    <cdr:from>
      <cdr:x>0.56537</cdr:x>
      <cdr:y>0.32246</cdr:y>
    </cdr:from>
    <cdr:to>
      <cdr:x>0.71307</cdr:x>
      <cdr:y>0.32622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5275A1D3-4DB9-B725-B69A-09CCBF12F885}"/>
            </a:ext>
          </a:extLst>
        </cdr:cNvPr>
        <cdr:cNvCxnSpPr>
          <a:endCxn xmlns:a="http://schemas.openxmlformats.org/drawingml/2006/main" id="7" idx="1"/>
        </cdr:cNvCxnSpPr>
      </cdr:nvCxnSpPr>
      <cdr:spPr>
        <a:xfrm xmlns:a="http://schemas.openxmlformats.org/drawingml/2006/main" flipV="1">
          <a:off x="3171826" y="1223962"/>
          <a:ext cx="828674" cy="1428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0.55178</cdr:x>
      <cdr:y>0.20954</cdr:y>
    </cdr:from>
    <cdr:to>
      <cdr:x>0.71138</cdr:x>
      <cdr:y>0.21581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159513B5-A3D2-A20F-46F0-0D6029B8B78B}"/>
            </a:ext>
          </a:extLst>
        </cdr:cNvPr>
        <cdr:cNvCxnSpPr>
          <a:endCxn xmlns:a="http://schemas.openxmlformats.org/drawingml/2006/main" id="6" idx="1"/>
        </cdr:cNvCxnSpPr>
      </cdr:nvCxnSpPr>
      <cdr:spPr>
        <a:xfrm xmlns:a="http://schemas.openxmlformats.org/drawingml/2006/main" flipV="1">
          <a:off x="3095626" y="795337"/>
          <a:ext cx="895350" cy="238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620C62-0C69-4D22-815D-EFFA3F124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7E0E18-470B-4CAE-8B2A-1C7D4BF2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50AB-AEB8-DAAA-F793-763EA3F81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BUSINESS ANALYSIS ANDREPORTING THE  IMPROVEMENTS ON CUSTOMER SERVICES FOR NILE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D5748-AA9B-1800-DC1D-BDB356F35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DEVELOPING USING CUSTOMER SERVICE DATA AND CREATING ANALYTICAL REPORTS FOR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EF89-34EA-F404-0209-C2EC7C74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0A09-C29B-C462-E477-006AC4C9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optimize customer service process</a:t>
            </a:r>
          </a:p>
          <a:p>
            <a:r>
              <a:rPr lang="en-GB" dirty="0"/>
              <a:t>Improve customer experience</a:t>
            </a:r>
          </a:p>
          <a:p>
            <a:r>
              <a:rPr lang="en-GB" dirty="0"/>
              <a:t>Obtain new customers</a:t>
            </a:r>
          </a:p>
          <a:p>
            <a:r>
              <a:rPr lang="en-GB" dirty="0"/>
              <a:t>Increase overall business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7E93-A9BD-F72F-B1A5-6D0FD38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D4BC-64FB-B3CC-4B5E-6A9FD13C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7016"/>
          </a:xfrm>
        </p:spPr>
        <p:txBody>
          <a:bodyPr>
            <a:normAutofit fontScale="85000" lnSpcReduction="20000"/>
          </a:bodyPr>
          <a:lstStyle/>
          <a:p>
            <a:pPr marL="514350" indent="-514350" algn="l" rtl="0">
              <a:buAutoNum type="arabicPeriod"/>
            </a:pPr>
            <a:r>
              <a:rPr lang="en-GB" dirty="0">
                <a:solidFill>
                  <a:srgbClr val="1D2125"/>
                </a:solidFill>
                <a:highlight>
                  <a:srgbClr val="F8F9FA"/>
                </a:highlight>
                <a:latin typeface="-apple-system"/>
              </a:rPr>
              <a:t>Customer Id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Customer Name</a:t>
            </a:r>
          </a:p>
          <a:p>
            <a:pPr marL="514350" indent="-514350" algn="l" rtl="0">
              <a:buAutoNum type="arabicPeriod"/>
            </a:pPr>
            <a:r>
              <a:rPr lang="en-GB" dirty="0">
                <a:solidFill>
                  <a:srgbClr val="FF0000"/>
                </a:solidFill>
                <a:highlight>
                  <a:srgbClr val="F8F9FA"/>
                </a:highlight>
                <a:latin typeface="-apple-system"/>
              </a:rPr>
              <a:t>Sentiment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Customer Satisfaction Score</a:t>
            </a:r>
          </a:p>
          <a:p>
            <a:pPr marL="514350" indent="-514350" algn="l" rtl="0">
              <a:buAutoNum type="arabicPeriod"/>
            </a:pPr>
            <a:r>
              <a:rPr lang="en-GB" dirty="0">
                <a:solidFill>
                  <a:srgbClr val="1D2125"/>
                </a:solidFill>
                <a:highlight>
                  <a:srgbClr val="F8F9FA"/>
                </a:highlight>
                <a:latin typeface="-apple-system"/>
              </a:rPr>
              <a:t>Call Time Stamp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Call Day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Reason  (Billing Question, </a:t>
            </a:r>
            <a:r>
              <a:rPr lang="en-GB" b="0" i="0" dirty="0" err="1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Serivce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 Outage &amp; Payments)</a:t>
            </a:r>
          </a:p>
          <a:p>
            <a:pPr marL="514350" indent="-514350" algn="l" rtl="0">
              <a:buAutoNum type="arabicPeriod"/>
            </a:pPr>
            <a:r>
              <a:rPr lang="en-GB" dirty="0">
                <a:solidFill>
                  <a:srgbClr val="1D2125"/>
                </a:solidFill>
                <a:highlight>
                  <a:srgbClr val="F8F9FA"/>
                </a:highlight>
                <a:latin typeface="-apple-system"/>
              </a:rPr>
              <a:t>City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State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Channel (Call-</a:t>
            </a:r>
            <a:r>
              <a:rPr lang="en-GB" b="0" i="0" dirty="0" err="1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Center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, </a:t>
            </a:r>
            <a:r>
              <a:rPr lang="en-GB" b="0" i="0" dirty="0" err="1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Chatbox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, Email &amp; Web)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Response Time</a:t>
            </a:r>
          </a:p>
          <a:p>
            <a:pPr marL="514350" indent="-514350" algn="l" rtl="0">
              <a:buAutoNum type="arabicPeriod"/>
            </a:pPr>
            <a:r>
              <a:rPr lang="en-GB" dirty="0">
                <a:solidFill>
                  <a:srgbClr val="FF0000"/>
                </a:solidFill>
                <a:highlight>
                  <a:srgbClr val="F8F9FA"/>
                </a:highlight>
                <a:latin typeface="-apple-system"/>
              </a:rPr>
              <a:t>Call Duration in Minutes</a:t>
            </a:r>
          </a:p>
          <a:p>
            <a:pPr marL="514350" indent="-514350" algn="l" rtl="0">
              <a:buAutoNum type="arabicPeriod"/>
            </a:pP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Call </a:t>
            </a:r>
            <a:r>
              <a:rPr lang="en-GB" b="0" i="0" dirty="0" err="1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Center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8F9FA"/>
                </a:highlight>
                <a:latin typeface="-apple-system"/>
              </a:rPr>
              <a:t>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4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4019-4EF7-C6A1-1F59-3749210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6182-96D7-FC42-C98F-FA2C2359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2300747"/>
            <a:ext cx="4557252" cy="3436375"/>
          </a:xfrm>
        </p:spPr>
        <p:txBody>
          <a:bodyPr>
            <a:normAutofit/>
          </a:bodyPr>
          <a:lstStyle/>
          <a:p>
            <a:r>
              <a:rPr lang="en-GB" dirty="0"/>
              <a:t>Based on the customers, they have been classified in 5 types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Very Positive</a:t>
            </a:r>
          </a:p>
          <a:p>
            <a:pPr marL="514350" indent="-514350">
              <a:buAutoNum type="arabicPeriod"/>
            </a:pPr>
            <a:r>
              <a:rPr lang="en-US" dirty="0"/>
              <a:t>Positive</a:t>
            </a:r>
          </a:p>
          <a:p>
            <a:pPr marL="514350" indent="-514350">
              <a:buAutoNum type="arabicPeriod"/>
            </a:pPr>
            <a:r>
              <a:rPr lang="en-US" dirty="0"/>
              <a:t>Neutral</a:t>
            </a:r>
          </a:p>
          <a:p>
            <a:pPr marL="514350" indent="-514350">
              <a:buAutoNum type="arabicPeriod"/>
            </a:pPr>
            <a:r>
              <a:rPr lang="en-US" dirty="0"/>
              <a:t>Negative </a:t>
            </a:r>
          </a:p>
          <a:p>
            <a:pPr marL="514350" indent="-514350">
              <a:buAutoNum type="arabicPeriod"/>
            </a:pPr>
            <a:r>
              <a:rPr lang="en-US" dirty="0"/>
              <a:t>Very Negative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F7FA5B-F166-704F-DC85-1DD636A2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6625"/>
              </p:ext>
            </p:extLst>
          </p:nvPr>
        </p:nvGraphicFramePr>
        <p:xfrm>
          <a:off x="4955458" y="2477729"/>
          <a:ext cx="6548283" cy="3642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1999238840"/>
                    </a:ext>
                  </a:extLst>
                </a:gridCol>
                <a:gridCol w="4295110">
                  <a:extLst>
                    <a:ext uri="{9D8B030D-6E8A-4147-A177-3AD203B41FA5}">
                      <a16:colId xmlns:a16="http://schemas.microsoft.com/office/drawing/2014/main" val="3883045705"/>
                    </a:ext>
                  </a:extLst>
                </a:gridCol>
              </a:tblGrid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Count of CUSTOMER_NAME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490047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Negative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</a:rPr>
                        <a:t>11063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913807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Neutral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8754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48014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</a:rPr>
                        <a:t>Positive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3928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078662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Very Negative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</a:rPr>
                        <a:t>6026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58644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</a:rPr>
                        <a:t>Very Positive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3170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99585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32941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34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B318-F212-9C4E-E265-B3377B3D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43194"/>
          </a:xfrm>
        </p:spPr>
        <p:txBody>
          <a:bodyPr/>
          <a:lstStyle/>
          <a:p>
            <a:r>
              <a:rPr lang="en-GB" dirty="0"/>
              <a:t>ROOT CAUSE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AF68-B279-4FF2-DBC7-70ACA8C2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32359"/>
            <a:ext cx="5157787" cy="427856"/>
          </a:xfrm>
        </p:spPr>
        <p:txBody>
          <a:bodyPr/>
          <a:lstStyle/>
          <a:p>
            <a:r>
              <a:rPr lang="en-GB" b="1" dirty="0"/>
              <a:t>RESPONSE TIME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C465-AA80-B4DB-1589-F3779722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334161"/>
            <a:ext cx="5157787" cy="1889945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Based on response time, it is categorized as</a:t>
            </a:r>
          </a:p>
          <a:p>
            <a:pPr marL="0" indent="0">
              <a:buNone/>
            </a:pPr>
            <a:r>
              <a:rPr lang="en-GB" sz="2400" dirty="0"/>
              <a:t>1.)Above SLA - 4168</a:t>
            </a:r>
          </a:p>
          <a:p>
            <a:pPr marL="0" indent="0">
              <a:buNone/>
            </a:pPr>
            <a:r>
              <a:rPr lang="en-GB" sz="2400" dirty="0"/>
              <a:t>2.)Below SLA - 8148</a:t>
            </a:r>
          </a:p>
          <a:p>
            <a:pPr marL="0" indent="0">
              <a:buNone/>
            </a:pPr>
            <a:r>
              <a:rPr lang="en-GB" sz="2400" dirty="0"/>
              <a:t>3.)Within SLA - 20625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DCE4B-41FC-AACE-43C4-3C269F520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7312"/>
            <a:ext cx="5183188" cy="427856"/>
          </a:xfrm>
        </p:spPr>
        <p:txBody>
          <a:bodyPr/>
          <a:lstStyle/>
          <a:p>
            <a:r>
              <a:rPr lang="en-GB" b="1" dirty="0"/>
              <a:t>REASON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F9AD-2729-C04C-CD78-C7B7F990D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82761"/>
            <a:ext cx="5183188" cy="1768501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Based on reason, it is categorized as </a:t>
            </a:r>
          </a:p>
          <a:p>
            <a:pPr marL="0" indent="0">
              <a:buNone/>
            </a:pPr>
            <a:r>
              <a:rPr lang="en-GB" sz="2400" dirty="0"/>
              <a:t>1.)Billing Questions</a:t>
            </a:r>
          </a:p>
          <a:p>
            <a:pPr marL="0" indent="0">
              <a:buNone/>
            </a:pPr>
            <a:r>
              <a:rPr lang="en-GB" sz="2400" dirty="0"/>
              <a:t>2.)Payments</a:t>
            </a:r>
          </a:p>
          <a:p>
            <a:pPr marL="0" indent="0">
              <a:buNone/>
            </a:pPr>
            <a:r>
              <a:rPr lang="en-GB" sz="2400" dirty="0"/>
              <a:t>3.)Service Outrage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2CF131-D73B-C64F-B4E7-370802580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191523"/>
              </p:ext>
            </p:extLst>
          </p:nvPr>
        </p:nvGraphicFramePr>
        <p:xfrm>
          <a:off x="575186" y="4299154"/>
          <a:ext cx="11223523" cy="239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15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107A-CEA9-F85D-1E54-1FACE006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CAUSE ANALYTICS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4B1B92-782A-8969-5F9F-EC97C3CA3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930382"/>
              </p:ext>
            </p:extLst>
          </p:nvPr>
        </p:nvGraphicFramePr>
        <p:xfrm>
          <a:off x="6096000" y="2448231"/>
          <a:ext cx="5610225" cy="3849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00E421-8B5A-8E48-CF05-7924B2E3A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704993"/>
              </p:ext>
            </p:extLst>
          </p:nvPr>
        </p:nvGraphicFramePr>
        <p:xfrm>
          <a:off x="252719" y="2448230"/>
          <a:ext cx="5610225" cy="396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96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36D2-0EC5-E1E8-040B-D9B3C999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76BB-F50F-F466-FE5C-7B02938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Avoid service outrages in advance.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Avoid long call waiting.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Segmentation on customers must be even considered with there age as a constraint and often </a:t>
            </a:r>
            <a:r>
              <a:rPr lang="en-GB" dirty="0" err="1"/>
              <a:t>priotize</a:t>
            </a:r>
            <a:r>
              <a:rPr lang="en-GB" dirty="0"/>
              <a:t> them.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Increase of call-</a:t>
            </a:r>
            <a:r>
              <a:rPr lang="en-GB" dirty="0" err="1"/>
              <a:t>centers</a:t>
            </a:r>
            <a:r>
              <a:rPr lang="en-GB" dirty="0"/>
              <a:t> or the staff in it, to decrease the waiting time.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Emerge new customer order by providing them with offers.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2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5FA4-538C-B578-CD07-488CAD12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6189-EC3F-F60B-312C-9F52429F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customers should have a personalized product recommendations and their sales.</a:t>
            </a:r>
          </a:p>
          <a:p>
            <a:r>
              <a:rPr lang="en-GB" dirty="0" err="1"/>
              <a:t>Chatbox</a:t>
            </a:r>
            <a:r>
              <a:rPr lang="en-GB" dirty="0"/>
              <a:t> must be of more user friendly with immediate result.</a:t>
            </a:r>
          </a:p>
          <a:p>
            <a:r>
              <a:rPr lang="en-GB" dirty="0"/>
              <a:t>They must have a virtual shopping assistance.</a:t>
            </a:r>
          </a:p>
          <a:p>
            <a:r>
              <a:rPr lang="en-GB" dirty="0"/>
              <a:t>Dynamic pricing</a:t>
            </a:r>
          </a:p>
          <a:p>
            <a:r>
              <a:rPr lang="en-GB" dirty="0"/>
              <a:t>Fraud detection</a:t>
            </a:r>
          </a:p>
          <a:p>
            <a:r>
              <a:rPr lang="en-GB" dirty="0"/>
              <a:t>Logistics optimization</a:t>
            </a:r>
          </a:p>
          <a:p>
            <a:r>
              <a:rPr lang="en-GB" dirty="0"/>
              <a:t>By this, we can reduce the negativity in the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7146-614D-60CB-9FF0-FD3A043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9" y="2503641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937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349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Wingdings 3</vt:lpstr>
      <vt:lpstr>Ion Boardroom</vt:lpstr>
      <vt:lpstr>BUSINESS ANALYSIS ANDREPORTING THE  IMPROVEMENTS ON CUSTOMER SERVICES FOR NILE</vt:lpstr>
      <vt:lpstr>OBJECTIVE</vt:lpstr>
      <vt:lpstr>DATA DESCRIPTION</vt:lpstr>
      <vt:lpstr>SENTIMENTAL ANALYSIS</vt:lpstr>
      <vt:lpstr>ROOT CAUSE ANALYSIS</vt:lpstr>
      <vt:lpstr>ROOT CAUSE ANALYTICS</vt:lpstr>
      <vt:lpstr>CUSTOMER SEGMENTATION</vt:lpstr>
      <vt:lpstr>BUSINESS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6</cp:revision>
  <dcterms:created xsi:type="dcterms:W3CDTF">2024-07-16T17:24:13Z</dcterms:created>
  <dcterms:modified xsi:type="dcterms:W3CDTF">2024-07-17T08:38:12Z</dcterms:modified>
</cp:coreProperties>
</file>