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Nunito"/>
      <p:regular r:id="rId18"/>
      <p:bold r:id="rId19"/>
      <p:italic r:id="rId20"/>
      <p:boldItalic r:id="rId21"/>
    </p:embeddedFont>
    <p:embeddedFont>
      <p:font typeface="Bree Serif"/>
      <p:regular r:id="rId22"/>
    </p:embeddedFont>
    <p:embeddedFont>
      <p:font typeface="Dancing Script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italic.fntdata"/><Relationship Id="rId11" Type="http://schemas.openxmlformats.org/officeDocument/2006/relationships/slide" Target="slides/slide6.xml"/><Relationship Id="rId22" Type="http://schemas.openxmlformats.org/officeDocument/2006/relationships/font" Target="fonts/BreeSerif-regular.fntdata"/><Relationship Id="rId10" Type="http://schemas.openxmlformats.org/officeDocument/2006/relationships/slide" Target="slides/slide5.xml"/><Relationship Id="rId21" Type="http://schemas.openxmlformats.org/officeDocument/2006/relationships/font" Target="fonts/Nunito-boldItalic.fntdata"/><Relationship Id="rId13" Type="http://schemas.openxmlformats.org/officeDocument/2006/relationships/slide" Target="slides/slide8.xml"/><Relationship Id="rId24" Type="http://schemas.openxmlformats.org/officeDocument/2006/relationships/font" Target="fonts/DancingScript-bold.fntdata"/><Relationship Id="rId12" Type="http://schemas.openxmlformats.org/officeDocument/2006/relationships/slide" Target="slides/slide7.xml"/><Relationship Id="rId23" Type="http://schemas.openxmlformats.org/officeDocument/2006/relationships/font" Target="fonts/DancingScript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.fntdata"/><Relationship Id="rId6" Type="http://schemas.openxmlformats.org/officeDocument/2006/relationships/slide" Target="slides/slide1.xml"/><Relationship Id="rId18" Type="http://schemas.openxmlformats.org/officeDocument/2006/relationships/font" Target="fonts/Nuni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Shape 5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" name="Shape 59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60" name="Shape 60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" name="Shape 63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64" name="Shape 64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" name="Shape 67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68" name="Shape 6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" name="Shape 71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72" name="Shape 7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" name="Shape 75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76" name="Shape 7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" name="Shape 79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80" name="Shape 80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4" name="Shape 84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85" name="Shape 85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" name="Shape 88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89" name="Shape 89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" name="Shape 92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0" name="Shape 10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7" name="Shape 107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8" name="Shape 10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4" name="Shape 11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Shape 12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5" name="Shape 125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126" name="Shape 126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Shape 12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0" name="Shape 130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131" name="Shape 13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" name="Shape 134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135" name="Shape 135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8" name="Shape 13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39" name="Shape 13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45" name="Shape 145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6" name="Shape 146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7" name="Shape 14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53" name="Shape 15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6" name="Shape 156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57" name="Shape 157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0" name="Shape 160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61" name="Shape 16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Shape 16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4" name="Shape 164"/>
          <p:cNvSpPr txBox="1"/>
          <p:nvPr>
            <p:ph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66" name="Shape 16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SriHarshaGajavalli/GDGChennai-FebMeetup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meetup.com/AI-Developer-Community-Intel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SriHarshaGajavalli" TargetMode="External"/><Relationship Id="rId4" Type="http://schemas.openxmlformats.org/officeDocument/2006/relationships/hyperlink" Target="https://www.linkedin.com/in/sriharshagajavalli" TargetMode="External"/><Relationship Id="rId5" Type="http://schemas.openxmlformats.org/officeDocument/2006/relationships/hyperlink" Target="https://facebook.com/harsha.gajavalli" TargetMode="External"/><Relationship Id="rId6" Type="http://schemas.openxmlformats.org/officeDocument/2006/relationships/hyperlink" Target="mailto:sriharsha.g15@gmail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ctrTitle"/>
          </p:nvPr>
        </p:nvSpPr>
        <p:spPr>
          <a:xfrm>
            <a:off x="311700" y="1295175"/>
            <a:ext cx="8520600" cy="117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Flutter</a:t>
            </a:r>
            <a:r>
              <a:rPr lang="en"/>
              <a:t> </a:t>
            </a:r>
            <a:r>
              <a:rPr lang="en"/>
              <a:t>-</a:t>
            </a:r>
            <a:r>
              <a:rPr lang="en"/>
              <a:t>	 </a:t>
            </a:r>
            <a:r>
              <a:rPr lang="en"/>
              <a:t>From 0 to 1</a:t>
            </a:r>
            <a:endParaRPr/>
          </a:p>
        </p:txBody>
      </p:sp>
      <p:sp>
        <p:nvSpPr>
          <p:cNvPr id="174" name="Shape 174"/>
          <p:cNvSpPr txBox="1"/>
          <p:nvPr>
            <p:ph idx="1" type="subTitle"/>
          </p:nvPr>
        </p:nvSpPr>
        <p:spPr>
          <a:xfrm>
            <a:off x="311700" y="25867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@</a:t>
            </a:r>
            <a:endParaRPr b="1"/>
          </a:p>
        </p:txBody>
      </p:sp>
      <p:pic>
        <p:nvPicPr>
          <p:cNvPr id="175" name="Shape 1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6897" y="3379372"/>
            <a:ext cx="1611225" cy="161122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Shape 176"/>
          <p:cNvSpPr txBox="1"/>
          <p:nvPr/>
        </p:nvSpPr>
        <p:spPr>
          <a:xfrm>
            <a:off x="6659450" y="4463975"/>
            <a:ext cx="22803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--- Sri Harsha Gajavalli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311700" y="27507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am I?</a:t>
            </a:r>
            <a:endParaRPr/>
          </a:p>
        </p:txBody>
      </p:sp>
      <p:sp>
        <p:nvSpPr>
          <p:cNvPr id="182" name="Shape 182"/>
          <p:cNvSpPr txBox="1"/>
          <p:nvPr/>
        </p:nvSpPr>
        <p:spPr>
          <a:xfrm>
            <a:off x="1317525" y="1302625"/>
            <a:ext cx="12654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Founder</a:t>
            </a:r>
            <a:endParaRPr sz="2000"/>
          </a:p>
        </p:txBody>
      </p:sp>
      <p:sp>
        <p:nvSpPr>
          <p:cNvPr id="183" name="Shape 183"/>
          <p:cNvSpPr txBox="1"/>
          <p:nvPr/>
        </p:nvSpPr>
        <p:spPr>
          <a:xfrm>
            <a:off x="2328300" y="1871850"/>
            <a:ext cx="21501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Community Lead</a:t>
            </a:r>
            <a:endParaRPr sz="2000"/>
          </a:p>
        </p:txBody>
      </p:sp>
      <p:sp>
        <p:nvSpPr>
          <p:cNvPr id="184" name="Shape 184"/>
          <p:cNvSpPr txBox="1"/>
          <p:nvPr/>
        </p:nvSpPr>
        <p:spPr>
          <a:xfrm>
            <a:off x="1566300" y="2557650"/>
            <a:ext cx="15297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FreeLancer</a:t>
            </a:r>
            <a:endParaRPr sz="2000"/>
          </a:p>
        </p:txBody>
      </p:sp>
      <p:sp>
        <p:nvSpPr>
          <p:cNvPr id="185" name="Shape 185"/>
          <p:cNvSpPr txBox="1"/>
          <p:nvPr/>
        </p:nvSpPr>
        <p:spPr>
          <a:xfrm>
            <a:off x="4233300" y="2557650"/>
            <a:ext cx="11781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Student</a:t>
            </a:r>
            <a:endParaRPr sz="2000"/>
          </a:p>
        </p:txBody>
      </p:sp>
      <p:sp>
        <p:nvSpPr>
          <p:cNvPr id="186" name="Shape 186"/>
          <p:cNvSpPr txBox="1"/>
          <p:nvPr/>
        </p:nvSpPr>
        <p:spPr>
          <a:xfrm>
            <a:off x="4062300" y="1302625"/>
            <a:ext cx="11781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Hacker</a:t>
            </a:r>
            <a:endParaRPr sz="2000"/>
          </a:p>
        </p:txBody>
      </p:sp>
      <p:sp>
        <p:nvSpPr>
          <p:cNvPr id="187" name="Shape 187"/>
          <p:cNvSpPr txBox="1"/>
          <p:nvPr/>
        </p:nvSpPr>
        <p:spPr>
          <a:xfrm>
            <a:off x="5223900" y="3243450"/>
            <a:ext cx="13662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Developer</a:t>
            </a:r>
            <a:endParaRPr sz="2000"/>
          </a:p>
        </p:txBody>
      </p:sp>
      <p:sp>
        <p:nvSpPr>
          <p:cNvPr id="188" name="Shape 188"/>
          <p:cNvSpPr txBox="1"/>
          <p:nvPr/>
        </p:nvSpPr>
        <p:spPr>
          <a:xfrm>
            <a:off x="2175900" y="3319650"/>
            <a:ext cx="17259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Entrepreneur</a:t>
            </a:r>
            <a:endParaRPr sz="2000"/>
          </a:p>
        </p:txBody>
      </p:sp>
      <p:sp>
        <p:nvSpPr>
          <p:cNvPr id="189" name="Shape 189"/>
          <p:cNvSpPr txBox="1"/>
          <p:nvPr/>
        </p:nvSpPr>
        <p:spPr>
          <a:xfrm>
            <a:off x="6682300" y="1302625"/>
            <a:ext cx="12654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Engineer</a:t>
            </a:r>
            <a:endParaRPr sz="2000"/>
          </a:p>
        </p:txBody>
      </p:sp>
      <p:sp>
        <p:nvSpPr>
          <p:cNvPr id="190" name="Shape 190"/>
          <p:cNvSpPr txBox="1"/>
          <p:nvPr/>
        </p:nvSpPr>
        <p:spPr>
          <a:xfrm>
            <a:off x="5528700" y="1871850"/>
            <a:ext cx="11034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Trainer</a:t>
            </a:r>
            <a:endParaRPr sz="2000"/>
          </a:p>
        </p:txBody>
      </p:sp>
      <p:sp>
        <p:nvSpPr>
          <p:cNvPr id="191" name="Shape 191"/>
          <p:cNvSpPr txBox="1"/>
          <p:nvPr/>
        </p:nvSpPr>
        <p:spPr>
          <a:xfrm>
            <a:off x="7890900" y="1871850"/>
            <a:ext cx="9144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Coder</a:t>
            </a:r>
            <a:endParaRPr sz="2000"/>
          </a:p>
        </p:txBody>
      </p:sp>
      <p:sp>
        <p:nvSpPr>
          <p:cNvPr id="192" name="Shape 192"/>
          <p:cNvSpPr txBox="1"/>
          <p:nvPr/>
        </p:nvSpPr>
        <p:spPr>
          <a:xfrm>
            <a:off x="194700" y="1892013"/>
            <a:ext cx="10038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Mentor</a:t>
            </a:r>
            <a:endParaRPr sz="2000"/>
          </a:p>
        </p:txBody>
      </p:sp>
      <p:sp>
        <p:nvSpPr>
          <p:cNvPr id="193" name="Shape 193"/>
          <p:cNvSpPr txBox="1"/>
          <p:nvPr/>
        </p:nvSpPr>
        <p:spPr>
          <a:xfrm>
            <a:off x="7281300" y="3319650"/>
            <a:ext cx="16395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Programmer</a:t>
            </a:r>
            <a:endParaRPr sz="2000"/>
          </a:p>
        </p:txBody>
      </p:sp>
      <p:sp>
        <p:nvSpPr>
          <p:cNvPr id="194" name="Shape 194"/>
          <p:cNvSpPr txBox="1"/>
          <p:nvPr/>
        </p:nvSpPr>
        <p:spPr>
          <a:xfrm>
            <a:off x="270900" y="3319650"/>
            <a:ext cx="8679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Guide</a:t>
            </a:r>
            <a:endParaRPr sz="2000"/>
          </a:p>
        </p:txBody>
      </p:sp>
      <p:sp>
        <p:nvSpPr>
          <p:cNvPr id="195" name="Shape 195"/>
          <p:cNvSpPr txBox="1"/>
          <p:nvPr/>
        </p:nvSpPr>
        <p:spPr>
          <a:xfrm>
            <a:off x="6824100" y="2557650"/>
            <a:ext cx="11781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Speaker</a:t>
            </a:r>
            <a:endParaRPr sz="2000"/>
          </a:p>
        </p:txBody>
      </p:sp>
      <p:sp>
        <p:nvSpPr>
          <p:cNvPr id="196" name="Shape 196"/>
          <p:cNvSpPr txBox="1"/>
          <p:nvPr/>
        </p:nvSpPr>
        <p:spPr>
          <a:xfrm>
            <a:off x="3476150" y="3927100"/>
            <a:ext cx="28212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/>
              <a:t>Learner</a:t>
            </a:r>
            <a:endParaRPr sz="5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use flutter?</a:t>
            </a:r>
            <a:endParaRPr/>
          </a:p>
        </p:txBody>
      </p:sp>
      <p:sp>
        <p:nvSpPr>
          <p:cNvPr id="202" name="Shape 202"/>
          <p:cNvSpPr txBox="1"/>
          <p:nvPr>
            <p:ph idx="2" type="body"/>
          </p:nvPr>
        </p:nvSpPr>
        <p:spPr>
          <a:xfrm>
            <a:off x="4805525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rgbClr val="111111"/>
                </a:solidFill>
              </a:rPr>
              <a:t>Be highly productive</a:t>
            </a:r>
            <a:endParaRPr sz="1400">
              <a:solidFill>
                <a:srgbClr val="111111"/>
              </a:solidFill>
            </a:endParaRPr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>
                <a:solidFill>
                  <a:srgbClr val="111111"/>
                </a:solidFill>
              </a:rPr>
              <a:t>Develop for iOS and Android from a single codebase</a:t>
            </a:r>
            <a:endParaRPr sz="1100">
              <a:solidFill>
                <a:srgbClr val="111111"/>
              </a:solidFill>
            </a:endParaRPr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>
                <a:solidFill>
                  <a:srgbClr val="111111"/>
                </a:solidFill>
              </a:rPr>
              <a:t>Do more with less code, even on a single OS, with a modern, expressive language and a declarative approach</a:t>
            </a:r>
            <a:endParaRPr sz="1100">
              <a:solidFill>
                <a:srgbClr val="111111"/>
              </a:solidFill>
            </a:endParaRPr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>
                <a:solidFill>
                  <a:srgbClr val="111111"/>
                </a:solidFill>
              </a:rPr>
              <a:t>Prototype and iterate easily</a:t>
            </a:r>
            <a:endParaRPr sz="1100">
              <a:solidFill>
                <a:srgbClr val="11111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use flutter?</a:t>
            </a:r>
            <a:endParaRPr/>
          </a:p>
        </p:txBody>
      </p:sp>
      <p:sp>
        <p:nvSpPr>
          <p:cNvPr id="208" name="Shape 20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cont’d...</a:t>
            </a:r>
            <a:endParaRPr/>
          </a:p>
        </p:txBody>
      </p:sp>
      <p:sp>
        <p:nvSpPr>
          <p:cNvPr id="209" name="Shape 20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rgbClr val="111111"/>
                </a:solidFill>
              </a:rPr>
              <a:t>Create beautiful, highly-customized user experiences</a:t>
            </a:r>
            <a:endParaRPr sz="1400">
              <a:solidFill>
                <a:srgbClr val="111111"/>
              </a:solidFill>
            </a:endParaRPr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>
                <a:solidFill>
                  <a:srgbClr val="111111"/>
                </a:solidFill>
              </a:rPr>
              <a:t>Benefit from a rich set of Material Design and Cupertino (iOS-flavor) widgets built using Flutter’s own framework</a:t>
            </a:r>
            <a:endParaRPr sz="1100">
              <a:solidFill>
                <a:srgbClr val="111111"/>
              </a:solidFill>
            </a:endParaRPr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>
                <a:solidFill>
                  <a:srgbClr val="111111"/>
                </a:solidFill>
              </a:rPr>
              <a:t>Realize custom, beautiful, brand-driven designs, without the limitations of OEM widget sets</a:t>
            </a:r>
            <a:endParaRPr sz="1100">
              <a:solidFill>
                <a:srgbClr val="111111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 Principles</a:t>
            </a:r>
            <a:endParaRPr/>
          </a:p>
        </p:txBody>
      </p:sp>
      <p:sp>
        <p:nvSpPr>
          <p:cNvPr id="215" name="Shape 21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Shape 21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Everything’s a widget</a:t>
            </a:r>
            <a:endParaRPr b="1"/>
          </a:p>
          <a:p>
            <a:pPr indent="-298450" lvl="0" marL="749300" rtl="0">
              <a:spcBef>
                <a:spcPts val="1600"/>
              </a:spcBef>
              <a:spcAft>
                <a:spcPts val="0"/>
              </a:spcAft>
              <a:buClr>
                <a:srgbClr val="111111"/>
              </a:buClr>
              <a:buSzPts val="1100"/>
              <a:buFont typeface="Roboto"/>
              <a:buChar char="●"/>
            </a:pPr>
            <a:r>
              <a:rPr lang="en" sz="1100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rPr>
              <a:t>a structural element (like a button or menu)</a:t>
            </a:r>
            <a:endParaRPr sz="1100">
              <a:solidFill>
                <a:srgbClr val="11111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749300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100"/>
              <a:buFont typeface="Roboto"/>
              <a:buChar char="●"/>
            </a:pPr>
            <a:r>
              <a:rPr lang="en" sz="1100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rPr>
              <a:t>a stylistic element (like a font or color scheme)</a:t>
            </a:r>
            <a:endParaRPr sz="1100">
              <a:solidFill>
                <a:srgbClr val="11111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749300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100"/>
              <a:buFont typeface="Roboto"/>
              <a:buChar char="●"/>
            </a:pPr>
            <a:r>
              <a:rPr lang="en" sz="1100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rPr>
              <a:t>an aspect of layout (like padding)</a:t>
            </a:r>
            <a:endParaRPr sz="1100">
              <a:solidFill>
                <a:srgbClr val="11111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>
              <a:spcBef>
                <a:spcPts val="11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Hands on Hack!</a:t>
            </a:r>
            <a:endParaRPr/>
          </a:p>
        </p:txBody>
      </p:sp>
      <p:sp>
        <p:nvSpPr>
          <p:cNvPr id="222" name="Shape 222"/>
          <p:cNvSpPr txBox="1"/>
          <p:nvPr/>
        </p:nvSpPr>
        <p:spPr>
          <a:xfrm>
            <a:off x="573175" y="4056750"/>
            <a:ext cx="81060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and source code @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https://github.com/SriHarshaGajavalli/GDGChennai-FebMeetup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type="title"/>
          </p:nvPr>
        </p:nvSpPr>
        <p:spPr>
          <a:xfrm>
            <a:off x="311700" y="1979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Join Us @ AI Developer Community</a:t>
            </a:r>
            <a:endParaRPr/>
          </a:p>
        </p:txBody>
      </p:sp>
      <p:sp>
        <p:nvSpPr>
          <p:cNvPr id="228" name="Shape 228"/>
          <p:cNvSpPr txBox="1"/>
          <p:nvPr/>
        </p:nvSpPr>
        <p:spPr>
          <a:xfrm>
            <a:off x="1855950" y="3572900"/>
            <a:ext cx="54321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Meetup: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https://www.meetup.com/AI-Developer-Community-Intel/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idx="1" type="body"/>
          </p:nvPr>
        </p:nvSpPr>
        <p:spPr>
          <a:xfrm>
            <a:off x="610825" y="3665000"/>
            <a:ext cx="7132200" cy="36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ree Serif"/>
                <a:ea typeface="Bree Serif"/>
                <a:cs typeface="Bree Serif"/>
                <a:sym typeface="Bree Serif"/>
              </a:rPr>
              <a:t>@Github:   </a:t>
            </a:r>
            <a:r>
              <a:rPr lang="en" u="sng">
                <a:solidFill>
                  <a:schemeClr val="hlink"/>
                </a:solidFill>
                <a:latin typeface="Bree Serif"/>
                <a:ea typeface="Bree Serif"/>
                <a:cs typeface="Bree Serif"/>
                <a:sym typeface="Bree Serif"/>
                <a:hlinkClick r:id="rId3"/>
              </a:rPr>
              <a:t>https://github.com/SriHarshaGajavalli</a:t>
            </a:r>
            <a:endParaRPr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ree Serif"/>
                <a:ea typeface="Bree Serif"/>
                <a:cs typeface="Bree Serif"/>
                <a:sym typeface="Bree Serif"/>
              </a:rPr>
              <a:t>@LinkedIn: </a:t>
            </a:r>
            <a:r>
              <a:rPr lang="en" u="sng">
                <a:solidFill>
                  <a:schemeClr val="hlink"/>
                </a:solidFill>
                <a:latin typeface="Bree Serif"/>
                <a:ea typeface="Bree Serif"/>
                <a:cs typeface="Bree Serif"/>
                <a:sym typeface="Bree Serif"/>
                <a:hlinkClick r:id="rId4"/>
              </a:rPr>
              <a:t>https://www.linkedin.com/in/sriharshagajavalli</a:t>
            </a:r>
            <a:endParaRPr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ree Serif"/>
                <a:ea typeface="Bree Serif"/>
                <a:cs typeface="Bree Serif"/>
                <a:sym typeface="Bree Serif"/>
              </a:rPr>
              <a:t>@Facebook: </a:t>
            </a:r>
            <a:r>
              <a:rPr lang="en" u="sng">
                <a:solidFill>
                  <a:schemeClr val="hlink"/>
                </a:solidFill>
                <a:latin typeface="Bree Serif"/>
                <a:ea typeface="Bree Serif"/>
                <a:cs typeface="Bree Serif"/>
                <a:sym typeface="Bree Serif"/>
                <a:hlinkClick r:id="rId5"/>
              </a:rPr>
              <a:t>https://facebook.com/harsha.gajavalli</a:t>
            </a:r>
            <a:endParaRPr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Bree Serif"/>
                <a:ea typeface="Bree Serif"/>
                <a:cs typeface="Bree Serif"/>
                <a:sym typeface="Bree Serif"/>
                <a:hlinkClick r:id="rId6"/>
              </a:rPr>
              <a:t>sriharsha.g15@gmail.com</a:t>
            </a:r>
            <a:endParaRPr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234" name="Shape 234"/>
          <p:cNvSpPr txBox="1"/>
          <p:nvPr/>
        </p:nvSpPr>
        <p:spPr>
          <a:xfrm>
            <a:off x="610825" y="770475"/>
            <a:ext cx="39981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latin typeface="Dancing Script"/>
                <a:ea typeface="Dancing Script"/>
                <a:cs typeface="Dancing Script"/>
                <a:sym typeface="Dancing Script"/>
              </a:rPr>
              <a:t>Reach</a:t>
            </a:r>
            <a:r>
              <a:rPr b="1" lang="en" sz="3500">
                <a:latin typeface="Dancing Script"/>
                <a:ea typeface="Dancing Script"/>
                <a:cs typeface="Dancing Script"/>
                <a:sym typeface="Dancing Script"/>
              </a:rPr>
              <a:t> me:</a:t>
            </a:r>
            <a:endParaRPr b="1" sz="3500">
              <a:latin typeface="Dancing Script"/>
              <a:ea typeface="Dancing Script"/>
              <a:cs typeface="Dancing Script"/>
              <a:sym typeface="Dancing Scrip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