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Economica"/>
      <p:regular r:id="rId39"/>
      <p:bold r:id="rId40"/>
      <p:italic r:id="rId41"/>
      <p:boldItalic r:id="rId42"/>
    </p:embeddedFont>
    <p:embeddedFont>
      <p:font typeface="Bree Serif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conomica-bold.fntdata"/><Relationship Id="rId20" Type="http://schemas.openxmlformats.org/officeDocument/2006/relationships/slide" Target="slides/slide15.xml"/><Relationship Id="rId42" Type="http://schemas.openxmlformats.org/officeDocument/2006/relationships/font" Target="fonts/Economica-boldItalic.fntdata"/><Relationship Id="rId41" Type="http://schemas.openxmlformats.org/officeDocument/2006/relationships/font" Target="fonts/Economica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BreeSerif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5" name="Shape 295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idx="1" type="body"/>
          </p:nvPr>
        </p:nvSpPr>
        <p:spPr>
          <a:xfrm>
            <a:off x="685789" y="4343382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2" name="Shape 352"/>
          <p:cNvSpPr/>
          <p:nvPr>
            <p:ph idx="2" type="sldImg"/>
          </p:nvPr>
        </p:nvSpPr>
        <p:spPr>
          <a:xfrm>
            <a:off x="288819" y="685794"/>
            <a:ext cx="6281100" cy="342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Relationship Id="rId4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heartbleed.com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Relationship Id="rId11" Type="http://schemas.openxmlformats.org/officeDocument/2006/relationships/image" Target="../media/image10.png"/><Relationship Id="rId10" Type="http://schemas.openxmlformats.org/officeDocument/2006/relationships/image" Target="../media/image12.png"/><Relationship Id="rId9" Type="http://schemas.openxmlformats.org/officeDocument/2006/relationships/image" Target="../media/image08.png"/><Relationship Id="rId5" Type="http://schemas.openxmlformats.org/officeDocument/2006/relationships/image" Target="../media/image09.png"/><Relationship Id="rId6" Type="http://schemas.openxmlformats.org/officeDocument/2006/relationships/image" Target="../media/image04.png"/><Relationship Id="rId7" Type="http://schemas.openxmlformats.org/officeDocument/2006/relationships/image" Target="../media/image07.png"/><Relationship Id="rId8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Cyber Security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/>
        </p:nvSpPr>
        <p:spPr>
          <a:xfrm>
            <a:off x="311700" y="3958600"/>
            <a:ext cx="85206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										   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--</a:t>
            </a:r>
            <a:r>
              <a:rPr b="1"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Sri Harsha, CyberEye.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What is Software Security?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Software Security :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Software security is a kind of computer security which focuses on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design and implementation of software securely.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Using the best tools, methods and languages.</a:t>
            </a:r>
          </a:p>
          <a:p>
            <a:pPr indent="-342900" lvl="0" marL="457200" rtl="0">
              <a:lnSpc>
                <a:spcPct val="100000"/>
              </a:lnSpc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Focus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of study :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			               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the code (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White box approach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)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By contrast: Many popular approaches to security treat software as a </a:t>
            </a:r>
            <a:r>
              <a:rPr i="1" lang="en">
                <a:latin typeface="Economica"/>
                <a:ea typeface="Economica"/>
                <a:cs typeface="Economica"/>
                <a:sym typeface="Economica"/>
              </a:rPr>
              <a:t>black box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(ignoring the code).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OS security, firewalls and so on..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Why Software Security?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Firewalls and antivirus are like building walls around a weak interior.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50" y="1212750"/>
            <a:ext cx="3761075" cy="22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>
            <p:ph idx="2" type="body"/>
          </p:nvPr>
        </p:nvSpPr>
        <p:spPr>
          <a:xfrm>
            <a:off x="4832400" y="1152475"/>
            <a:ext cx="3999900" cy="3266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lv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lv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lv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lv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Attackers often can bypass outer defenses to attack weaknesses within.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199" y="1212750"/>
            <a:ext cx="3485950" cy="221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Let us see a few standard methods for security enforcement and see how their black box nature presents limitations that software security techniques can address!!!!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Operating System Security :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Operating systems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mediate a program’s actions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Aka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system calls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(actions done by a program that is executing).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Includes reading and writing files,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Sending and receiving network packets,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Starting new programs etc.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Enforceable policies control actions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Programs run by Alice cannot read files owned by Bob.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Programs run by Bob cannot use TCP port 80.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Programs run in directory D cannot access files outside of D.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Limitations of OS Security :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Cannot enforce application-specific policies,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which can be too fine-grained.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Eg :- Database Management System (DBMS).-it is a server that manages data whose security policy is specific to an application that is using that data.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Cannot (precisely) enforce into-flow policies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An operating system typically implements an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execution monitor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: decisions are based on </a:t>
            </a:r>
            <a:r>
              <a:rPr i="1" lang="en" sz="1800">
                <a:latin typeface="Economica"/>
                <a:ea typeface="Economica"/>
                <a:cs typeface="Economica"/>
                <a:sym typeface="Economica"/>
              </a:rPr>
              <a:t>past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and </a:t>
            </a:r>
            <a:r>
              <a:rPr i="1" lang="en" sz="1800">
                <a:latin typeface="Economica"/>
                <a:ea typeface="Economica"/>
                <a:cs typeface="Economica"/>
                <a:sym typeface="Economica"/>
              </a:rPr>
              <a:t>current actions.</a:t>
            </a:r>
          </a:p>
          <a:p>
            <a:pPr indent="-342900" lvl="2" marL="137160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Information flow policies: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 non-action may reveal something about a secret without leaking it directly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Firewalls and Intrusion Detection Systems (IDSs) :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Firewalls and intrusion detection systems (IDSs)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observe, block, and filter messages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exchanged by programs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Based on their origin, frequency, content etc.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 Examples: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Firewall may block all attempts to connect to network servers except those listening on designated TCP ports.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An IDS provides more fine-grained control by examining the contents of network packets, looking for a suspicious patterns (exploit pattern).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Filtering misses attacks: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 Firewall filtering is coarse-grained, and unsound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Port 80 is assumed to be HTTP (web) traffic, which is assumed benign, but can layer arbitrary traffic over HTTP, e.g., SOAP.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Previously benign sources can become malicious.</a:t>
            </a:r>
          </a:p>
          <a:p>
            <a:pPr indent="-342900" lvl="1" marL="914400" rtl="0">
              <a:lnSpc>
                <a:spcPct val="100000"/>
              </a:lnSpc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E.g., due to malware infection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IDS patterns fine-grained, but still unsound!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Attack traffic can be slightly modified to work around IDS filters (which are often syntactic, not semantic).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Making filters too fine-grained can hurt performance-Thus compromising availability.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Anti-virus Scanners: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Anti-virus scanners looks for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signs of malicious behaviour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 local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files.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These are quite similar to IDSs, but they operate on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files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and have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less stringent performance requirements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as a result.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Newer forms of anti-virus scanners are sophisticated, but in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practise are frequently bypassed.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Trade of precision and performance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(latter could compromise availability).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Now, we conclude our comparison of software security to black box security with an example the heartbleed bug.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Sample text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Cyber Security is </a:t>
            </a:r>
            <a:r>
              <a:rPr lang="en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Everyone’s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responsibility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The Heartbleed bug:</a:t>
            </a:r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SSL/TLS is a core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protocol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for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encrypted communications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used by the web.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 heartbleed is a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serious vulnerability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 the popular openSSL cryptographic software.(i.e.,openSSl implementation of SSL/TLS, v1.0.1 - 1.0.1f)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Discovered in March 2014, it has been in released code since March 2012.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The Heartbleed bug allows anyone on the Internet to read the memory of the systems protected by the vulnerable versions of the OpenSSL software.</a:t>
            </a:r>
          </a:p>
          <a:p>
            <a:pPr indent="-342900" lvl="1" marL="914400" rtl="0">
              <a:spcBef>
                <a:spcPts val="0"/>
              </a:spcBef>
              <a:buClr>
                <a:srgbClr val="222222"/>
              </a:buClr>
              <a:buSzPct val="100000"/>
              <a:buFont typeface="Economica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Leaking passwords, secret keys and other private information.</a:t>
            </a:r>
          </a:p>
          <a:p>
            <a:pPr indent="-342900" lvl="0" marL="457200" rtl="0">
              <a:spcBef>
                <a:spcPts val="0"/>
              </a:spcBef>
              <a:buClr>
                <a:srgbClr val="222222"/>
              </a:buClr>
              <a:buSzPct val="100000"/>
              <a:buFont typeface="Economica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This is an example of buffer overflow.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Reference :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  <a:hlinkClick r:id="rId3"/>
              </a:rPr>
              <a:t>heartbleedbug.com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Black box security is incomplete against Heartbleed exploits.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Issue is not at the level of system calls or deposited files: nothing the OS or antivirus can do.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Basic attack packets could be blocked by IDS, but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“Packet chunking” may bypass basic filters.</a:t>
            </a:r>
          </a:p>
          <a:p>
            <a:pPr indent="-342900" lvl="2" marL="13716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Exfiltrated data on the encrypted channel; invisible to forensics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Software security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methods attack the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source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of the problem: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the buggy code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Low-Level Security :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-</a:t>
            </a: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Concern for systems written in a c/c++ programming languages.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>
              <a:spcBef>
                <a:spcPts val="0"/>
              </a:spcBef>
              <a:buSzPct val="100000"/>
              <a:buFont typeface="Economica"/>
              <a:buChar char="➔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We will begin with the infamous buffer overflow attack.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What is Buffer overflow?</a:t>
            </a:r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 buffer overflow is a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bug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that affects a low-level code, typically in c/c++, with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significant security implications.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Generally,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 program with this bug will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crash.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But an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attacker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can alter the situation that cause the program to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do much worse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Steal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private information (E.g: heartbleed bug)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Corrupt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valuable information.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Run code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 of the attacker’s choice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Do we need to study them?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Yes, because buffer overflows are still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relevant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today.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C and C++  are still popular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Buffer overflows still occur with regularity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They have a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long history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Many different approaches developed to defend against them, and bugs like them.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They share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common features with other bugs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how the attack works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In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how to defend against it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Critical systems in c/c++</a:t>
            </a:r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Most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OS Kernels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and utilities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Fingered, X windows server, shell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Many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High Performance servers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Microsoft IIS, nginx, apache httpd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Microsoft SQL server, MYSQL, redis, memcached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Many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embedded systems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Mars rover, automobiles, industrial control systems</a:t>
            </a:r>
          </a:p>
          <a:p>
            <a:pPr indent="0" lvl="0" marL="137160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A Successful attack on these systems is particularly dangerous!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Memory Layout</a:t>
            </a:r>
          </a:p>
        </p:txBody>
      </p:sp>
      <p:sp>
        <p:nvSpPr>
          <p:cNvPr id="209" name="Shape 20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For understanding buffer overflows, we need to know how programs are laid out in memory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91440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All programs are stored in memory (considering a 32-bit machine)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2743200">
              <a:spcBef>
                <a:spcPts val="0"/>
              </a:spcBef>
              <a:buNone/>
            </a:pPr>
            <a:r>
              <a:rPr lang="en"/>
              <a:t>4G                        0x</a:t>
            </a: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ffffffff</a:t>
            </a:r>
          </a:p>
          <a:p>
            <a:pPr indent="0" lvl="0" marL="457200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In reality these are </a:t>
            </a:r>
            <a:r>
              <a:rPr i="1" lang="en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virtual addresses</a:t>
            </a:r>
            <a:r>
              <a:rPr lang="en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; the OS/CPU maps them to physical address.                         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2743200" rtl="0">
              <a:spcBef>
                <a:spcPts val="0"/>
              </a:spcBef>
              <a:buNone/>
            </a:pPr>
            <a:r>
              <a:rPr lang="en"/>
              <a:t>   0                        0x00000000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Economica"/>
                <a:ea typeface="Economica"/>
                <a:cs typeface="Economica"/>
                <a:sym typeface="Economica"/>
              </a:rPr>
              <a:t>The processor’s view of memory it owns all of that.</a:t>
            </a:r>
          </a:p>
        </p:txBody>
      </p:sp>
      <p:sp>
        <p:nvSpPr>
          <p:cNvPr id="216" name="Shape 216"/>
          <p:cNvSpPr/>
          <p:nvPr/>
        </p:nvSpPr>
        <p:spPr>
          <a:xfrm>
            <a:off x="3644700" y="1774650"/>
            <a:ext cx="1209300" cy="207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 rot="-1786261">
            <a:off x="5679955" y="1967212"/>
            <a:ext cx="81565" cy="357592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 rot="1358180">
            <a:off x="5713019" y="3006092"/>
            <a:ext cx="80284" cy="62293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3796145" y="1664072"/>
            <a:ext cx="0" cy="22155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5227780" y="1660711"/>
            <a:ext cx="0" cy="22221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5" name="Shape 225"/>
          <p:cNvSpPr/>
          <p:nvPr/>
        </p:nvSpPr>
        <p:spPr>
          <a:xfrm>
            <a:off x="3796144" y="1670796"/>
            <a:ext cx="14316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6" name="Shape 226"/>
          <p:cNvSpPr/>
          <p:nvPr/>
        </p:nvSpPr>
        <p:spPr>
          <a:xfrm>
            <a:off x="3796144" y="3879475"/>
            <a:ext cx="14316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7" name="Shape 227"/>
          <p:cNvSpPr/>
          <p:nvPr/>
        </p:nvSpPr>
        <p:spPr>
          <a:xfrm>
            <a:off x="3788730" y="3450403"/>
            <a:ext cx="1446900" cy="285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8" name="Shape 228"/>
          <p:cNvSpPr/>
          <p:nvPr/>
        </p:nvSpPr>
        <p:spPr>
          <a:xfrm>
            <a:off x="3805381" y="3455894"/>
            <a:ext cx="1413300" cy="258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29" name="Shape 229"/>
          <p:cNvSpPr/>
          <p:nvPr/>
        </p:nvSpPr>
        <p:spPr>
          <a:xfrm>
            <a:off x="5317577" y="2593441"/>
            <a:ext cx="2227500" cy="1017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0" name="Shape 230"/>
          <p:cNvSpPr/>
          <p:nvPr/>
        </p:nvSpPr>
        <p:spPr>
          <a:xfrm>
            <a:off x="5334000" y="2598644"/>
            <a:ext cx="2193600" cy="991799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CDDE0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2546199" y="1084175"/>
            <a:ext cx="417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2156"/>
              </a:lnSpc>
              <a:spcBef>
                <a:spcPts val="0"/>
              </a:spcBef>
              <a:buSzPct val="25000"/>
              <a:buNone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The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2886825" y="1084175"/>
            <a:ext cx="10119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2156"/>
              </a:lnSpc>
              <a:spcBef>
                <a:spcPts val="0"/>
              </a:spcBef>
              <a:buSzPct val="25000"/>
              <a:buNone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instructions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3913609" y="1084182"/>
            <a:ext cx="35241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2156"/>
              </a:lnSpc>
              <a:spcBef>
                <a:spcPts val="0"/>
              </a:spcBef>
              <a:buSzPct val="25000"/>
              <a:buNone/>
            </a:pPr>
            <a:r>
              <a:rPr lang="en" sz="2100">
                <a:latin typeface="Economica"/>
                <a:ea typeface="Economica"/>
                <a:cs typeface="Economica"/>
                <a:sym typeface="Economica"/>
              </a:rPr>
              <a:t>themselves are in memory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428321" y="1595226"/>
            <a:ext cx="365700" cy="1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4G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5374298" y="1595226"/>
            <a:ext cx="1443600" cy="1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3333"/>
              </a:lnSpc>
              <a:spcBef>
                <a:spcPts val="0"/>
              </a:spcBef>
              <a:buSzPct val="25000"/>
              <a:buNone/>
            </a:pPr>
            <a:r>
              <a:rPr baseline="30000" lang="en" sz="2500">
                <a:latin typeface="Economica"/>
                <a:ea typeface="Economica"/>
                <a:cs typeface="Economica"/>
                <a:sym typeface="Economica"/>
              </a:rPr>
              <a:t>0xffffffff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5374298" y="3769007"/>
            <a:ext cx="144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3333"/>
              </a:lnSpc>
              <a:spcBef>
                <a:spcPts val="0"/>
              </a:spcBef>
              <a:buSzPct val="25000"/>
              <a:buNone/>
            </a:pPr>
            <a:r>
              <a:rPr baseline="30000" lang="en" sz="2500">
                <a:latin typeface="Economica"/>
                <a:ea typeface="Economica"/>
                <a:cs typeface="Economica"/>
                <a:sym typeface="Economica"/>
              </a:rPr>
              <a:t>0x00000000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518145" y="3802935"/>
            <a:ext cx="18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0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334000" y="2598644"/>
            <a:ext cx="2193600" cy="99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9440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...</a:t>
            </a:r>
          </a:p>
          <a:p>
            <a:pPr indent="0" lvl="0" marL="25400" marR="0" rtl="0" algn="l">
              <a:lnSpc>
                <a:spcPct val="94401"/>
              </a:lnSpc>
              <a:spcBef>
                <a:spcPts val="100"/>
              </a:spcBef>
              <a:spcAft>
                <a:spcPts val="0"/>
              </a:spcAft>
              <a:buSzPct val="25000"/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0x4c2 sub $0x224,%esp</a:t>
            </a:r>
          </a:p>
          <a:p>
            <a:pPr indent="0" lvl="0" marL="25400" marR="0" rtl="0" algn="l">
              <a:lnSpc>
                <a:spcPct val="94401"/>
              </a:lnSpc>
              <a:spcBef>
                <a:spcPts val="500"/>
              </a:spcBef>
              <a:spcAft>
                <a:spcPts val="0"/>
              </a:spcAft>
              <a:buSzPct val="25000"/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0x4c1 push %ecx</a:t>
            </a:r>
          </a:p>
          <a:p>
            <a:pPr indent="0" lvl="0" marL="25400" marR="0" rtl="0" algn="l">
              <a:lnSpc>
                <a:spcPct val="94401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0x4bf mov %esp,%ebp</a:t>
            </a:r>
          </a:p>
          <a:p>
            <a:pPr indent="0" lvl="0" marL="25400" marR="0" rtl="0" algn="l">
              <a:lnSpc>
                <a:spcPct val="94401"/>
              </a:lnSpc>
              <a:spcBef>
                <a:spcPts val="600"/>
              </a:spcBef>
              <a:spcAft>
                <a:spcPts val="0"/>
              </a:spcAft>
              <a:buSzPct val="25000"/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0x4be push %ebp</a:t>
            </a:r>
          </a:p>
          <a:p>
            <a:pPr indent="0" lvl="0" marL="25400" marR="0" rtl="0" algn="l">
              <a:lnSpc>
                <a:spcPct val="94401"/>
              </a:lnSpc>
              <a:spcBef>
                <a:spcPts val="200"/>
              </a:spcBef>
              <a:buSzPct val="25000"/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...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3796145" y="1670796"/>
            <a:ext cx="1431600" cy="1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0" name="Shape 240"/>
          <p:cNvSpPr txBox="1"/>
          <p:nvPr/>
        </p:nvSpPr>
        <p:spPr>
          <a:xfrm>
            <a:off x="3796145" y="3455894"/>
            <a:ext cx="14316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500">
              <a:latin typeface="Economica"/>
              <a:ea typeface="Economica"/>
              <a:cs typeface="Economica"/>
              <a:sym typeface="Economica"/>
            </a:endParaRPr>
          </a:p>
          <a:p>
            <a:pPr indent="-12700" lvl="0" marL="469900" marR="469900" rtl="0" algn="ctr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400">
                <a:latin typeface="Economica"/>
                <a:ea typeface="Economica"/>
                <a:cs typeface="Economica"/>
                <a:sym typeface="Economica"/>
              </a:rPr>
              <a:t>Text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796145" y="3714750"/>
            <a:ext cx="14316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3796145" y="1664072"/>
            <a:ext cx="0" cy="22155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7" name="Shape 247"/>
          <p:cNvSpPr/>
          <p:nvPr/>
        </p:nvSpPr>
        <p:spPr>
          <a:xfrm>
            <a:off x="5227780" y="1660711"/>
            <a:ext cx="0" cy="22221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8" name="Shape 248"/>
          <p:cNvSpPr/>
          <p:nvPr/>
        </p:nvSpPr>
        <p:spPr>
          <a:xfrm>
            <a:off x="3796144" y="1670796"/>
            <a:ext cx="14316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3796144" y="3879475"/>
            <a:ext cx="1431600" cy="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3788730" y="3450403"/>
            <a:ext cx="1446900" cy="285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3805381" y="3455894"/>
            <a:ext cx="1413300" cy="258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3788730" y="1728162"/>
            <a:ext cx="1446900" cy="285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3805381" y="1734669"/>
            <a:ext cx="1413300" cy="258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3788730" y="2855110"/>
            <a:ext cx="1446900" cy="285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3805381" y="2860861"/>
            <a:ext cx="1413300" cy="2589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3788730" y="3149763"/>
            <a:ext cx="1446900" cy="285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7" name="Shape 257"/>
          <p:cNvSpPr/>
          <p:nvPr/>
        </p:nvSpPr>
        <p:spPr>
          <a:xfrm>
            <a:off x="3508737" y="1986404"/>
            <a:ext cx="300300" cy="8907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3499228" y="2839253"/>
            <a:ext cx="300300" cy="8907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9" name="Shape 259"/>
          <p:cNvSpPr/>
          <p:nvPr/>
        </p:nvSpPr>
        <p:spPr>
          <a:xfrm>
            <a:off x="3508737" y="1701716"/>
            <a:ext cx="300300" cy="3228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3788730" y="2560457"/>
            <a:ext cx="1446900" cy="2850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1" name="Shape 261"/>
          <p:cNvSpPr/>
          <p:nvPr/>
        </p:nvSpPr>
        <p:spPr>
          <a:xfrm>
            <a:off x="3805381" y="2568388"/>
            <a:ext cx="1413300" cy="255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3788730" y="2012238"/>
            <a:ext cx="1446900" cy="2850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3805381" y="2020419"/>
            <a:ext cx="1413300" cy="2556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770950" y="995550"/>
            <a:ext cx="1384799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3700">
                <a:latin typeface="Economica"/>
                <a:ea typeface="Economica"/>
                <a:cs typeface="Economica"/>
                <a:sym typeface="Economica"/>
              </a:rPr>
              <a:t>Location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105286" y="1016409"/>
            <a:ext cx="5322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3700">
                <a:latin typeface="Economica"/>
                <a:ea typeface="Economica"/>
                <a:cs typeface="Economica"/>
                <a:sym typeface="Economica"/>
              </a:rPr>
              <a:t>of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4521849" y="1016400"/>
            <a:ext cx="690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3700">
                <a:latin typeface="Economica"/>
                <a:ea typeface="Economica"/>
                <a:cs typeface="Economica"/>
                <a:sym typeface="Economica"/>
              </a:rPr>
              <a:t>data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5227770" y="1016400"/>
            <a:ext cx="20163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3700">
                <a:latin typeface="Economica"/>
                <a:ea typeface="Economica"/>
                <a:cs typeface="Economica"/>
                <a:sym typeface="Economica"/>
              </a:rPr>
              <a:t>areas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428321" y="1595226"/>
            <a:ext cx="365700" cy="1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4G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374298" y="1595226"/>
            <a:ext cx="1443600" cy="1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3333"/>
              </a:lnSpc>
              <a:spcBef>
                <a:spcPts val="0"/>
              </a:spcBef>
              <a:buSzPct val="25000"/>
              <a:buNone/>
            </a:pPr>
            <a:r>
              <a:rPr baseline="30000" lang="en" sz="2500">
                <a:latin typeface="Economica"/>
                <a:ea typeface="Economica"/>
                <a:cs typeface="Economica"/>
                <a:sym typeface="Economica"/>
              </a:rPr>
              <a:t>0xffffffff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2446848" y="1701722"/>
            <a:ext cx="107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lang="en" sz="1700">
                <a:solidFill>
                  <a:srgbClr val="C82505"/>
                </a:solidFill>
                <a:latin typeface="Economica"/>
                <a:ea typeface="Economica"/>
                <a:cs typeface="Economica"/>
                <a:sym typeface="Economica"/>
              </a:rPr>
              <a:t>Set when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2446850" y="1880953"/>
            <a:ext cx="1636499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lang="en" sz="1700">
                <a:solidFill>
                  <a:srgbClr val="C82505"/>
                </a:solidFill>
                <a:latin typeface="Economica"/>
                <a:ea typeface="Economica"/>
                <a:cs typeface="Economica"/>
                <a:sym typeface="Economica"/>
              </a:rPr>
              <a:t>process starts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5350481" y="1983139"/>
            <a:ext cx="9321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25400" rtl="0" algn="l">
              <a:lnSpc>
                <a:spcPct val="9440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int f() {</a:t>
            </a:r>
          </a:p>
          <a:p>
            <a:pPr indent="0" lvl="0" marL="330200" marR="0" rtl="0" algn="l">
              <a:lnSpc>
                <a:spcPct val="94401"/>
              </a:lnSpc>
              <a:spcBef>
                <a:spcPts val="100"/>
              </a:spcBef>
              <a:buSzPct val="25000"/>
              <a:buNone/>
            </a:pPr>
            <a:r>
              <a:rPr lang="en" sz="1000" u="sng">
                <a:latin typeface="Economica"/>
                <a:ea typeface="Economica"/>
                <a:cs typeface="Economica"/>
                <a:sym typeface="Economica"/>
              </a:rPr>
              <a:t>int x;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5651601" y="2238633"/>
            <a:ext cx="1338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94401"/>
              </a:lnSpc>
              <a:spcBef>
                <a:spcPts val="0"/>
              </a:spcBef>
              <a:buSzPct val="25000"/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…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446860" y="2339343"/>
            <a:ext cx="981299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lang="en" sz="1700">
                <a:solidFill>
                  <a:srgbClr val="C82505"/>
                </a:solidFill>
                <a:latin typeface="Economica"/>
                <a:ea typeface="Economica"/>
                <a:cs typeface="Economica"/>
                <a:sym typeface="Economica"/>
              </a:rPr>
              <a:t>Runtime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5350481" y="2644201"/>
            <a:ext cx="19080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94401"/>
              </a:lnSpc>
              <a:spcBef>
                <a:spcPts val="0"/>
              </a:spcBef>
              <a:buSzPct val="25000"/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malloc(sizeof(long));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5350481" y="2932866"/>
            <a:ext cx="1198200" cy="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94401"/>
              </a:lnSpc>
              <a:spcBef>
                <a:spcPts val="0"/>
              </a:spcBef>
              <a:buSzPct val="25000"/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static int x;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2322525" y="3102550"/>
            <a:ext cx="1105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52400" marR="165100" rtl="0" algn="ctr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lang="en" sz="1700">
                <a:solidFill>
                  <a:srgbClr val="C82505"/>
                </a:solidFill>
                <a:latin typeface="Economica"/>
                <a:ea typeface="Economica"/>
                <a:cs typeface="Economica"/>
                <a:sym typeface="Economica"/>
              </a:rPr>
              <a:t>Known at</a:t>
            </a:r>
          </a:p>
          <a:p>
            <a:pPr indent="0" lvl="0" marL="0" marR="0" rtl="0" algn="ctr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b="1" lang="en" sz="1700">
                <a:solidFill>
                  <a:srgbClr val="C82505"/>
                </a:solidFill>
                <a:latin typeface="Economica"/>
                <a:ea typeface="Economica"/>
                <a:cs typeface="Economica"/>
                <a:sym typeface="Economica"/>
              </a:rPr>
              <a:t>compile time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5350481" y="3233507"/>
            <a:ext cx="1996500" cy="124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94401"/>
              </a:lnSpc>
              <a:spcBef>
                <a:spcPts val="0"/>
              </a:spcBef>
              <a:buSzPct val="25000"/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static const int y=10;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5374298" y="3769007"/>
            <a:ext cx="144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3333"/>
              </a:lnSpc>
              <a:spcBef>
                <a:spcPts val="0"/>
              </a:spcBef>
              <a:buSzPct val="25000"/>
              <a:buNone/>
            </a:pPr>
            <a:r>
              <a:rPr baseline="30000" lang="en" sz="2500">
                <a:latin typeface="Economica"/>
                <a:ea typeface="Economica"/>
                <a:cs typeface="Economica"/>
                <a:sym typeface="Economica"/>
              </a:rPr>
              <a:t>0x00000000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3518145" y="3802935"/>
            <a:ext cx="186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0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3796145" y="1670796"/>
            <a:ext cx="1431600" cy="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6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2" name="Shape 282"/>
          <p:cNvSpPr txBox="1"/>
          <p:nvPr/>
        </p:nvSpPr>
        <p:spPr>
          <a:xfrm>
            <a:off x="3796145" y="1734669"/>
            <a:ext cx="14316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5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889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400">
                <a:latin typeface="Economica"/>
                <a:ea typeface="Economica"/>
                <a:cs typeface="Economica"/>
                <a:sym typeface="Economica"/>
              </a:rPr>
              <a:t>cmdline &amp; env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796145" y="1993525"/>
            <a:ext cx="1431600" cy="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4" name="Shape 284"/>
          <p:cNvSpPr txBox="1"/>
          <p:nvPr/>
        </p:nvSpPr>
        <p:spPr>
          <a:xfrm>
            <a:off x="3796145" y="2020419"/>
            <a:ext cx="14316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5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318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400">
                <a:latin typeface="Economica"/>
                <a:ea typeface="Economica"/>
                <a:cs typeface="Economica"/>
                <a:sym typeface="Economica"/>
              </a:rPr>
              <a:t>Stack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3796145" y="2275914"/>
            <a:ext cx="143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3796145" y="2568388"/>
            <a:ext cx="14316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5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06400" marR="406400" rtl="0" algn="ctr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400">
                <a:latin typeface="Economica"/>
                <a:ea typeface="Economica"/>
                <a:cs typeface="Economica"/>
                <a:sym typeface="Economica"/>
              </a:rPr>
              <a:t>Heap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3796145" y="2823882"/>
            <a:ext cx="1431600" cy="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88" name="Shape 288"/>
          <p:cNvSpPr txBox="1"/>
          <p:nvPr/>
        </p:nvSpPr>
        <p:spPr>
          <a:xfrm>
            <a:off x="3796145" y="2860861"/>
            <a:ext cx="14316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5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1524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400">
                <a:latin typeface="Economica"/>
                <a:ea typeface="Economica"/>
                <a:cs typeface="Economica"/>
                <a:sym typeface="Economica"/>
              </a:rPr>
              <a:t>Uninit’d data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3796145" y="3119717"/>
            <a:ext cx="1462800" cy="335999"/>
          </a:xfrm>
          <a:prstGeom prst="rect">
            <a:avLst/>
          </a:prstGeom>
          <a:solidFill>
            <a:srgbClr val="98989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2540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>
              <a:latin typeface="Economica"/>
              <a:ea typeface="Economica"/>
              <a:cs typeface="Economica"/>
              <a:sym typeface="Economica"/>
            </a:endParaRPr>
          </a:p>
          <a:p>
            <a:pPr indent="-12700" lvl="0" marL="12700" marR="0" rtl="0" algn="l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" sz="1400">
                <a:latin typeface="Economica"/>
                <a:ea typeface="Economica"/>
                <a:cs typeface="Economica"/>
                <a:sym typeface="Economica"/>
              </a:rPr>
              <a:t>     Init’d data 	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3796145" y="3455894"/>
            <a:ext cx="14316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500">
              <a:latin typeface="Economica"/>
              <a:ea typeface="Economica"/>
              <a:cs typeface="Economica"/>
              <a:sym typeface="Economica"/>
            </a:endParaRPr>
          </a:p>
          <a:p>
            <a:pPr indent="-12700" lvl="0" marL="469900" marR="469900" rtl="0" algn="ctr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400">
                <a:latin typeface="Economica"/>
                <a:ea typeface="Economica"/>
                <a:cs typeface="Economica"/>
                <a:sym typeface="Economica"/>
              </a:rPr>
              <a:t>Text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3796145" y="3714750"/>
            <a:ext cx="1431600" cy="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5982856" y="2107944"/>
            <a:ext cx="88500" cy="1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						SOFTWARE SECURITY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1493415" y="2763972"/>
            <a:ext cx="6157200" cy="281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98" name="Shape 298"/>
          <p:cNvSpPr/>
          <p:nvPr/>
        </p:nvSpPr>
        <p:spPr>
          <a:xfrm>
            <a:off x="1514762" y="2773455"/>
            <a:ext cx="6114599" cy="2487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2314599" y="2780118"/>
            <a:ext cx="1249799" cy="24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2332181" y="2786902"/>
            <a:ext cx="1214400" cy="22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5606675" y="2780118"/>
            <a:ext cx="1249800" cy="24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2" name="Shape 302"/>
          <p:cNvSpPr/>
          <p:nvPr/>
        </p:nvSpPr>
        <p:spPr>
          <a:xfrm>
            <a:off x="5624945" y="2786902"/>
            <a:ext cx="1214400" cy="22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3" name="Shape 303"/>
          <p:cNvSpPr/>
          <p:nvPr/>
        </p:nvSpPr>
        <p:spPr>
          <a:xfrm>
            <a:off x="3491344" y="2899522"/>
            <a:ext cx="554100" cy="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117627" y="0"/>
                </a:lnTo>
                <a:lnTo>
                  <a:pt x="0" y="0"/>
                </a:lnTo>
              </a:path>
            </a:pathLst>
          </a:custGeom>
          <a:noFill/>
          <a:ln cap="flat" cmpd="sng" w="25375">
            <a:solidFill>
              <a:srgbClr val="C8250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4033981" y="2865232"/>
            <a:ext cx="94200" cy="6840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119999" y="59999"/>
                </a:lnTo>
                <a:lnTo>
                  <a:pt x="0" y="0"/>
                </a:lnTo>
                <a:lnTo>
                  <a:pt x="0" y="12000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5" name="Shape 305"/>
          <p:cNvSpPr/>
          <p:nvPr/>
        </p:nvSpPr>
        <p:spPr>
          <a:xfrm>
            <a:off x="5597236" y="2899521"/>
            <a:ext cx="120000" cy="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</a:path>
            </a:pathLst>
          </a:custGeom>
          <a:noFill/>
          <a:ln cap="flat" cmpd="sng" w="25375">
            <a:solidFill>
              <a:srgbClr val="C8250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6" name="Shape 306"/>
          <p:cNvSpPr/>
          <p:nvPr/>
        </p:nvSpPr>
        <p:spPr>
          <a:xfrm>
            <a:off x="5301672" y="2899521"/>
            <a:ext cx="27900" cy="0"/>
          </a:xfrm>
          <a:custGeom>
            <a:pathLst>
              <a:path extrusionOk="0" h="120000" w="120000">
                <a:moveTo>
                  <a:pt x="120000" y="0"/>
                </a:moveTo>
                <a:lnTo>
                  <a:pt x="0" y="0"/>
                </a:lnTo>
              </a:path>
            </a:pathLst>
          </a:custGeom>
          <a:noFill/>
          <a:ln cap="flat" cmpd="sng" w="25375">
            <a:solidFill>
              <a:srgbClr val="C8250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7" name="Shape 307"/>
          <p:cNvSpPr/>
          <p:nvPr/>
        </p:nvSpPr>
        <p:spPr>
          <a:xfrm>
            <a:off x="5075843" y="2865232"/>
            <a:ext cx="94200" cy="68400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0" y="59999"/>
                </a:lnTo>
                <a:lnTo>
                  <a:pt x="119999" y="120000"/>
                </a:lnTo>
                <a:lnTo>
                  <a:pt x="119999" y="0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8" name="Shape 308"/>
          <p:cNvSpPr/>
          <p:nvPr/>
        </p:nvSpPr>
        <p:spPr>
          <a:xfrm>
            <a:off x="5627254" y="3102908"/>
            <a:ext cx="0" cy="262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3345"/>
                </a:lnTo>
                <a:lnTo>
                  <a:pt x="0" y="120000"/>
                </a:lnTo>
              </a:path>
            </a:pathLst>
          </a:custGeom>
          <a:noFill/>
          <a:ln cap="flat" cmpd="sng" w="25400">
            <a:solidFill>
              <a:srgbClr val="C82505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09" name="Shape 309"/>
          <p:cNvSpPr/>
          <p:nvPr/>
        </p:nvSpPr>
        <p:spPr>
          <a:xfrm>
            <a:off x="5580149" y="3042733"/>
            <a:ext cx="94200" cy="68400"/>
          </a:xfrm>
          <a:custGeom>
            <a:pathLst>
              <a:path extrusionOk="0" h="120000" w="120000">
                <a:moveTo>
                  <a:pt x="119999" y="120001"/>
                </a:moveTo>
                <a:lnTo>
                  <a:pt x="59998" y="0"/>
                </a:lnTo>
                <a:lnTo>
                  <a:pt x="0" y="120001"/>
                </a:lnTo>
                <a:lnTo>
                  <a:pt x="119999" y="120001"/>
                </a:lnTo>
                <a:close/>
              </a:path>
            </a:pathLst>
          </a:custGeom>
          <a:solidFill>
            <a:srgbClr val="C82505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309361" y="2780118"/>
            <a:ext cx="306900" cy="249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11" name="Shape 311"/>
          <p:cNvSpPr/>
          <p:nvPr/>
        </p:nvSpPr>
        <p:spPr>
          <a:xfrm>
            <a:off x="5329381" y="2786902"/>
            <a:ext cx="267900" cy="22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5012042" y="2780118"/>
            <a:ext cx="306900" cy="249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5029199" y="2786902"/>
            <a:ext cx="272400" cy="22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714726" y="2780118"/>
            <a:ext cx="306900" cy="249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15" name="Shape 315"/>
          <p:cNvSpPr/>
          <p:nvPr/>
        </p:nvSpPr>
        <p:spPr>
          <a:xfrm>
            <a:off x="4733636" y="2786902"/>
            <a:ext cx="267900" cy="222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2864572" y="996084"/>
            <a:ext cx="197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3700">
                <a:latin typeface="Economica"/>
                <a:ea typeface="Economica"/>
                <a:cs typeface="Economica"/>
                <a:sym typeface="Economica"/>
              </a:rPr>
              <a:t>Memory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4158363" y="996084"/>
            <a:ext cx="2314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3700">
                <a:latin typeface="Economica"/>
                <a:ea typeface="Economica"/>
                <a:cs typeface="Economica"/>
                <a:sym typeface="Economica"/>
              </a:rPr>
              <a:t>allocation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2864568" y="1569347"/>
            <a:ext cx="4830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lang="en" sz="1700">
                <a:solidFill>
                  <a:srgbClr val="C82505"/>
                </a:solidFill>
                <a:latin typeface="Economica"/>
                <a:ea typeface="Economica"/>
                <a:cs typeface="Economica"/>
                <a:sym typeface="Economica"/>
              </a:rPr>
              <a:t>Stack and heap grow in opposite directions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2745369" y="1934102"/>
            <a:ext cx="15525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520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Compiler</a:t>
            </a:r>
          </a:p>
          <a:p>
            <a:pPr indent="0" lvl="0" marL="127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adjust the size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3863007" y="1934115"/>
            <a:ext cx="1854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emits instructions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3795025" y="2217287"/>
            <a:ext cx="250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of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4045525" y="2217299"/>
            <a:ext cx="378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the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4391125" y="2234425"/>
            <a:ext cx="1777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stack at run-time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301780" y="2496109"/>
            <a:ext cx="144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3333"/>
              </a:lnSpc>
              <a:spcBef>
                <a:spcPts val="0"/>
              </a:spcBef>
              <a:buSzPct val="25000"/>
              <a:buNone/>
            </a:pPr>
            <a:r>
              <a:rPr baseline="30000" lang="en" sz="2500">
                <a:latin typeface="Economica"/>
                <a:ea typeface="Economica"/>
                <a:cs typeface="Economica"/>
                <a:sym typeface="Economica"/>
              </a:rPr>
              <a:t>0x00000000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514600" y="2496109"/>
            <a:ext cx="144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3333"/>
              </a:lnSpc>
              <a:spcBef>
                <a:spcPts val="0"/>
              </a:spcBef>
              <a:buSzPct val="25000"/>
              <a:buNone/>
            </a:pPr>
            <a:r>
              <a:rPr baseline="30000" lang="en" sz="2500">
                <a:latin typeface="Economica"/>
                <a:ea typeface="Economica"/>
                <a:cs typeface="Economica"/>
                <a:sym typeface="Economica"/>
              </a:rPr>
              <a:t>0xffffffff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899215" y="3290263"/>
            <a:ext cx="27192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241300" rtl="0" algn="ctr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apportioned by the OS;</a:t>
            </a:r>
          </a:p>
          <a:p>
            <a:pPr indent="0" lvl="0" marL="114300" marR="368300" rtl="0" algn="ctr">
              <a:lnSpc>
                <a:spcPct val="10004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managed in-process by </a:t>
            </a:r>
            <a:r>
              <a:rPr b="1" lang="en" sz="1700">
                <a:latin typeface="Economica"/>
                <a:ea typeface="Economica"/>
                <a:cs typeface="Economica"/>
                <a:sym typeface="Economica"/>
              </a:rPr>
              <a:t>malloc</a:t>
            </a:r>
          </a:p>
          <a:p>
            <a:pPr indent="-12700" lvl="0" marL="546100" marR="0" rtl="0" algn="l">
              <a:lnSpc>
                <a:spcPct val="95825"/>
              </a:lnSpc>
              <a:spcBef>
                <a:spcPts val="1200"/>
              </a:spcBef>
              <a:buSzPct val="25000"/>
              <a:buNone/>
            </a:pPr>
            <a:r>
              <a:rPr b="1" lang="en" sz="1900">
                <a:solidFill>
                  <a:srgbClr val="164E86"/>
                </a:solidFill>
                <a:latin typeface="Economica"/>
                <a:ea typeface="Economica"/>
                <a:cs typeface="Economica"/>
                <a:sym typeface="Economica"/>
              </a:rPr>
              <a:t>Focusing on the Stack …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5254308" y="3374078"/>
            <a:ext cx="759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2700" lvl="0" marL="50800" marR="63500" rtl="0" algn="ctr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Stack</a:t>
            </a:r>
          </a:p>
          <a:p>
            <a:pPr indent="0" lvl="0" marL="0" marR="0" rtl="0" algn="ctr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700">
                <a:latin typeface="Economica"/>
                <a:ea typeface="Economica"/>
                <a:cs typeface="Economica"/>
                <a:sym typeface="Economica"/>
              </a:rPr>
              <a:t>pointer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656993" y="3393662"/>
            <a:ext cx="3909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just">
              <a:lnSpc>
                <a:spcPct val="11328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push </a:t>
            </a:r>
          </a:p>
          <a:p>
            <a:pPr indent="0" lvl="0" marL="12700" marR="0" rtl="0" algn="just">
              <a:lnSpc>
                <a:spcPct val="113280"/>
              </a:lnSpc>
              <a:spcBef>
                <a:spcPts val="100"/>
              </a:spcBef>
              <a:spcAft>
                <a:spcPts val="0"/>
              </a:spcAft>
              <a:buSzPct val="25000"/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push </a:t>
            </a:r>
          </a:p>
          <a:p>
            <a:pPr indent="0" lvl="0" marL="12700" marR="0" rtl="0" algn="just">
              <a:lnSpc>
                <a:spcPct val="113280"/>
              </a:lnSpc>
              <a:spcBef>
                <a:spcPts val="100"/>
              </a:spcBef>
              <a:buSzPct val="25000"/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push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7100412" y="3393662"/>
            <a:ext cx="133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9440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1</a:t>
            </a:r>
          </a:p>
          <a:p>
            <a:pPr indent="0" lvl="0" marL="12700" marR="0" rtl="0" algn="l">
              <a:lnSpc>
                <a:spcPct val="94401"/>
              </a:lnSpc>
              <a:spcBef>
                <a:spcPts val="100"/>
              </a:spcBef>
              <a:spcAft>
                <a:spcPts val="0"/>
              </a:spcAft>
              <a:buSzPct val="25000"/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2</a:t>
            </a:r>
          </a:p>
          <a:p>
            <a:pPr indent="0" lvl="0" marL="12700" marR="0" rtl="0" algn="l">
              <a:lnSpc>
                <a:spcPct val="94401"/>
              </a:lnSpc>
              <a:spcBef>
                <a:spcPts val="100"/>
              </a:spcBef>
              <a:buSzPct val="25000"/>
              <a:buNone/>
            </a:pPr>
            <a:r>
              <a:rPr lang="en" sz="1000">
                <a:latin typeface="Economica"/>
                <a:ea typeface="Economica"/>
                <a:cs typeface="Economica"/>
                <a:sym typeface="Economica"/>
              </a:rPr>
              <a:t>3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629576" y="4036178"/>
            <a:ext cx="17898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3260"/>
              </a:lnSpc>
              <a:spcBef>
                <a:spcPts val="0"/>
              </a:spcBef>
              <a:buNone/>
            </a:pPr>
            <a:r>
              <a:t/>
            </a:r>
            <a:endParaRPr sz="19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31" name="Shape 331"/>
          <p:cNvSpPr txBox="1"/>
          <p:nvPr/>
        </p:nvSpPr>
        <p:spPr>
          <a:xfrm rot="-5400000">
            <a:off x="2875255" y="2374596"/>
            <a:ext cx="8259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99437"/>
              </a:lnSpc>
              <a:spcBef>
                <a:spcPts val="0"/>
              </a:spcBef>
              <a:buSzPct val="25000"/>
              <a:buNone/>
            </a:pPr>
            <a:r>
              <a:rPr lang="en" sz="6600">
                <a:latin typeface="Economica"/>
                <a:ea typeface="Economica"/>
                <a:cs typeface="Economica"/>
                <a:sym typeface="Economica"/>
              </a:rPr>
              <a:t>{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514762" y="2773455"/>
            <a:ext cx="817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2332181" y="2773455"/>
            <a:ext cx="12144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400">
              <a:latin typeface="Economica"/>
              <a:ea typeface="Economica"/>
              <a:cs typeface="Economica"/>
              <a:sym typeface="Economica"/>
            </a:endParaRPr>
          </a:p>
          <a:p>
            <a:pPr indent="-12700" lvl="0" marL="3429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400">
                <a:latin typeface="Economica"/>
                <a:ea typeface="Economica"/>
                <a:cs typeface="Economica"/>
                <a:sym typeface="Economica"/>
              </a:rPr>
              <a:t>Heap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3546763" y="2773455"/>
            <a:ext cx="4989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4045527" y="2773455"/>
            <a:ext cx="6882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4733636" y="2773455"/>
            <a:ext cx="2817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400">
              <a:latin typeface="Economica"/>
              <a:ea typeface="Economica"/>
              <a:cs typeface="Economica"/>
              <a:sym typeface="Economica"/>
            </a:endParaRPr>
          </a:p>
          <a:p>
            <a:pPr indent="-12700" lvl="0" marL="762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400">
                <a:latin typeface="Economica"/>
                <a:ea typeface="Economica"/>
                <a:cs typeface="Economica"/>
                <a:sym typeface="Economica"/>
              </a:rPr>
              <a:t>3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5015345" y="2773455"/>
            <a:ext cx="3003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889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400">
                <a:latin typeface="Economica"/>
                <a:ea typeface="Economica"/>
                <a:cs typeface="Economica"/>
                <a:sym typeface="Economica"/>
              </a:rPr>
              <a:t>2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5315527" y="2773455"/>
            <a:ext cx="295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889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400">
                <a:latin typeface="Economica"/>
                <a:ea typeface="Economica"/>
                <a:cs typeface="Economica"/>
                <a:sym typeface="Economica"/>
              </a:rPr>
              <a:t>1</a:t>
            </a:r>
          </a:p>
        </p:txBody>
      </p:sp>
      <p:sp>
        <p:nvSpPr>
          <p:cNvPr id="339" name="Shape 339"/>
          <p:cNvSpPr txBox="1"/>
          <p:nvPr/>
        </p:nvSpPr>
        <p:spPr>
          <a:xfrm>
            <a:off x="5611100" y="2773371"/>
            <a:ext cx="106200" cy="20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5717311" y="2773455"/>
            <a:ext cx="1122299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241300" marR="0" rtl="0" algn="l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lang="en" sz="1400">
                <a:latin typeface="Economica"/>
                <a:ea typeface="Economica"/>
                <a:cs typeface="Economica"/>
                <a:sym typeface="Economica"/>
              </a:rPr>
              <a:t>Stack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6839526" y="2773455"/>
            <a:ext cx="7899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3546763" y="2899522"/>
            <a:ext cx="4989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43" name="Shape 343"/>
          <p:cNvSpPr txBox="1"/>
          <p:nvPr/>
        </p:nvSpPr>
        <p:spPr>
          <a:xfrm>
            <a:off x="6013290" y="2320496"/>
            <a:ext cx="1062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Stack and Function calls:</a:t>
            </a:r>
          </a:p>
        </p:txBody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What happens when we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call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 function?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What data needs to be stored?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Where does it go?</a:t>
            </a:r>
          </a:p>
          <a:p>
            <a:pPr indent="-342900" lvl="0" marL="457200" rtl="0">
              <a:spcBef>
                <a:spcPts val="0"/>
              </a:spcBef>
              <a:buSzPct val="100000"/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What happens when we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return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from a function?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What data needs to be </a:t>
            </a:r>
            <a:r>
              <a:rPr i="1" lang="en" sz="1800">
                <a:latin typeface="Economica"/>
                <a:ea typeface="Economica"/>
                <a:cs typeface="Economica"/>
                <a:sym typeface="Economica"/>
              </a:rPr>
              <a:t>restored?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Where does it come from?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/>
        </p:nvSpPr>
        <p:spPr>
          <a:xfrm>
            <a:off x="1493415" y="2715144"/>
            <a:ext cx="6157200" cy="281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55" name="Shape 355"/>
          <p:cNvSpPr/>
          <p:nvPr/>
        </p:nvSpPr>
        <p:spPr>
          <a:xfrm>
            <a:off x="1514762" y="2726390"/>
            <a:ext cx="6114599" cy="2454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56" name="Shape 356"/>
          <p:cNvSpPr/>
          <p:nvPr/>
        </p:nvSpPr>
        <p:spPr>
          <a:xfrm>
            <a:off x="6210369" y="2731290"/>
            <a:ext cx="1249799" cy="249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57" name="Shape 357"/>
          <p:cNvSpPr/>
          <p:nvPr/>
        </p:nvSpPr>
        <p:spPr>
          <a:xfrm>
            <a:off x="5603946" y="2731290"/>
            <a:ext cx="615900" cy="249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58" name="Shape 358"/>
          <p:cNvSpPr/>
          <p:nvPr/>
        </p:nvSpPr>
        <p:spPr>
          <a:xfrm>
            <a:off x="4997519" y="2731290"/>
            <a:ext cx="615900" cy="249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59" name="Shape 359"/>
          <p:cNvSpPr/>
          <p:nvPr/>
        </p:nvSpPr>
        <p:spPr>
          <a:xfrm>
            <a:off x="4391097" y="2731290"/>
            <a:ext cx="615900" cy="249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60" name="Shape 360"/>
          <p:cNvSpPr/>
          <p:nvPr/>
        </p:nvSpPr>
        <p:spPr>
          <a:xfrm>
            <a:off x="3784674" y="2731290"/>
            <a:ext cx="615900" cy="249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61" name="Shape 361"/>
          <p:cNvSpPr/>
          <p:nvPr/>
        </p:nvSpPr>
        <p:spPr>
          <a:xfrm>
            <a:off x="3178251" y="2731290"/>
            <a:ext cx="615899" cy="249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62" name="Shape 362"/>
          <p:cNvSpPr/>
          <p:nvPr/>
        </p:nvSpPr>
        <p:spPr>
          <a:xfrm>
            <a:off x="2571827" y="2731290"/>
            <a:ext cx="615900" cy="249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63" name="Shape 363"/>
          <p:cNvSpPr/>
          <p:nvPr/>
        </p:nvSpPr>
        <p:spPr>
          <a:xfrm>
            <a:off x="1965404" y="2731290"/>
            <a:ext cx="615900" cy="2493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64" name="Shape 364"/>
          <p:cNvSpPr/>
          <p:nvPr/>
        </p:nvSpPr>
        <p:spPr>
          <a:xfrm>
            <a:off x="1163781" y="2645708"/>
            <a:ext cx="461700" cy="336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0" y="120000"/>
                </a:lnTo>
                <a:lnTo>
                  <a:pt x="120000" y="120000"/>
                </a:lnTo>
                <a:lnTo>
                  <a:pt x="120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EFFFE"/>
          </a:solid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65" name="Shape 365"/>
          <p:cNvSpPr/>
          <p:nvPr/>
        </p:nvSpPr>
        <p:spPr>
          <a:xfrm>
            <a:off x="2706254" y="1512793"/>
            <a:ext cx="3791400" cy="810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01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  <p:sp>
        <p:nvSpPr>
          <p:cNvPr id="366" name="Shape 366"/>
          <p:cNvSpPr txBox="1"/>
          <p:nvPr/>
        </p:nvSpPr>
        <p:spPr>
          <a:xfrm>
            <a:off x="2461892" y="894309"/>
            <a:ext cx="13941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3700">
                <a:latin typeface="Arial"/>
                <a:ea typeface="Arial"/>
                <a:cs typeface="Arial"/>
                <a:sym typeface="Arial"/>
              </a:rPr>
              <a:t>Basic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3899167" y="894309"/>
            <a:ext cx="13368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3700">
                <a:latin typeface="Arial"/>
                <a:ea typeface="Arial"/>
                <a:cs typeface="Arial"/>
                <a:sym typeface="Arial"/>
              </a:rPr>
              <a:t>stack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5279153" y="928384"/>
            <a:ext cx="14805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101011"/>
              </a:lnSpc>
              <a:spcBef>
                <a:spcPts val="0"/>
              </a:spcBef>
              <a:buSzPct val="25000"/>
              <a:buNone/>
            </a:pPr>
            <a:r>
              <a:rPr lang="en" sz="3700">
                <a:latin typeface="Arial"/>
                <a:ea typeface="Arial"/>
                <a:cs typeface="Arial"/>
                <a:sym typeface="Arial"/>
              </a:rPr>
              <a:t>layout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6514600" y="2447281"/>
            <a:ext cx="144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12700" marR="0" rtl="0" algn="l">
              <a:lnSpc>
                <a:spcPct val="73333"/>
              </a:lnSpc>
              <a:spcBef>
                <a:spcPts val="0"/>
              </a:spcBef>
              <a:buSzPct val="25000"/>
              <a:buNone/>
            </a:pPr>
            <a:r>
              <a:rPr baseline="30000" lang="en" sz="2500">
                <a:latin typeface="Courier New"/>
                <a:ea typeface="Courier New"/>
                <a:cs typeface="Courier New"/>
                <a:sym typeface="Courier New"/>
              </a:rPr>
              <a:t>0xffffffff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2263492" y="3095955"/>
            <a:ext cx="1708499" cy="991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rgbClr val="C82505"/>
                </a:solidFill>
                <a:latin typeface="Economica"/>
                <a:ea typeface="Economica"/>
                <a:cs typeface="Economica"/>
                <a:sym typeface="Economica"/>
              </a:rPr>
              <a:t>Local variables</a:t>
            </a:r>
          </a:p>
          <a:p>
            <a:pPr indent="-12700" lvl="0" marL="38100" marR="50800" rtl="0" algn="ctr">
              <a:lnSpc>
                <a:spcPct val="100041"/>
              </a:lnSpc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rgbClr val="C82505"/>
                </a:solidFill>
                <a:latin typeface="Economica"/>
                <a:ea typeface="Economica"/>
                <a:cs typeface="Economica"/>
                <a:sym typeface="Economica"/>
              </a:rPr>
              <a:t>pushed in the same order as they appear</a:t>
            </a:r>
          </a:p>
          <a:p>
            <a:pPr indent="-12700" lvl="0" marL="190500" marR="203200" rtl="0" algn="ctr">
              <a:lnSpc>
                <a:spcPct val="95825"/>
              </a:lnSpc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rgbClr val="C82505"/>
                </a:solidFill>
                <a:latin typeface="Economica"/>
                <a:ea typeface="Economica"/>
                <a:cs typeface="Economica"/>
                <a:sym typeface="Economica"/>
              </a:rPr>
              <a:t>in the code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5373370" y="3079631"/>
            <a:ext cx="1508100" cy="7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-12700" lvl="0" marL="101600" marR="114300" rtl="0" algn="ctr">
              <a:lnSpc>
                <a:spcPct val="103250"/>
              </a:lnSpc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rgbClr val="C82505"/>
                </a:solidFill>
                <a:latin typeface="Economica"/>
                <a:ea typeface="Economica"/>
                <a:cs typeface="Economica"/>
                <a:sym typeface="Economica"/>
              </a:rPr>
              <a:t>Arguments</a:t>
            </a:r>
          </a:p>
          <a:p>
            <a:pPr indent="0" lvl="0" marL="0" marR="0" rtl="0" algn="ctr">
              <a:lnSpc>
                <a:spcPct val="100041"/>
              </a:lnSpc>
              <a:spcBef>
                <a:spcPts val="0"/>
              </a:spcBef>
              <a:buSzPct val="25000"/>
              <a:buNone/>
            </a:pPr>
            <a:r>
              <a:rPr b="1" lang="en" sz="1800">
                <a:solidFill>
                  <a:srgbClr val="C82505"/>
                </a:solidFill>
                <a:latin typeface="Economica"/>
                <a:ea typeface="Economica"/>
                <a:cs typeface="Economica"/>
                <a:sym typeface="Economica"/>
              </a:rPr>
              <a:t>pushed in reverse order of code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334651" y="4390025"/>
            <a:ext cx="7172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5600"/>
              </a:lnSpc>
              <a:spcBef>
                <a:spcPts val="0"/>
              </a:spcBef>
              <a:buSzPct val="25000"/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The local variable allocation is ultimately up to the compiler: Variables could be allocated in </a:t>
            </a:r>
            <a:r>
              <a:rPr lang="en"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any order, or not allocated at all and stored only in registers, depending on the optimization level used.</a:t>
            </a:r>
          </a:p>
          <a:p>
            <a:pPr indent="0" lvl="0" marL="0" marR="0" rtl="0" algn="ctr">
              <a:lnSpc>
                <a:spcPct val="105600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  <a:p>
            <a:pPr indent="-12700" lvl="0" marL="279400" marR="279400" rtl="0" algn="ctr">
              <a:lnSpc>
                <a:spcPct val="95825"/>
              </a:lnSpc>
              <a:spcBef>
                <a:spcPts val="0"/>
              </a:spcBef>
              <a:buNone/>
            </a:pPr>
            <a:r>
              <a:t/>
            </a:r>
            <a:endParaRPr sz="1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1163781" y="2645708"/>
            <a:ext cx="461700" cy="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374" name="Shape 374"/>
          <p:cNvSpPr txBox="1"/>
          <p:nvPr/>
        </p:nvSpPr>
        <p:spPr>
          <a:xfrm>
            <a:off x="1625599" y="2645708"/>
            <a:ext cx="6003600" cy="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375" name="Shape 375"/>
          <p:cNvSpPr txBox="1"/>
          <p:nvPr/>
        </p:nvSpPr>
        <p:spPr>
          <a:xfrm>
            <a:off x="1163781" y="2726390"/>
            <a:ext cx="3510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376" name="Shape 376"/>
          <p:cNvSpPr txBox="1"/>
          <p:nvPr/>
        </p:nvSpPr>
        <p:spPr>
          <a:xfrm>
            <a:off x="1514762" y="2726390"/>
            <a:ext cx="1107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800"/>
          </a:p>
        </p:txBody>
      </p:sp>
      <p:sp>
        <p:nvSpPr>
          <p:cNvPr id="377" name="Shape 377"/>
          <p:cNvSpPr txBox="1"/>
          <p:nvPr/>
        </p:nvSpPr>
        <p:spPr>
          <a:xfrm>
            <a:off x="2382674" y="2548302"/>
            <a:ext cx="60036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88900" marR="0" rtl="0" algn="l">
              <a:lnSpc>
                <a:spcPct val="97171"/>
              </a:lnSpc>
              <a:spcBef>
                <a:spcPts val="0"/>
              </a:spcBef>
              <a:buSzPct val="25000"/>
              <a:buNone/>
            </a:pPr>
            <a:r>
              <a:rPr baseline="30000" lang="en" sz="2000">
                <a:latin typeface="Arial"/>
                <a:ea typeface="Arial"/>
                <a:cs typeface="Arial"/>
                <a:sym typeface="Arial"/>
              </a:rPr>
              <a:t>… </a:t>
            </a:r>
            <a:r>
              <a:rPr baseline="-25000" lang="en" sz="2000">
                <a:latin typeface="Arial"/>
                <a:ea typeface="Arial"/>
                <a:cs typeface="Arial"/>
                <a:sym typeface="Arial"/>
              </a:rPr>
              <a:t>  loc2     loc1      ???       ???      arg1     arg2     arg3     caller’s data  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2706254" y="1512793"/>
            <a:ext cx="3791400" cy="810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25400" marR="0" rtl="0" algn="l">
              <a:lnSpc>
                <a:spcPct val="94401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void func(char *arg1, int arg2, int arg3)</a:t>
            </a:r>
          </a:p>
          <a:p>
            <a:pPr indent="0" lvl="0" marL="25400" marR="0" rtl="0" algn="l">
              <a:lnSpc>
                <a:spcPct val="94401"/>
              </a:lnSpc>
              <a:spcBef>
                <a:spcPts val="100"/>
              </a:spcBef>
              <a:spcAft>
                <a:spcPts val="0"/>
              </a:spcAft>
              <a:buSzPct val="25000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indent="-12700" lvl="0" marL="355600" marR="0" rtl="0" algn="l">
              <a:lnSpc>
                <a:spcPct val="94401"/>
              </a:lnSpc>
              <a:spcBef>
                <a:spcPts val="100"/>
              </a:spcBef>
              <a:spcAft>
                <a:spcPts val="0"/>
              </a:spcAft>
              <a:buSzPct val="25000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char loc1[4]</a:t>
            </a:r>
          </a:p>
          <a:p>
            <a:pPr indent="-12700" lvl="0" marL="355600" marR="0" rtl="0" algn="l">
              <a:lnSpc>
                <a:spcPct val="94401"/>
              </a:lnSpc>
              <a:spcBef>
                <a:spcPts val="100"/>
              </a:spcBef>
              <a:spcAft>
                <a:spcPts val="0"/>
              </a:spcAft>
              <a:buSzPct val="25000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int  loc2;</a:t>
            </a:r>
          </a:p>
          <a:p>
            <a:pPr indent="-12700" lvl="0" marL="355600" marR="0" rtl="0" algn="l">
              <a:lnSpc>
                <a:spcPct val="94401"/>
              </a:lnSpc>
              <a:spcBef>
                <a:spcPts val="100"/>
              </a:spcBef>
              <a:spcAft>
                <a:spcPts val="0"/>
              </a:spcAft>
              <a:buSzPct val="25000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indent="0" lvl="0" marL="25400" marR="0" rtl="0" algn="l">
              <a:lnSpc>
                <a:spcPct val="94401"/>
              </a:lnSpc>
              <a:spcBef>
                <a:spcPts val="100"/>
              </a:spcBef>
              <a:buSzPct val="25000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Accessing variables: </a:t>
            </a:r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 the previous function (“func”), we don’t know where loc2 is stored.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And if this function could be called from many different places in the program, the actual address of loc2 could differ depending on who called the function.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Therefore, the compiler cannot know the address at compile time and it’s going to need to do something else.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Fortunately, the compiler always know the relative address of the variable.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Now that, we are refreshed in basics of how C programs are laid out in memory.We can start looking at buffer overflow attacks.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ctrTitle"/>
          </p:nvPr>
        </p:nvSpPr>
        <p:spPr>
          <a:xfrm>
            <a:off x="-972391" y="-40472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What is Computer Security?</a:t>
            </a:r>
          </a:p>
        </p:txBody>
      </p:sp>
      <p:sp>
        <p:nvSpPr>
          <p:cNvPr id="75" name="Shape 75"/>
          <p:cNvSpPr txBox="1"/>
          <p:nvPr>
            <p:ph idx="1" type="subTitle"/>
          </p:nvPr>
        </p:nvSpPr>
        <p:spPr>
          <a:xfrm>
            <a:off x="531625" y="185507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Computer Security, more recently known as Cyber Security is an atribute computer System.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Font typeface="Economica"/>
              <a:buChar char="●"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Most developers and operators are concerned with </a:t>
            </a: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Correctness: </a:t>
            </a: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achieving desired behaviour.</a:t>
            </a:r>
          </a:p>
          <a:p>
            <a:pPr lvl="0" rtl="0" algn="just">
              <a:spcBef>
                <a:spcPts val="0"/>
              </a:spcBef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Eg :- If I’m developing a word processor , i’m concerned that when a  file is saved and reloaded they do get back my data where i left off.                            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06400" lvl="0" marL="457200" rtl="0">
              <a:spcBef>
                <a:spcPts val="0"/>
              </a:spcBef>
              <a:buSzPct val="100000"/>
              <a:buFont typeface="Economica"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Security also concerned with </a:t>
            </a:r>
            <a:r>
              <a:rPr b="1" lang="en" sz="2800">
                <a:latin typeface="Economica"/>
                <a:ea typeface="Economica"/>
                <a:cs typeface="Economica"/>
                <a:sym typeface="Economica"/>
              </a:rPr>
              <a:t>preventing undesired behaviour </a:t>
            </a: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under wide ranging circumstances.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200550" y="-515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Kinds of undesired behaviour :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267250" y="6471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lnSpc>
                <a:spcPct val="100000"/>
              </a:lnSpc>
              <a:spcBef>
                <a:spcPts val="0"/>
              </a:spcBef>
              <a:buFont typeface="Economica"/>
              <a:buAutoNum type="arabicPeriod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Stealing Information :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Confidentiality</a:t>
            </a:r>
          </a:p>
          <a:p>
            <a:pPr indent="-228600" lvl="0" marL="914400">
              <a:lnSpc>
                <a:spcPct val="100000"/>
              </a:lnSpc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Corporate secrets (product plans, Source code etc..)</a:t>
            </a:r>
          </a:p>
          <a:p>
            <a:pPr indent="-228600" lvl="0" marL="914400">
              <a:lnSpc>
                <a:spcPct val="100000"/>
              </a:lnSpc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Personal secrets (Credit card numbers, SSNs and so on..)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2.    Modifying information or functionality :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Integrity</a:t>
            </a:r>
          </a:p>
          <a:p>
            <a:pPr indent="-228600" lvl="0" marL="914400">
              <a:lnSpc>
                <a:spcPct val="100000"/>
              </a:lnSpc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Installing unwanted softwares (spyware , botnet client and so on..)</a:t>
            </a:r>
          </a:p>
          <a:p>
            <a:pPr indent="-228600" lvl="0" marL="914400">
              <a:lnSpc>
                <a:spcPct val="100000"/>
              </a:lnSpc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Destroying records (accounts , logs, plans,..)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3.    Denying access :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Availability</a:t>
            </a:r>
          </a:p>
          <a:p>
            <a:pPr indent="-228600" lvl="0" marL="914400">
              <a:lnSpc>
                <a:spcPct val="100000"/>
              </a:lnSpc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Unable to purchase product.</a:t>
            </a:r>
          </a:p>
          <a:p>
            <a:pPr indent="-228600" lvl="0" marL="914400">
              <a:lnSpc>
                <a:spcPct val="100000"/>
              </a:lnSpc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Unable to access banking information.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8" name="Shape 88"/>
          <p:cNvCxnSpPr/>
          <p:nvPr/>
        </p:nvCxnSpPr>
        <p:spPr>
          <a:xfrm>
            <a:off x="2386475" y="881950"/>
            <a:ext cx="1089600" cy="2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89" name="Shape 89"/>
          <p:cNvCxnSpPr/>
          <p:nvPr/>
        </p:nvCxnSpPr>
        <p:spPr>
          <a:xfrm rot="10800000">
            <a:off x="3461125" y="874700"/>
            <a:ext cx="0" cy="3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0" name="Shape 90"/>
          <p:cNvCxnSpPr/>
          <p:nvPr/>
        </p:nvCxnSpPr>
        <p:spPr>
          <a:xfrm>
            <a:off x="3483350" y="1919550"/>
            <a:ext cx="674400" cy="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1" name="Shape 91"/>
          <p:cNvCxnSpPr/>
          <p:nvPr/>
        </p:nvCxnSpPr>
        <p:spPr>
          <a:xfrm>
            <a:off x="1889900" y="3157275"/>
            <a:ext cx="830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Significant Security breaches :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929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  <a:buChar char="●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RSA ,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March 2011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  <a:buChar char="○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Stole tokens that permitted subsequent compromise of customers using RSA SecureID devices.</a:t>
            </a:r>
          </a:p>
          <a:p>
            <a:pPr indent="-228600" lvl="0" marL="457200" rtl="0">
              <a:spcBef>
                <a:spcPts val="0"/>
              </a:spcBef>
              <a:buFont typeface="Economica"/>
              <a:buChar char="●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Adobe ,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October 2013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  <a:buChar char="○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Stole source code , 130 million customer records (including Passwords).</a:t>
            </a:r>
          </a:p>
          <a:p>
            <a:pPr indent="-228600" lvl="0" marL="457200" rtl="0">
              <a:spcBef>
                <a:spcPts val="0"/>
              </a:spcBef>
              <a:buFont typeface="Economica"/>
              <a:buChar char="●"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Target ,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 November 2013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  <a:buChar char="○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Stole around 40 million credit and Debit cards.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How did the attackers breach these systems?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701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Defences and Vulnerabilities :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Many breaches begin by exploiting a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vulnerability.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This is a security-relevant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software defect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that can be exploited to effect an undesired behaviour.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 software </a:t>
            </a:r>
            <a:r>
              <a:rPr b="1" lang="en">
                <a:latin typeface="Economica"/>
                <a:ea typeface="Economica"/>
                <a:cs typeface="Economica"/>
                <a:sym typeface="Economica"/>
              </a:rPr>
              <a:t>defect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is present when the software behaves incorrectly, i.e.,it fails to meet its requirements.</a:t>
            </a:r>
          </a:p>
          <a:p>
            <a:pPr indent="-228600" lvl="0" marL="457200" rtl="0">
              <a:spcBef>
                <a:spcPts val="0"/>
              </a:spcBef>
              <a:buFont typeface="Economica"/>
            </a:pPr>
            <a:r>
              <a:rPr lang="en">
                <a:latin typeface="Economica"/>
                <a:ea typeface="Economica"/>
                <a:cs typeface="Economica"/>
                <a:sym typeface="Economica"/>
              </a:rPr>
              <a:t>Defects occur in the software’s </a:t>
            </a:r>
            <a:r>
              <a:rPr i="1" lang="en">
                <a:latin typeface="Economica"/>
                <a:ea typeface="Economica"/>
                <a:cs typeface="Economica"/>
                <a:sym typeface="Economica"/>
              </a:rPr>
              <a:t>design </a:t>
            </a:r>
            <a:r>
              <a:rPr lang="en">
                <a:latin typeface="Economica"/>
                <a:ea typeface="Economica"/>
                <a:cs typeface="Economica"/>
                <a:sym typeface="Economica"/>
              </a:rPr>
              <a:t>and its </a:t>
            </a:r>
            <a:r>
              <a:rPr i="1" lang="en">
                <a:latin typeface="Economica"/>
                <a:ea typeface="Economica"/>
                <a:cs typeface="Economica"/>
                <a:sym typeface="Economica"/>
              </a:rPr>
              <a:t>implementation.</a:t>
            </a:r>
          </a:p>
          <a:p>
            <a:pPr indent="-342900" lvl="1" marL="914400" rtl="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 flaw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is a defect in the design.</a:t>
            </a:r>
          </a:p>
          <a:p>
            <a:pPr indent="-342900" lvl="1" marL="914400">
              <a:spcBef>
                <a:spcPts val="0"/>
              </a:spcBef>
              <a:buSzPct val="100000"/>
              <a:buFont typeface="Economica"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A </a:t>
            </a:r>
            <a:r>
              <a:rPr b="1" lang="en" sz="1800">
                <a:latin typeface="Economica"/>
                <a:ea typeface="Economica"/>
                <a:cs typeface="Economica"/>
                <a:sym typeface="Economica"/>
              </a:rPr>
              <a:t> bug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is a defect in the implementation.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