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Economic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7" Type="http://schemas.openxmlformats.org/officeDocument/2006/relationships/font" Target="fonts/Economic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pl-enthusiast.net/2014/07/21/memory-safety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pl-enthusiast.net/2014/08/05/type-safety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Defences against low-level attacks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311700" y="4214425"/>
            <a:ext cx="8487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													    </a:t>
            </a: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--</a:t>
            </a:r>
            <a:r>
              <a:rPr b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Sri Harsha, CyberEye.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					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No dangling pointers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Accessing a freed pointer violates temporal safety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The memory dereferenced no longer belongs to p.</a:t>
            </a:r>
          </a:p>
          <a:p>
            <a:pPr indent="-228600" lvl="0" marL="45720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Accessing uninitialized pointers is similarly not OK:</a:t>
            </a:r>
          </a:p>
        </p:txBody>
      </p:sp>
      <p:sp>
        <p:nvSpPr>
          <p:cNvPr id="116" name="Shape 116"/>
          <p:cNvSpPr/>
          <p:nvPr/>
        </p:nvSpPr>
        <p:spPr>
          <a:xfrm>
            <a:off x="925000" y="1527625"/>
            <a:ext cx="3798000" cy="114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nt *p = malloc(sizeof(int));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*p = 5;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free(p) 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printf(“%d\n”, *p);       //</a:t>
            </a:r>
            <a:r>
              <a:rPr lang="en" sz="18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 violation</a:t>
            </a:r>
          </a:p>
        </p:txBody>
      </p:sp>
      <p:sp>
        <p:nvSpPr>
          <p:cNvPr id="117" name="Shape 117"/>
          <p:cNvSpPr/>
          <p:nvPr/>
        </p:nvSpPr>
        <p:spPr>
          <a:xfrm>
            <a:off x="925150" y="3784050"/>
            <a:ext cx="3798000" cy="6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nt *p;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*p = 5;           </a:t>
            </a:r>
            <a:r>
              <a:rPr lang="en" sz="18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//violation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						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Integer overflows?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Allowed as long as they are not used to manufacture an illegal pointer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Integer overflows often enable buffer overflows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Happens often enough we think of them independently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		</a:t>
            </a:r>
            <a:r>
              <a:rPr lang="en" sz="1500">
                <a:latin typeface="Economica"/>
                <a:ea typeface="Economica"/>
                <a:cs typeface="Economica"/>
                <a:sym typeface="Economica"/>
              </a:rPr>
              <a:t>For more on memory safety, see   </a:t>
            </a:r>
            <a:r>
              <a:rPr lang="en" sz="1500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3"/>
              </a:rPr>
              <a:t>http://www.pl-enthusiast.net/2014/07/21/memory-safety/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1114200" y="1569675"/>
            <a:ext cx="4148400" cy="146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nt f( )  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   unsigned short x = 65535;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   x++;             </a:t>
            </a:r>
            <a:r>
              <a:rPr lang="en">
                <a:solidFill>
                  <a:srgbClr val="3D85C6"/>
                </a:solidFill>
                <a:latin typeface="Economica"/>
                <a:ea typeface="Economica"/>
                <a:cs typeface="Economica"/>
                <a:sym typeface="Economica"/>
              </a:rPr>
              <a:t>//overflows to become 0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D85C6"/>
                </a:solidFill>
                <a:latin typeface="Economica"/>
                <a:ea typeface="Economica"/>
                <a:cs typeface="Economica"/>
                <a:sym typeface="Economica"/>
              </a:rPr>
              <a:t>  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printf(“%d\n”, x);   </a:t>
            </a:r>
            <a:r>
              <a:rPr lang="en">
                <a:solidFill>
                  <a:srgbClr val="3D85C6"/>
                </a:solidFill>
                <a:latin typeface="Economica"/>
                <a:ea typeface="Economica"/>
                <a:cs typeface="Economica"/>
                <a:sym typeface="Economica"/>
              </a:rPr>
              <a:t>//memory safe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  char *p = malloc(X);    </a:t>
            </a:r>
            <a:r>
              <a:rPr lang="en">
                <a:solidFill>
                  <a:srgbClr val="3D85C6"/>
                </a:solidFill>
                <a:latin typeface="Economica"/>
                <a:ea typeface="Economica"/>
                <a:cs typeface="Economica"/>
                <a:sym typeface="Economica"/>
              </a:rPr>
              <a:t>// size-0 buffer!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 P[1] = ‘a’;    </a:t>
            </a:r>
            <a:r>
              <a:rPr lang="en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//violation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}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			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Most languages memory safe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The easiest way to avoid all of these vulnerabilities is to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use a memory safe language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Modern languages are memory safe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Java, python, c#, Ruby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Haskell, Scala, Go, Objective Caml, Rust</a:t>
            </a:r>
          </a:p>
          <a:p>
            <a:pPr indent="-342900" lvl="0" marL="45720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In fact, these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languages are type safe,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which is even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better</a:t>
            </a: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2860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Memory safety for C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c/c++ here to stay.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While not memory safe, you can write memory safe programs with them.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The problem is that there is no guarantee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Compilers could add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code to check for violations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An out-of-bounds access would result in an immediate failure, like an </a:t>
            </a:r>
            <a:r>
              <a:rPr i="1" lang="en" sz="1800">
                <a:latin typeface="Economica"/>
                <a:ea typeface="Economica"/>
                <a:cs typeface="Economica"/>
                <a:sym typeface="Economica"/>
              </a:rPr>
              <a:t>ArrayBoundsException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in Java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This idea has been around for more than 20 years.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Performance has been the limiting factor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Work by jones and kelly in 1997 adds 12x overhead</a:t>
            </a:r>
          </a:p>
          <a:p>
            <a:pPr indent="-342900" lvl="1" marL="91440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Valgrind memcheck adds 17x overhead</a:t>
            </a:r>
          </a:p>
        </p:txBody>
      </p:sp>
    </p:spTree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22860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Type safety</a:t>
            </a:r>
          </a:p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2004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Type safety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Each object is ascribed a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type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( int, pointer to int, pointer to function), and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Operations on the object are always </a:t>
            </a:r>
            <a:r>
              <a:rPr i="1" lang="en">
                <a:latin typeface="Economica"/>
                <a:ea typeface="Economica"/>
                <a:cs typeface="Economica"/>
                <a:sym typeface="Economica"/>
              </a:rPr>
              <a:t>compatible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with the object’s type.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Type safe programs do not “go wrong” at run-time.</a:t>
            </a:r>
          </a:p>
          <a:p>
            <a:pPr indent="-342900" lvl="0" marL="457200">
              <a:spcBef>
                <a:spcPts val="0"/>
              </a:spcBef>
              <a:buSzPct val="100000"/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Type safety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is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stronger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than memory safety</a:t>
            </a:r>
          </a:p>
        </p:txBody>
      </p:sp>
      <p:sp>
        <p:nvSpPr>
          <p:cNvPr id="149" name="Shape 149"/>
          <p:cNvSpPr/>
          <p:nvPr/>
        </p:nvSpPr>
        <p:spPr>
          <a:xfrm>
            <a:off x="1990125" y="2564750"/>
            <a:ext cx="4211400" cy="112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nt (*cmp) (char*, char*);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int *p = (int*)malloc(sizeof(int));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*p = 1;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cmp = (int (*)(char*, char*))p;  // </a:t>
            </a:r>
            <a:r>
              <a:rPr lang="en">
                <a:solidFill>
                  <a:srgbClr val="3D85C6"/>
                </a:solidFill>
                <a:latin typeface="Economica"/>
                <a:ea typeface="Economica"/>
                <a:cs typeface="Economica"/>
                <a:sym typeface="Economica"/>
              </a:rPr>
              <a:t>memory safe but not type safe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cmp(“hello”,”bye”); </a:t>
            </a:r>
            <a:r>
              <a:rPr lang="en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//crash!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				Dynamically Typed Languages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Dynamically typed languages,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like Ruby and Python, which do not require declerations that identify types, can be viewed as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type safe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as well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Each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object has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one type: </a:t>
            </a:r>
            <a:r>
              <a:rPr lang="en">
                <a:solidFill>
                  <a:srgbClr val="3D85C6"/>
                </a:solidFill>
                <a:latin typeface="Economica"/>
                <a:ea typeface="Economica"/>
                <a:cs typeface="Economica"/>
                <a:sym typeface="Economica"/>
              </a:rPr>
              <a:t>Dynamic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Each operation on a Dynamic object is permitted, but </a:t>
            </a:r>
            <a:r>
              <a:rPr i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may be unimplemented</a:t>
            </a:r>
          </a:p>
          <a:p>
            <a:pPr indent="-342900" lvl="1" marL="91440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In this case, it </a:t>
            </a:r>
            <a:r>
              <a:rPr i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throws an exception                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2004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Enforce invariants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Types really show their strength by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enforcing invariants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in the program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Notable here is the enforcement of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abstract types,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which characterize modules that keep their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representation hidden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from clients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As such, we can reason more confidently about their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isolation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from the rest of the program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		For more on type safety, see  </a:t>
            </a:r>
            <a:r>
              <a:rPr lang="en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3"/>
              </a:rPr>
              <a:t>http://www.pl-enthusiast.net/2014/08/05/type-safety/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						Types for security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Type-enforced invariants can relate directly to security properties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By expressing stronger invariants about data’s privacy and integrity, which the type checker then enforces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Example: </a:t>
            </a:r>
            <a:r>
              <a:rPr b="1" lang="en">
                <a:solidFill>
                  <a:srgbClr val="3C78D8"/>
                </a:solidFill>
                <a:latin typeface="Economica"/>
                <a:ea typeface="Economica"/>
                <a:cs typeface="Economica"/>
                <a:sym typeface="Economica"/>
              </a:rPr>
              <a:t>Java with Information Flow (JIF)</a:t>
            </a:r>
          </a:p>
          <a:p>
            <a:pPr indent="0" lvl="0" marL="5029200" rtl="0">
              <a:spcBef>
                <a:spcPts val="0"/>
              </a:spcBef>
              <a:buNone/>
            </a:pPr>
            <a:r>
              <a:rPr b="1" lang="en">
                <a:solidFill>
                  <a:srgbClr val="3C78D8"/>
                </a:solidFill>
                <a:latin typeface="Economica"/>
                <a:ea typeface="Economica"/>
                <a:cs typeface="Economica"/>
                <a:sym typeface="Economica"/>
              </a:rPr>
              <a:t>Types have </a:t>
            </a:r>
            <a:r>
              <a:rPr b="1" i="1" lang="en">
                <a:solidFill>
                  <a:srgbClr val="3C78D8"/>
                </a:solidFill>
                <a:latin typeface="Economica"/>
                <a:ea typeface="Economica"/>
                <a:cs typeface="Economica"/>
                <a:sym typeface="Economica"/>
              </a:rPr>
              <a:t>security labels</a:t>
            </a:r>
          </a:p>
          <a:p>
            <a:pPr indent="0" lvl="0" marL="5029200" rtl="0">
              <a:spcBef>
                <a:spcPts val="0"/>
              </a:spcBef>
              <a:buNone/>
            </a:pPr>
            <a:r>
              <a:rPr b="1" lang="en">
                <a:solidFill>
                  <a:srgbClr val="3C78D8"/>
                </a:solidFill>
                <a:latin typeface="Economica"/>
                <a:ea typeface="Economica"/>
                <a:cs typeface="Economica"/>
                <a:sym typeface="Economica"/>
              </a:rPr>
              <a:t>Labels define what information flows allowed.</a:t>
            </a:r>
          </a:p>
        </p:txBody>
      </p:sp>
      <p:sp>
        <p:nvSpPr>
          <p:cNvPr id="168" name="Shape 168"/>
          <p:cNvSpPr/>
          <p:nvPr/>
        </p:nvSpPr>
        <p:spPr>
          <a:xfrm>
            <a:off x="1051125" y="2291450"/>
            <a:ext cx="3987300" cy="123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nt {Alice-&gt;Bob} x;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int {Alice-&gt;Bob, chuck} y;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x = y;      //</a:t>
            </a:r>
            <a:r>
              <a:rPr lang="en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OK; policy on x is stronger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y = x;      // </a:t>
            </a:r>
            <a:r>
              <a:rPr lang="en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BAD: policy on y isn’t as strong as x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Why not type safety?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C/C++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often chosen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for performance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reasons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Manual memory management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Tight control over object layouts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Interaction with low-level hardware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Typical enforcement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of type safety is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expensive</a:t>
            </a:r>
          </a:p>
          <a:p>
            <a:pPr indent="-342900" lvl="1" marL="914400" rtl="0">
              <a:spcBef>
                <a:spcPts val="0"/>
              </a:spcBef>
              <a:buClr>
                <a:srgbClr val="3D85C6"/>
              </a:buClr>
              <a:buSzPct val="100000"/>
              <a:buFont typeface="Economica"/>
            </a:pPr>
            <a:r>
              <a:rPr b="1" lang="en" sz="1800">
                <a:solidFill>
                  <a:srgbClr val="3D85C6"/>
                </a:solidFill>
                <a:latin typeface="Economica"/>
                <a:ea typeface="Economica"/>
                <a:cs typeface="Economica"/>
                <a:sym typeface="Economica"/>
              </a:rPr>
              <a:t>Garbage collection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avoids temporal violations</a:t>
            </a:r>
          </a:p>
          <a:p>
            <a:pPr indent="-342900" lvl="2" marL="13716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Can be as fast as malloc/free, but often uses much more memory</a:t>
            </a:r>
          </a:p>
          <a:p>
            <a:pPr indent="-342900" lvl="1" marL="914400" rtl="0">
              <a:spcBef>
                <a:spcPts val="0"/>
              </a:spcBef>
              <a:buClr>
                <a:srgbClr val="3D85C6"/>
              </a:buClr>
              <a:buSzPct val="100000"/>
              <a:buFont typeface="Economica"/>
            </a:pPr>
            <a:r>
              <a:rPr lang="en" sz="1800">
                <a:solidFill>
                  <a:srgbClr val="3D85C6"/>
                </a:solidFill>
                <a:latin typeface="Economica"/>
                <a:ea typeface="Economica"/>
                <a:cs typeface="Economica"/>
                <a:sym typeface="Economica"/>
              </a:rPr>
              <a:t>Bounds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and </a:t>
            </a:r>
            <a:r>
              <a:rPr lang="en" sz="1800">
                <a:solidFill>
                  <a:srgbClr val="3D85C6"/>
                </a:solidFill>
                <a:latin typeface="Economica"/>
                <a:ea typeface="Economica"/>
                <a:cs typeface="Economica"/>
                <a:sym typeface="Economica"/>
              </a:rPr>
              <a:t>null-pointer checks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avoid spatial violations</a:t>
            </a:r>
          </a:p>
          <a:p>
            <a:pPr indent="-342900" lvl="1" marL="914400" rtl="0">
              <a:spcBef>
                <a:spcPts val="0"/>
              </a:spcBef>
              <a:buClr>
                <a:srgbClr val="3D85C6"/>
              </a:buClr>
              <a:buSzPct val="100000"/>
              <a:buFont typeface="Economica"/>
            </a:pPr>
            <a:r>
              <a:rPr lang="en" sz="1800">
                <a:solidFill>
                  <a:srgbClr val="3D85C6"/>
                </a:solidFill>
                <a:latin typeface="Economica"/>
                <a:ea typeface="Economica"/>
                <a:cs typeface="Economica"/>
                <a:sym typeface="Economica"/>
              </a:rPr>
              <a:t>Hiding representation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may </a:t>
            </a:r>
            <a:r>
              <a:rPr lang="en" sz="1800">
                <a:solidFill>
                  <a:srgbClr val="3D85C6"/>
                </a:solidFill>
                <a:latin typeface="Economica"/>
                <a:ea typeface="Economica"/>
                <a:cs typeface="Economica"/>
                <a:sym typeface="Economica"/>
              </a:rPr>
              <a:t>inhibit optimization</a:t>
            </a:r>
          </a:p>
          <a:p>
            <a:pPr indent="-342900" lvl="2" marL="137160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Many C-style casts, pointer arithmetic, &amp; operator, not allowed.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500">
                <a:latin typeface="Economica"/>
                <a:ea typeface="Economica"/>
                <a:cs typeface="Economica"/>
                <a:sym typeface="Economica"/>
              </a:rPr>
              <a:t>						Stepping back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D85C6"/>
                </a:solidFill>
                <a:latin typeface="Economica"/>
                <a:ea typeface="Economica"/>
                <a:cs typeface="Economica"/>
                <a:sym typeface="Economica"/>
              </a:rPr>
              <a:t>What do these attacks have in common?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Economica"/>
              <a:buAutoNum type="arabicPeriod"/>
            </a:pP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The </a:t>
            </a:r>
            <a:r>
              <a:rPr b="1"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attacker </a:t>
            </a: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is able to </a:t>
            </a:r>
            <a:r>
              <a:rPr b="1"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control some data </a:t>
            </a: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that is used by the program.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Economica"/>
              <a:buAutoNum type="arabicPeriod"/>
            </a:pP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The use of that data </a:t>
            </a:r>
            <a:r>
              <a:rPr b="1"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permits unintentional access to some memory area </a:t>
            </a: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in the program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  <a:buAutoNum type="alphaLcPeriod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Past a buffer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  <a:buAutoNum type="alphaLcPeriod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To arbitrary positions on the stack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3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457200" lvl="0" marL="914400">
              <a:spcBef>
                <a:spcPts val="0"/>
              </a:spcBef>
              <a:buNone/>
            </a:pPr>
            <a:r>
              <a:rPr lang="en" sz="23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Let’s look more about </a:t>
            </a:r>
            <a:r>
              <a:rPr b="1" lang="en" sz="23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Memory safety </a:t>
            </a:r>
            <a:r>
              <a:rPr lang="en" sz="23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and </a:t>
            </a:r>
            <a:r>
              <a:rPr b="1" lang="en" sz="23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Type safety.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044700" y="1444250"/>
            <a:ext cx="4936500" cy="153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13716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Memory safety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It is a property of program execution.</a:t>
            </a:r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Low-level attacks enabled by a lack of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Memory Safety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1828800" rt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 memory safe program execution:</a:t>
            </a:r>
          </a:p>
          <a:p>
            <a:pPr indent="-228600" lvl="0" marL="457200" rtl="0">
              <a:spcBef>
                <a:spcPts val="0"/>
              </a:spcBef>
              <a:buFont typeface="Economica"/>
              <a:buAutoNum type="arabicPeriod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Only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creates pointers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through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standard means 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  <a:buAutoNum type="alphaLcPeriod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* p =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malloc(...), or p = &amp;x, or p = &amp;buf[5], etc.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  <a:buAutoNum type="arabicPeriod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Only uses a pointer to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access memory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that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“belongs” to that pointer.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Combines two ideas: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Temporal safety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and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spatial safety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2743200">
              <a:spcBef>
                <a:spcPts val="0"/>
              </a:spcBef>
              <a:buNone/>
            </a:pPr>
            <a:r>
              <a:rPr lang="en" sz="3400">
                <a:latin typeface="Economica"/>
                <a:ea typeface="Economica"/>
                <a:cs typeface="Economica"/>
                <a:sym typeface="Economica"/>
              </a:rPr>
              <a:t>Spatial safety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Spatial safety means that accesses by a pointer should only be to memory that the pointer owns, which is to say that belongs to it.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We conceptualize this idea by viewing pointers as triples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(p,b,e)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p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 is the actual pointer.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b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is the base of the memory region it may access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e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is the extent (bounds) of that region.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Access allowed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iff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b ≤ p ≤ e-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sizeof(typeof(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P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))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Operations: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Pointer arithmetic increments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p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, leaves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b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and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e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alone</a:t>
            </a:r>
          </a:p>
          <a:p>
            <a:pPr indent="-342900" lvl="1" marL="91440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Using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&amp;: e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determined by size of original type.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914400">
              <a:spcBef>
                <a:spcPts val="0"/>
              </a:spcBef>
              <a:buNone/>
            </a:pPr>
            <a:r>
              <a:rPr lang="en" sz="3200"/>
              <a:t>					</a:t>
            </a: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Examples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1101275" y="1489225"/>
            <a:ext cx="6044700" cy="146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int x;                  //assume sizeof(int) =4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int *y - &amp;x;        //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p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=&amp;x,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b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=&amp;x,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e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=&amp;x+4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int *z = y+1;       //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p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=&amp;x+4,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b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=&amp;x,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e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=&amp;x+4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*y - 3;               //</a:t>
            </a:r>
            <a:r>
              <a:rPr lang="en" sz="18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 OK ;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 &amp;x ≤ &amp;x ≤ (&amp;x+4)-4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*z = 3;              // </a:t>
            </a:r>
            <a:r>
              <a:rPr lang="en" sz="18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Bad;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&amp;x ≤ &amp;x+4 ≰ (&amp;x+4)-4</a:t>
            </a:r>
          </a:p>
        </p:txBody>
      </p:sp>
      <p:sp>
        <p:nvSpPr>
          <p:cNvPr id="88" name="Shape 88"/>
          <p:cNvSpPr/>
          <p:nvPr/>
        </p:nvSpPr>
        <p:spPr>
          <a:xfrm>
            <a:off x="1101275" y="3366425"/>
            <a:ext cx="6044700" cy="146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struct foo f = { “cat”, 5 } ;  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char *y = &amp;f.buf;                     //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p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=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 b =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&amp;f.buf,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e =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 &amp;f.buf+4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y[3] = ‘s’ ;                               // </a:t>
            </a:r>
            <a:r>
              <a:rPr lang="en" sz="18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OK: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p =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 &amp;f.buf+3 ≤ (&amp;f.buf+4)-1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y[4] = ‘y’ ;                              // </a:t>
            </a:r>
            <a:r>
              <a:rPr lang="en" sz="18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Bad: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p =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 &amp;f.buf+4 ≰ (&amp;f.buf+4)-1</a:t>
            </a:r>
          </a:p>
        </p:txBody>
      </p:sp>
      <p:sp>
        <p:nvSpPr>
          <p:cNvPr id="89" name="Shape 89"/>
          <p:cNvSpPr/>
          <p:nvPr/>
        </p:nvSpPr>
        <p:spPr>
          <a:xfrm>
            <a:off x="6924225" y="1227350"/>
            <a:ext cx="1596300" cy="121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truct foo {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	Char buf[4];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int x;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}</a:t>
            </a:r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					No Buffer overflows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 buffer overflow violates spatial safety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228600" lvl="0" marL="45720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Overrunning the bounds of the source and/or destination buffers implies either src or dst is illegal.</a:t>
            </a:r>
          </a:p>
        </p:txBody>
      </p:sp>
      <p:sp>
        <p:nvSpPr>
          <p:cNvPr id="96" name="Shape 96"/>
          <p:cNvSpPr/>
          <p:nvPr/>
        </p:nvSpPr>
        <p:spPr>
          <a:xfrm>
            <a:off x="1359450" y="1592275"/>
            <a:ext cx="4709100" cy="253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v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oid copy (char *src, char *dst, int len)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	int i;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	for (i=o; i&lt;len; i++) {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		*dst = *src;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		src++;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		dst++;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	}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}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914400">
              <a:spcBef>
                <a:spcPts val="0"/>
              </a:spcBef>
              <a:buNone/>
            </a:pPr>
            <a:r>
              <a:rPr lang="en" sz="3100"/>
              <a:t>		</a:t>
            </a:r>
            <a:r>
              <a:rPr lang="en" sz="3100">
                <a:latin typeface="Economica"/>
                <a:ea typeface="Economica"/>
                <a:cs typeface="Economica"/>
                <a:sym typeface="Economica"/>
              </a:rPr>
              <a:t>		No format string attacks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The call to printf dereferences illegal pointers.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228600" lvl="0" marL="9144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View the stack as a buffer defined by the number and types of the arguments it provides.</a:t>
            </a:r>
          </a:p>
          <a:p>
            <a:pPr indent="-228600" lvl="0" marL="9144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The extra format specifiers construct pointers beyond the end of this buffer and dereference them.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228600" lvl="0" marL="45720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Essentially a kind of buffer overflow.</a:t>
            </a:r>
          </a:p>
        </p:txBody>
      </p:sp>
      <p:sp>
        <p:nvSpPr>
          <p:cNvPr id="103" name="Shape 103"/>
          <p:cNvSpPr/>
          <p:nvPr/>
        </p:nvSpPr>
        <p:spPr>
          <a:xfrm>
            <a:off x="995075" y="1590675"/>
            <a:ext cx="4940400" cy="6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har *buf = “%d %d %d\n”;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Printf (buf);</a:t>
            </a:r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200400">
              <a:spcBef>
                <a:spcPts val="0"/>
              </a:spcBef>
              <a:buNone/>
            </a:pPr>
            <a:r>
              <a:rPr lang="en" sz="3100">
                <a:latin typeface="Economica"/>
                <a:ea typeface="Economica"/>
                <a:cs typeface="Economica"/>
                <a:sym typeface="Economica"/>
              </a:rPr>
              <a:t>Temporal safety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temporal safety violation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occurs when trying to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access undefined memory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Spatial safety assures it was to a legal region.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Temporal safety assures that region is still in play.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Memory regions either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defined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or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undefined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Defined means allocated ( and active).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Undefined means unallocated, uninitialized, or deallocated.</a:t>
            </a:r>
          </a:p>
          <a:p>
            <a:pPr indent="-342900" lvl="0" marL="45720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Pretend memory is infinitely large (we never reuse it).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