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Economic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Economica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Economica-italic.fntdata"/><Relationship Id="rId14" Type="http://schemas.openxmlformats.org/officeDocument/2006/relationships/font" Target="fonts/Economica-bold.fntdata"/><Relationship Id="rId16" Type="http://schemas.openxmlformats.org/officeDocument/2006/relationships/font" Target="fonts/Economica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Flow Analysis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 txBox="1"/>
          <p:nvPr/>
        </p:nvSpPr>
        <p:spPr>
          <a:xfrm>
            <a:off x="370275" y="3857625"/>
            <a:ext cx="84621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 sz="3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													    </a:t>
            </a:r>
            <a:r>
              <a:rPr lang="en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--</a:t>
            </a:r>
            <a:r>
              <a:rPr b="1" lang="en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Sri Harsha, CyberEye.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274320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Tainted Flow Analysis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The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root cause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of many attacks is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trusting unvalidated input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Input from the user is </a:t>
            </a:r>
            <a:r>
              <a:rPr b="1" lang="en" sz="1800">
                <a:solidFill>
                  <a:srgbClr val="CC0000"/>
                </a:solidFill>
                <a:latin typeface="Economica"/>
                <a:ea typeface="Economica"/>
                <a:cs typeface="Economica"/>
                <a:sym typeface="Economica"/>
              </a:rPr>
              <a:t>tainted</a:t>
            </a:r>
          </a:p>
          <a:p>
            <a:pPr indent="-342900" lvl="1" marL="9144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Various data is used, assuming it is </a:t>
            </a:r>
            <a:r>
              <a:rPr b="1" lang="en" sz="1800">
                <a:solidFill>
                  <a:srgbClr val="6AA84F"/>
                </a:solidFill>
                <a:latin typeface="Economica"/>
                <a:ea typeface="Economica"/>
                <a:cs typeface="Economica"/>
                <a:sym typeface="Economica"/>
              </a:rPr>
              <a:t>untainted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Examples expecting untainted data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Source string of </a:t>
            </a:r>
            <a:r>
              <a:rPr b="1"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strcpy </a:t>
            </a: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(≤ target buffer size)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Format string of </a:t>
            </a:r>
            <a:r>
              <a:rPr b="1"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printf </a:t>
            </a: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(contains no format specifiers)</a:t>
            </a:r>
          </a:p>
          <a:p>
            <a:pPr indent="-342900" lvl="1" marL="91440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From field used in constructed SQL query (contains no sql commands)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The problem, in types: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Specify our requirement as a type qualifier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-228600" lvl="0" marL="457200" rtl="0">
              <a:spcBef>
                <a:spcPts val="0"/>
              </a:spcBef>
              <a:buFont typeface="Economica"/>
            </a:pPr>
            <a:r>
              <a:rPr b="1" lang="en">
                <a:solidFill>
                  <a:srgbClr val="CC0000"/>
                </a:solidFill>
                <a:latin typeface="Economica"/>
                <a:ea typeface="Economica"/>
                <a:cs typeface="Economica"/>
                <a:sym typeface="Economica"/>
              </a:rPr>
              <a:t>Tainted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=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possibly controlled by adversary</a:t>
            </a:r>
          </a:p>
          <a:p>
            <a:pPr indent="-228600" lvl="0" marL="457200" rtl="0">
              <a:spcBef>
                <a:spcPts val="0"/>
              </a:spcBef>
              <a:buFont typeface="Economica"/>
            </a:pPr>
            <a:r>
              <a:rPr b="1" lang="en">
                <a:solidFill>
                  <a:srgbClr val="6AA84F"/>
                </a:solidFill>
                <a:latin typeface="Economica"/>
                <a:ea typeface="Economica"/>
                <a:cs typeface="Economica"/>
                <a:sym typeface="Economica"/>
              </a:rPr>
              <a:t>Untainted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=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must not be controlled by adversary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69" name="Shape 69"/>
          <p:cNvSpPr txBox="1"/>
          <p:nvPr/>
        </p:nvSpPr>
        <p:spPr>
          <a:xfrm>
            <a:off x="1842825" y="1752925"/>
            <a:ext cx="4546800" cy="57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 printf( </a:t>
            </a:r>
            <a:r>
              <a:rPr lang="en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untainted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char *fmt, …);</a:t>
            </a:r>
          </a:p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tainted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char *fgets(...);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1983300" y="3545775"/>
            <a:ext cx="4456800" cy="725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1"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ainted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char *name = fgets(...,network_fd);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printf(name); // </a:t>
            </a:r>
            <a:r>
              <a:rPr b="1"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Fail: tainted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≠ </a:t>
            </a:r>
            <a:r>
              <a:rPr b="1" lang="en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untainted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274320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Analysis Problem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No tainted data flows: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for all possible inputs, prove that tainted data will never be used where untainted data is expected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b="1" lang="en" sz="1800">
                <a:solidFill>
                  <a:srgbClr val="6AA84F"/>
                </a:solidFill>
                <a:latin typeface="Economica"/>
                <a:ea typeface="Economica"/>
                <a:cs typeface="Economica"/>
                <a:sym typeface="Economica"/>
              </a:rPr>
              <a:t>u</a:t>
            </a:r>
            <a:r>
              <a:rPr b="1" lang="en" sz="1800">
                <a:solidFill>
                  <a:srgbClr val="6AA84F"/>
                </a:solidFill>
                <a:latin typeface="Economica"/>
                <a:ea typeface="Economica"/>
                <a:cs typeface="Economica"/>
                <a:sym typeface="Economica"/>
              </a:rPr>
              <a:t>ntainted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annotation: indicates a </a:t>
            </a:r>
            <a:r>
              <a:rPr b="1" lang="en" sz="1800">
                <a:solidFill>
                  <a:srgbClr val="6AA84F"/>
                </a:solidFill>
                <a:latin typeface="Economica"/>
                <a:ea typeface="Economica"/>
                <a:cs typeface="Economica"/>
                <a:sym typeface="Economica"/>
              </a:rPr>
              <a:t>trusted </a:t>
            </a: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sink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b="1" lang="en" sz="1800">
                <a:solidFill>
                  <a:srgbClr val="CC0000"/>
                </a:solidFill>
                <a:latin typeface="Economica"/>
                <a:ea typeface="Economica"/>
                <a:cs typeface="Economica"/>
                <a:sym typeface="Economica"/>
              </a:rPr>
              <a:t>t</a:t>
            </a:r>
            <a:r>
              <a:rPr b="1" lang="en" sz="1800">
                <a:solidFill>
                  <a:srgbClr val="CC0000"/>
                </a:solidFill>
                <a:latin typeface="Economica"/>
                <a:ea typeface="Economica"/>
                <a:cs typeface="Economica"/>
                <a:sym typeface="Economica"/>
              </a:rPr>
              <a:t>ainted</a:t>
            </a: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annotation: an </a:t>
            </a:r>
            <a:r>
              <a:rPr b="1" lang="en" sz="1800">
                <a:solidFill>
                  <a:srgbClr val="CC0000"/>
                </a:solidFill>
                <a:latin typeface="Economica"/>
                <a:ea typeface="Economica"/>
                <a:cs typeface="Economica"/>
                <a:sym typeface="Economica"/>
              </a:rPr>
              <a:t>untrusted </a:t>
            </a: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source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No annotation means: not sure (analysis figures it out)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A solution requires inferring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flows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in the program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What </a:t>
            </a: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sources can reach what sinks</a:t>
            </a:r>
          </a:p>
          <a:p>
            <a:pPr indent="-342900" lvl="1" marL="91440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If any flows are </a:t>
            </a:r>
            <a:r>
              <a:rPr i="1" lang="en" sz="1800">
                <a:latin typeface="Economica"/>
                <a:ea typeface="Economica"/>
                <a:cs typeface="Economica"/>
                <a:sym typeface="Economica"/>
              </a:rPr>
              <a:t>illegal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i.e.,whether a </a:t>
            </a: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tainted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source </a:t>
            </a:r>
            <a:r>
              <a:rPr i="1" lang="en" sz="1800">
                <a:latin typeface="Economica"/>
                <a:ea typeface="Economica"/>
                <a:cs typeface="Economica"/>
                <a:sym typeface="Economica"/>
              </a:rPr>
              <a:t>may flow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to an </a:t>
            </a: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untainted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sink.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320040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Analysis approach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Think of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flow analysis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as a kind of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type inference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If no qualifier is present, we must infer it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Steps: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Create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a </a:t>
            </a: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name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for each missing qualifier (e.g., </a:t>
            </a:r>
            <a:r>
              <a:rPr b="1" lang="en" sz="18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α,β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)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For each statement in the program, </a:t>
            </a: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generate constraints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(of the form q1 ≤ q2) on possible solutions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Solve the constraints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to produce solutions for </a:t>
            </a:r>
            <a:r>
              <a:rPr b="1" lang="en" sz="18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α,β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etc.,</a:t>
            </a:r>
          </a:p>
          <a:p>
            <a:pPr indent="-342900" lvl="2" marL="13716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A solution is substitution of qualifiers (like </a:t>
            </a:r>
            <a:r>
              <a:rPr b="1" lang="en" sz="1800">
                <a:solidFill>
                  <a:srgbClr val="CC0000"/>
                </a:solidFill>
                <a:latin typeface="Economica"/>
                <a:ea typeface="Economica"/>
                <a:cs typeface="Economica"/>
                <a:sym typeface="Economica"/>
              </a:rPr>
              <a:t>tainted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or </a:t>
            </a:r>
            <a:r>
              <a:rPr b="1" lang="en" sz="1800">
                <a:solidFill>
                  <a:srgbClr val="6AA84F"/>
                </a:solidFill>
                <a:latin typeface="Economica"/>
                <a:ea typeface="Economica"/>
                <a:cs typeface="Economica"/>
                <a:sym typeface="Economica"/>
              </a:rPr>
              <a:t>untainted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) for names such that all constraints are legal flows.</a:t>
            </a:r>
          </a:p>
          <a:p>
            <a:pPr indent="-342900" lvl="1" marL="91440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If there is </a:t>
            </a:r>
            <a:r>
              <a:rPr b="1" lang="en" sz="1800">
                <a:solidFill>
                  <a:srgbClr val="CC0000"/>
                </a:solidFill>
                <a:latin typeface="Economica"/>
                <a:ea typeface="Economica"/>
                <a:cs typeface="Economica"/>
                <a:sym typeface="Economica"/>
              </a:rPr>
              <a:t>no solution</a:t>
            </a: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,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we (may) have an </a:t>
            </a:r>
            <a:r>
              <a:rPr b="1" lang="en" sz="1800">
                <a:solidFill>
                  <a:srgbClr val="CC0000"/>
                </a:solidFill>
                <a:latin typeface="Economica"/>
                <a:ea typeface="Economica"/>
                <a:cs typeface="Economica"/>
                <a:sym typeface="Economica"/>
              </a:rPr>
              <a:t>illegal flow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3200400">
              <a:spcBef>
                <a:spcPts val="0"/>
              </a:spcBef>
              <a:buNone/>
            </a:pPr>
            <a:r>
              <a:rPr lang="en" sz="3700">
                <a:latin typeface="Economica"/>
                <a:ea typeface="Economica"/>
                <a:cs typeface="Economica"/>
                <a:sym typeface="Economica"/>
              </a:rPr>
              <a:t>Flow Sensitivity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  <a:buFont typeface="Economica"/>
            </a:pPr>
            <a:r>
              <a:rPr lang="en" sz="2000">
                <a:latin typeface="Economica"/>
                <a:ea typeface="Economica"/>
                <a:cs typeface="Economica"/>
                <a:sym typeface="Economica"/>
              </a:rPr>
              <a:t>Our analysis is </a:t>
            </a:r>
            <a:r>
              <a:rPr b="1" lang="en" sz="2000">
                <a:latin typeface="Economica"/>
                <a:ea typeface="Economica"/>
                <a:cs typeface="Economica"/>
                <a:sym typeface="Economica"/>
              </a:rPr>
              <a:t>flow insensitive</a:t>
            </a:r>
          </a:p>
          <a:p>
            <a:pPr indent="-355600" lvl="1" marL="914400" rtl="0">
              <a:lnSpc>
                <a:spcPct val="200000"/>
              </a:lnSpc>
              <a:spcBef>
                <a:spcPts val="0"/>
              </a:spcBef>
              <a:buSzPct val="100000"/>
              <a:buFont typeface="Economica"/>
            </a:pPr>
            <a:r>
              <a:rPr lang="en" sz="2000">
                <a:latin typeface="Economica"/>
                <a:ea typeface="Economica"/>
                <a:cs typeface="Economica"/>
                <a:sym typeface="Economica"/>
              </a:rPr>
              <a:t>Each variable has  </a:t>
            </a:r>
            <a:r>
              <a:rPr b="1" lang="en" sz="2000">
                <a:latin typeface="Economica"/>
                <a:ea typeface="Economica"/>
                <a:cs typeface="Economica"/>
                <a:sym typeface="Economica"/>
              </a:rPr>
              <a:t>one qualifier </a:t>
            </a:r>
            <a:r>
              <a:rPr lang="en" sz="2000">
                <a:latin typeface="Economica"/>
                <a:ea typeface="Economica"/>
                <a:cs typeface="Economica"/>
                <a:sym typeface="Economica"/>
              </a:rPr>
              <a:t>which abstracts the taintedness of all values it ever contains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Economica"/>
            </a:pPr>
            <a:r>
              <a:rPr lang="en" sz="2000">
                <a:latin typeface="Economica"/>
                <a:ea typeface="Economica"/>
                <a:cs typeface="Economica"/>
                <a:sym typeface="Economica"/>
              </a:rPr>
              <a:t>A </a:t>
            </a:r>
            <a:r>
              <a:rPr b="1" lang="en" sz="2000">
                <a:latin typeface="Economica"/>
                <a:ea typeface="Economica"/>
                <a:cs typeface="Economica"/>
                <a:sym typeface="Economica"/>
              </a:rPr>
              <a:t>flow sensitive analysis </a:t>
            </a:r>
            <a:r>
              <a:rPr lang="en" sz="2000">
                <a:latin typeface="Economica"/>
                <a:ea typeface="Economica"/>
                <a:cs typeface="Economica"/>
                <a:sym typeface="Economica"/>
              </a:rPr>
              <a:t>would account for variables whose contents change</a:t>
            </a:r>
          </a:p>
          <a:p>
            <a:pPr indent="-3556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2000">
                <a:latin typeface="Economica"/>
                <a:ea typeface="Economica"/>
                <a:cs typeface="Economica"/>
                <a:sym typeface="Economica"/>
              </a:rPr>
              <a:t>Allow each assigned use of a variable to have a different qualifier</a:t>
            </a:r>
          </a:p>
          <a:p>
            <a:pPr indent="-3556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2000">
                <a:latin typeface="Economica"/>
                <a:ea typeface="Economica"/>
                <a:cs typeface="Economica"/>
                <a:sym typeface="Economica"/>
              </a:rPr>
              <a:t>Could implement this by transforming the program to assign to a variable at most once</a:t>
            </a:r>
          </a:p>
          <a:p>
            <a:pPr indent="-355600" lvl="2" marL="1371600">
              <a:spcBef>
                <a:spcPts val="0"/>
              </a:spcBef>
              <a:buSzPct val="100000"/>
              <a:buFont typeface="Economica"/>
            </a:pPr>
            <a:r>
              <a:rPr lang="en" sz="2000">
                <a:latin typeface="Economica"/>
                <a:ea typeface="Economica"/>
                <a:cs typeface="Economica"/>
                <a:sym typeface="Economica"/>
              </a:rPr>
              <a:t>Called </a:t>
            </a:r>
            <a:r>
              <a:rPr b="1" lang="en" sz="2000">
                <a:latin typeface="Economica"/>
                <a:ea typeface="Economica"/>
                <a:cs typeface="Economica"/>
                <a:sym typeface="Economica"/>
              </a:rPr>
              <a:t>static single assignment (SSA) </a:t>
            </a:r>
            <a:r>
              <a:rPr lang="en" sz="2000">
                <a:latin typeface="Economica"/>
                <a:ea typeface="Economica"/>
                <a:cs typeface="Economica"/>
                <a:sym typeface="Economica"/>
              </a:rPr>
              <a:t>form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320040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Path Sensitivity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5160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An analysis may consider </a:t>
            </a:r>
            <a:r>
              <a:rPr i="1" lang="en">
                <a:latin typeface="Economica"/>
                <a:ea typeface="Economica"/>
                <a:cs typeface="Economica"/>
                <a:sym typeface="Economica"/>
              </a:rPr>
              <a:t>path feasibility.</a:t>
            </a:r>
            <a:r>
              <a:rPr lang="en"/>
              <a:t>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E.g.,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f(x)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can execute path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1-2-4-5-6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when </a:t>
            </a: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x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is not 0, or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1-3-4-6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when </a:t>
            </a: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x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is 0, But,</a:t>
            </a:r>
          </a:p>
          <a:p>
            <a:pPr indent="-342900" lvl="1" marL="914400" rtl="0">
              <a:lnSpc>
                <a:spcPct val="200000"/>
              </a:lnSpc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Path </a:t>
            </a: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1-3-4-5-6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infeasible</a:t>
            </a:r>
          </a:p>
          <a:p>
            <a:pPr indent="-342900" lvl="0" marL="457200">
              <a:spcBef>
                <a:spcPts val="0"/>
              </a:spcBef>
              <a:buSzPct val="100000"/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A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path sensitive analysis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checks feasibility, e.g., by qualifying each constraint with a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path condition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 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5472625" y="1296525"/>
            <a:ext cx="3609900" cy="1981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oid f(int x) {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char *y;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(1)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	if (x)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y = “hello!”;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else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y = fgets(...);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if (x)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printf(y);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Why not flow/path sensitivity?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Flow sensitivity </a:t>
            </a:r>
            <a:r>
              <a:rPr b="1" lang="en">
                <a:solidFill>
                  <a:srgbClr val="6AA84F"/>
                </a:solidFill>
                <a:latin typeface="Economica"/>
                <a:ea typeface="Economica"/>
                <a:cs typeface="Economica"/>
                <a:sym typeface="Economica"/>
              </a:rPr>
              <a:t>adds precision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,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and path sensitivity adds even more, which is good</a:t>
            </a:r>
          </a:p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But both of these </a:t>
            </a:r>
            <a:r>
              <a:rPr b="1" lang="en">
                <a:solidFill>
                  <a:srgbClr val="CC0000"/>
                </a:solidFill>
                <a:latin typeface="Economica"/>
                <a:ea typeface="Economica"/>
                <a:cs typeface="Economica"/>
                <a:sym typeface="Economica"/>
              </a:rPr>
              <a:t>make solving more difficult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Flow sensitivity also </a:t>
            </a:r>
            <a:r>
              <a:rPr i="1" lang="en" sz="1800">
                <a:latin typeface="Economica"/>
                <a:ea typeface="Economica"/>
                <a:cs typeface="Economica"/>
                <a:sym typeface="Economica"/>
              </a:rPr>
              <a:t>increases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the number of nodes in the constraint graph</a:t>
            </a:r>
          </a:p>
          <a:p>
            <a:pPr indent="-342900" lvl="1" marL="914400" rtl="0">
              <a:lnSpc>
                <a:spcPct val="200000"/>
              </a:lnSpc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Path sensitivity requires more general solving procedures to handle path conditions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In short: </a:t>
            </a:r>
            <a:r>
              <a:rPr b="1" lang="en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precision </a:t>
            </a:r>
            <a:r>
              <a:rPr lang="en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(often) </a:t>
            </a:r>
            <a:r>
              <a:rPr b="1" lang="en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trades off scalability</a:t>
            </a:r>
          </a:p>
          <a:p>
            <a:pPr indent="-342900" lvl="1" marL="91440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Ultimately, limits the size of programs we can analyze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