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Economica-bold.fntdata"/><Relationship Id="rId10" Type="http://schemas.openxmlformats.org/officeDocument/2006/relationships/slide" Target="slides/slide5.xml"/><Relationship Id="rId21" Type="http://schemas.openxmlformats.org/officeDocument/2006/relationships/font" Target="fonts/Economica-regular.fntdata"/><Relationship Id="rId13" Type="http://schemas.openxmlformats.org/officeDocument/2006/relationships/slide" Target="slides/slide8.xml"/><Relationship Id="rId24" Type="http://schemas.openxmlformats.org/officeDocument/2006/relationships/font" Target="fonts/Economica-boldItalic.fntdata"/><Relationship Id="rId12" Type="http://schemas.openxmlformats.org/officeDocument/2006/relationships/slide" Target="slides/slide7.xml"/><Relationship Id="rId23" Type="http://schemas.openxmlformats.org/officeDocument/2006/relationships/font" Target="fonts/Economica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789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288819" y="685794"/>
            <a:ext cx="6281100" cy="3428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789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288819" y="685794"/>
            <a:ext cx="6281100" cy="3428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789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288819" y="685794"/>
            <a:ext cx="6281100" cy="3428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789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288819" y="685794"/>
            <a:ext cx="6281100" cy="3428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685789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>
            <p:ph idx="2" type="sldImg"/>
          </p:nvPr>
        </p:nvSpPr>
        <p:spPr>
          <a:xfrm>
            <a:off x="288819" y="685794"/>
            <a:ext cx="6281100" cy="3428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789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288819" y="685794"/>
            <a:ext cx="6281100" cy="3428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789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288819" y="685794"/>
            <a:ext cx="6281100" cy="3428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789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288819" y="685794"/>
            <a:ext cx="6281100" cy="3428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Relationship Id="rId4" Type="http://schemas.openxmlformats.org/officeDocument/2006/relationships/image" Target="../media/image06.png"/><Relationship Id="rId11" Type="http://schemas.openxmlformats.org/officeDocument/2006/relationships/image" Target="../media/image05.jpg"/><Relationship Id="rId10" Type="http://schemas.openxmlformats.org/officeDocument/2006/relationships/image" Target="../media/image02.png"/><Relationship Id="rId9" Type="http://schemas.openxmlformats.org/officeDocument/2006/relationships/image" Target="../media/image04.png"/><Relationship Id="rId5" Type="http://schemas.openxmlformats.org/officeDocument/2006/relationships/image" Target="../media/image09.png"/><Relationship Id="rId6" Type="http://schemas.openxmlformats.org/officeDocument/2006/relationships/image" Target="../media/image01.png"/><Relationship Id="rId7" Type="http://schemas.openxmlformats.org/officeDocument/2006/relationships/image" Target="../media/image08.png"/><Relationship Id="rId8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Relationship Id="rId8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vsftpd.beasts.org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msdn.microsoft.com/en-us/library/windows/desktop/dd744764(v=vs.85).aspx" TargetMode="External"/><Relationship Id="rId4" Type="http://schemas.openxmlformats.org/officeDocument/2006/relationships/hyperlink" Target="http://plasma.cs.umass.edu/emery/diehard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securecoding.cert.org/confluence/display/seccode/CERT+C+Coding+Standard" TargetMode="External"/><Relationship Id="rId4" Type="http://schemas.openxmlformats.org/officeDocument/2006/relationships/hyperlink" Target="http://www.dwheeler.com/secureprograms/Secure-Programs-HOWTO/internals.html" TargetMode="External"/><Relationship Id="rId5" Type="http://schemas.openxmlformats.org/officeDocument/2006/relationships/hyperlink" Target="http://nob.cs.ucdavis.edu/bishop/secprog/robust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nob.cs.ucdavis.edu/bishop/secprog/robust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Secure coding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311700" y="4052875"/>
            <a:ext cx="85206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													    </a:t>
            </a: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--</a:t>
            </a:r>
            <a:r>
              <a:rPr b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Sri Harsha, CyberEye.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4394636" y="3276982"/>
            <a:ext cx="6771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2700" lvl="0" marL="241300" marR="241300" rtl="0" algn="ctr">
              <a:lnSpc>
                <a:spcPct val="97574"/>
              </a:lnSpc>
              <a:spcBef>
                <a:spcPts val="0"/>
              </a:spcBef>
              <a:buSzPct val="250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?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4399254" y="3284673"/>
            <a:ext cx="6678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28600" marR="228600" rtl="0" algn="ctr">
              <a:lnSpc>
                <a:spcPct val="97574"/>
              </a:lnSpc>
              <a:spcBef>
                <a:spcPts val="0"/>
              </a:spcBef>
              <a:buSzPct val="250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?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4641272" y="3294529"/>
            <a:ext cx="1845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2700" lvl="0" marL="38100" marR="0" rtl="0" algn="l">
              <a:lnSpc>
                <a:spcPct val="97574"/>
              </a:lnSpc>
              <a:spcBef>
                <a:spcPts val="0"/>
              </a:spcBef>
              <a:buSzPct val="250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?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4641272" y="3294529"/>
            <a:ext cx="2016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74333"/>
              </a:lnSpc>
              <a:spcBef>
                <a:spcPts val="0"/>
              </a:spcBef>
              <a:buSzPct val="25000"/>
              <a:buNone/>
            </a:pPr>
            <a:r>
              <a:rPr baseline="30000" lang="en" sz="2500">
                <a:latin typeface="Consolas"/>
                <a:ea typeface="Consolas"/>
                <a:cs typeface="Consolas"/>
                <a:sym typeface="Consolas"/>
              </a:rPr>
              <a:t>#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4265201" y="3050312"/>
            <a:ext cx="9360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12700" lvl="0" marL="342900" marR="342900" rtl="0" algn="ctr">
              <a:lnSpc>
                <a:spcPct val="97574"/>
              </a:lnSpc>
              <a:spcBef>
                <a:spcPts val="1700"/>
              </a:spcBef>
              <a:buSzPct val="25000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145" name="Shape 145"/>
          <p:cNvSpPr/>
          <p:nvPr/>
        </p:nvSpPr>
        <p:spPr>
          <a:xfrm>
            <a:off x="1370075" y="963400"/>
            <a:ext cx="5957700" cy="1684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int x = 5;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int *p = malloc(sizeof(int));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free(p);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int **q = malloc(sizeof(int*)); //</a:t>
            </a:r>
            <a:r>
              <a:rPr lang="en" sz="15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reuses p’s space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*q = &amp;x;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*p = 5;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**q = 3; //</a:t>
            </a: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crash (or worse)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4399254" y="3280340"/>
            <a:ext cx="667800" cy="249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47" name="Shape 147"/>
          <p:cNvSpPr/>
          <p:nvPr/>
        </p:nvSpPr>
        <p:spPr>
          <a:xfrm>
            <a:off x="4419600" y="3287805"/>
            <a:ext cx="628200" cy="33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A6AAA8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48" name="Shape 148"/>
          <p:cNvSpPr/>
          <p:nvPr/>
        </p:nvSpPr>
        <p:spPr>
          <a:xfrm>
            <a:off x="4394636" y="3276982"/>
            <a:ext cx="677100" cy="255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49" name="Shape 149"/>
          <p:cNvSpPr/>
          <p:nvPr/>
        </p:nvSpPr>
        <p:spPr>
          <a:xfrm>
            <a:off x="4419600" y="3287805"/>
            <a:ext cx="628200" cy="222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0150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50" name="Shape 150"/>
          <p:cNvSpPr/>
          <p:nvPr/>
        </p:nvSpPr>
        <p:spPr>
          <a:xfrm>
            <a:off x="2326747" y="3280343"/>
            <a:ext cx="667800" cy="249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51" name="Shape 151"/>
          <p:cNvSpPr/>
          <p:nvPr/>
        </p:nvSpPr>
        <p:spPr>
          <a:xfrm>
            <a:off x="2346036" y="3287805"/>
            <a:ext cx="628200" cy="222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6AAA8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52" name="Shape 152"/>
          <p:cNvSpPr/>
          <p:nvPr/>
        </p:nvSpPr>
        <p:spPr>
          <a:xfrm>
            <a:off x="2326747" y="3547260"/>
            <a:ext cx="667800" cy="249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53" name="Shape 153"/>
          <p:cNvSpPr/>
          <p:nvPr/>
        </p:nvSpPr>
        <p:spPr>
          <a:xfrm>
            <a:off x="2346036" y="3553385"/>
            <a:ext cx="628200" cy="222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6AAA8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54" name="Shape 154"/>
          <p:cNvSpPr/>
          <p:nvPr/>
        </p:nvSpPr>
        <p:spPr>
          <a:xfrm>
            <a:off x="2326747" y="3013428"/>
            <a:ext cx="667800" cy="249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55" name="Shape 155"/>
          <p:cNvSpPr/>
          <p:nvPr/>
        </p:nvSpPr>
        <p:spPr>
          <a:xfrm>
            <a:off x="2346036" y="3018864"/>
            <a:ext cx="628200" cy="222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6AAA8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56" name="Shape 156"/>
          <p:cNvSpPr/>
          <p:nvPr/>
        </p:nvSpPr>
        <p:spPr>
          <a:xfrm>
            <a:off x="2678545" y="3403786"/>
            <a:ext cx="1657799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187" y="0"/>
                </a:lnTo>
                <a:lnTo>
                  <a:pt x="12000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57" name="Shape 157"/>
          <p:cNvSpPr/>
          <p:nvPr/>
        </p:nvSpPr>
        <p:spPr>
          <a:xfrm>
            <a:off x="4324927" y="3369495"/>
            <a:ext cx="94200" cy="684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120000" y="59999"/>
                </a:lnTo>
                <a:lnTo>
                  <a:pt x="0" y="0"/>
                </a:lnTo>
                <a:lnTo>
                  <a:pt x="0" y="1199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58" name="Shape 158"/>
          <p:cNvSpPr/>
          <p:nvPr/>
        </p:nvSpPr>
        <p:spPr>
          <a:xfrm>
            <a:off x="2677787" y="3467120"/>
            <a:ext cx="1662000" cy="1998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177" y="822"/>
                </a:lnTo>
                <a:lnTo>
                  <a:pt x="120000" y="0"/>
                </a:lnTo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59" name="Shape 159"/>
          <p:cNvSpPr/>
          <p:nvPr/>
        </p:nvSpPr>
        <p:spPr>
          <a:xfrm>
            <a:off x="4320848" y="3434656"/>
            <a:ext cx="100500" cy="67800"/>
          </a:xfrm>
          <a:custGeom>
            <a:pathLst>
              <a:path extrusionOk="0" h="120000" w="120000">
                <a:moveTo>
                  <a:pt x="18290" y="120000"/>
                </a:moveTo>
                <a:lnTo>
                  <a:pt x="119999" y="40197"/>
                </a:lnTo>
                <a:lnTo>
                  <a:pt x="0" y="0"/>
                </a:lnTo>
                <a:lnTo>
                  <a:pt x="18290" y="1200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60" name="Shape 160"/>
          <p:cNvSpPr/>
          <p:nvPr/>
        </p:nvSpPr>
        <p:spPr>
          <a:xfrm>
            <a:off x="2794000" y="2917780"/>
            <a:ext cx="1951200" cy="3819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17332" y="110731"/>
                </a:lnTo>
                <a:lnTo>
                  <a:pt x="114592" y="101801"/>
                </a:lnTo>
                <a:lnTo>
                  <a:pt x="111785" y="93215"/>
                </a:lnTo>
                <a:lnTo>
                  <a:pt x="108910" y="84976"/>
                </a:lnTo>
                <a:lnTo>
                  <a:pt x="105972" y="77089"/>
                </a:lnTo>
                <a:lnTo>
                  <a:pt x="102972" y="69560"/>
                </a:lnTo>
                <a:lnTo>
                  <a:pt x="99913" y="62391"/>
                </a:lnTo>
                <a:lnTo>
                  <a:pt x="96797" y="55587"/>
                </a:lnTo>
                <a:lnTo>
                  <a:pt x="93627" y="49153"/>
                </a:lnTo>
                <a:lnTo>
                  <a:pt x="90405" y="43094"/>
                </a:lnTo>
                <a:lnTo>
                  <a:pt x="87134" y="37412"/>
                </a:lnTo>
                <a:lnTo>
                  <a:pt x="83816" y="32114"/>
                </a:lnTo>
                <a:lnTo>
                  <a:pt x="80453" y="27203"/>
                </a:lnTo>
                <a:lnTo>
                  <a:pt x="77047" y="22683"/>
                </a:lnTo>
                <a:lnTo>
                  <a:pt x="73602" y="18559"/>
                </a:lnTo>
                <a:lnTo>
                  <a:pt x="70120" y="14836"/>
                </a:lnTo>
                <a:lnTo>
                  <a:pt x="66603" y="11517"/>
                </a:lnTo>
                <a:lnTo>
                  <a:pt x="63053" y="8608"/>
                </a:lnTo>
                <a:lnTo>
                  <a:pt x="59473" y="6112"/>
                </a:lnTo>
                <a:lnTo>
                  <a:pt x="55866" y="4033"/>
                </a:lnTo>
                <a:lnTo>
                  <a:pt x="53069" y="2720"/>
                </a:lnTo>
                <a:lnTo>
                  <a:pt x="50269" y="1664"/>
                </a:lnTo>
                <a:lnTo>
                  <a:pt x="47466" y="865"/>
                </a:lnTo>
                <a:lnTo>
                  <a:pt x="44663" y="321"/>
                </a:lnTo>
                <a:lnTo>
                  <a:pt x="41860" y="33"/>
                </a:lnTo>
                <a:lnTo>
                  <a:pt x="39058" y="0"/>
                </a:lnTo>
                <a:lnTo>
                  <a:pt x="36258" y="220"/>
                </a:lnTo>
                <a:lnTo>
                  <a:pt x="33463" y="694"/>
                </a:lnTo>
                <a:lnTo>
                  <a:pt x="30673" y="1421"/>
                </a:lnTo>
                <a:lnTo>
                  <a:pt x="27890" y="2401"/>
                </a:lnTo>
                <a:lnTo>
                  <a:pt x="25114" y="3632"/>
                </a:lnTo>
                <a:lnTo>
                  <a:pt x="22346" y="5115"/>
                </a:lnTo>
                <a:lnTo>
                  <a:pt x="19590" y="6849"/>
                </a:lnTo>
                <a:lnTo>
                  <a:pt x="16844" y="8833"/>
                </a:lnTo>
                <a:lnTo>
                  <a:pt x="14111" y="11066"/>
                </a:lnTo>
                <a:lnTo>
                  <a:pt x="11392" y="13549"/>
                </a:lnTo>
                <a:lnTo>
                  <a:pt x="8689" y="16280"/>
                </a:lnTo>
                <a:lnTo>
                  <a:pt x="6001" y="19259"/>
                </a:lnTo>
                <a:lnTo>
                  <a:pt x="3331" y="22485"/>
                </a:lnTo>
                <a:lnTo>
                  <a:pt x="681" y="25958"/>
                </a:lnTo>
                <a:lnTo>
                  <a:pt x="0" y="27015"/>
                </a:lnTo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61" name="Shape 161"/>
          <p:cNvSpPr/>
          <p:nvPr/>
        </p:nvSpPr>
        <p:spPr>
          <a:xfrm>
            <a:off x="2717114" y="2968756"/>
            <a:ext cx="105000" cy="63600"/>
          </a:xfrm>
          <a:custGeom>
            <a:pathLst>
              <a:path extrusionOk="0" h="120000" w="120000">
                <a:moveTo>
                  <a:pt x="80417" y="0"/>
                </a:moveTo>
                <a:lnTo>
                  <a:pt x="0" y="107399"/>
                </a:lnTo>
                <a:lnTo>
                  <a:pt x="120000" y="119999"/>
                </a:lnTo>
                <a:lnTo>
                  <a:pt x="8041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62" name="Shape 162"/>
          <p:cNvSpPr/>
          <p:nvPr/>
        </p:nvSpPr>
        <p:spPr>
          <a:xfrm>
            <a:off x="4399254" y="3284673"/>
            <a:ext cx="667800" cy="249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63" name="Shape 163"/>
          <p:cNvSpPr/>
          <p:nvPr/>
        </p:nvSpPr>
        <p:spPr>
          <a:xfrm>
            <a:off x="4419600" y="3291167"/>
            <a:ext cx="628200" cy="222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6AAA8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64" name="Shape 164"/>
          <p:cNvSpPr/>
          <p:nvPr/>
        </p:nvSpPr>
        <p:spPr>
          <a:xfrm>
            <a:off x="4641272" y="3294529"/>
            <a:ext cx="184500" cy="20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19999" y="120000"/>
                </a:lnTo>
                <a:lnTo>
                  <a:pt x="119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A6AAA8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65" name="Shape 165"/>
          <p:cNvSpPr/>
          <p:nvPr/>
        </p:nvSpPr>
        <p:spPr>
          <a:xfrm>
            <a:off x="4265201" y="3050312"/>
            <a:ext cx="936000" cy="5931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66" name="Shape 166"/>
          <p:cNvSpPr/>
          <p:nvPr/>
        </p:nvSpPr>
        <p:spPr>
          <a:xfrm>
            <a:off x="4283674" y="3057035"/>
            <a:ext cx="899100" cy="566100"/>
          </a:xfrm>
          <a:custGeom>
            <a:pathLst>
              <a:path extrusionOk="0" h="120000" w="120000">
                <a:moveTo>
                  <a:pt x="74165" y="46073"/>
                </a:moveTo>
                <a:lnTo>
                  <a:pt x="59999" y="0"/>
                </a:lnTo>
                <a:lnTo>
                  <a:pt x="45834" y="46073"/>
                </a:lnTo>
                <a:lnTo>
                  <a:pt x="0" y="46073"/>
                </a:lnTo>
                <a:lnTo>
                  <a:pt x="37079" y="74164"/>
                </a:lnTo>
                <a:lnTo>
                  <a:pt x="22917" y="119999"/>
                </a:lnTo>
                <a:lnTo>
                  <a:pt x="59999" y="91673"/>
                </a:lnTo>
                <a:lnTo>
                  <a:pt x="97081" y="119999"/>
                </a:lnTo>
                <a:lnTo>
                  <a:pt x="82919" y="74164"/>
                </a:lnTo>
                <a:lnTo>
                  <a:pt x="120000" y="46073"/>
                </a:lnTo>
                <a:lnTo>
                  <a:pt x="74165" y="46073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67" name="Shape 167"/>
          <p:cNvSpPr/>
          <p:nvPr/>
        </p:nvSpPr>
        <p:spPr>
          <a:xfrm>
            <a:off x="5056774" y="2244185"/>
            <a:ext cx="2644500" cy="18768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68" name="Shape 168"/>
          <p:cNvSpPr/>
          <p:nvPr/>
        </p:nvSpPr>
        <p:spPr>
          <a:xfrm>
            <a:off x="5146049" y="2313962"/>
            <a:ext cx="2381100" cy="16848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69" name="Shape 169"/>
          <p:cNvSpPr/>
          <p:nvPr/>
        </p:nvSpPr>
        <p:spPr>
          <a:xfrm>
            <a:off x="5146049" y="2313962"/>
            <a:ext cx="2381100" cy="1684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70" name="Shape 170"/>
          <p:cNvSpPr txBox="1"/>
          <p:nvPr/>
        </p:nvSpPr>
        <p:spPr>
          <a:xfrm>
            <a:off x="1929084" y="188000"/>
            <a:ext cx="56946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444500" lvl="0" marL="469900" marR="0" rtl="0" algn="l">
              <a:lnSpc>
                <a:spcPct val="100705"/>
              </a:lnSpc>
              <a:spcBef>
                <a:spcPts val="0"/>
              </a:spcBef>
              <a:buSzPct val="25000"/>
              <a:buNone/>
            </a:pPr>
            <a:r>
              <a:rPr lang="en" sz="3500">
                <a:latin typeface="Economica"/>
                <a:ea typeface="Economica"/>
                <a:cs typeface="Economica"/>
                <a:sym typeface="Economica"/>
              </a:rPr>
              <a:t>Defend dangling pointers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2346036" y="3553385"/>
            <a:ext cx="6282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sp>
        <p:nvSpPr>
          <p:cNvPr id="172" name="Shape 172"/>
          <p:cNvSpPr txBox="1"/>
          <p:nvPr/>
        </p:nvSpPr>
        <p:spPr>
          <a:xfrm>
            <a:off x="4419600" y="3287805"/>
            <a:ext cx="6282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sp>
        <p:nvSpPr>
          <p:cNvPr id="173" name="Shape 173"/>
          <p:cNvSpPr txBox="1"/>
          <p:nvPr/>
        </p:nvSpPr>
        <p:spPr>
          <a:xfrm>
            <a:off x="2346036" y="3287805"/>
            <a:ext cx="3324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sp>
        <p:nvSpPr>
          <p:cNvPr id="174" name="Shape 174"/>
          <p:cNvSpPr txBox="1"/>
          <p:nvPr/>
        </p:nvSpPr>
        <p:spPr>
          <a:xfrm>
            <a:off x="2678545" y="3287805"/>
            <a:ext cx="295500" cy="1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sp>
        <p:nvSpPr>
          <p:cNvPr id="175" name="Shape 175"/>
          <p:cNvSpPr txBox="1"/>
          <p:nvPr/>
        </p:nvSpPr>
        <p:spPr>
          <a:xfrm>
            <a:off x="2974109" y="3287805"/>
            <a:ext cx="1362300" cy="1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sp>
        <p:nvSpPr>
          <p:cNvPr id="176" name="Shape 176"/>
          <p:cNvSpPr txBox="1"/>
          <p:nvPr/>
        </p:nvSpPr>
        <p:spPr>
          <a:xfrm>
            <a:off x="2678545" y="3403786"/>
            <a:ext cx="295500" cy="1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sp>
        <p:nvSpPr>
          <p:cNvPr id="177" name="Shape 177"/>
          <p:cNvSpPr txBox="1"/>
          <p:nvPr/>
        </p:nvSpPr>
        <p:spPr>
          <a:xfrm>
            <a:off x="2974109" y="3403786"/>
            <a:ext cx="1362300" cy="1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sp>
        <p:nvSpPr>
          <p:cNvPr id="178" name="Shape 178"/>
          <p:cNvSpPr txBox="1"/>
          <p:nvPr/>
        </p:nvSpPr>
        <p:spPr>
          <a:xfrm>
            <a:off x="2346036" y="3018864"/>
            <a:ext cx="6282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sp>
        <p:nvSpPr>
          <p:cNvPr id="179" name="Shape 179"/>
          <p:cNvSpPr txBox="1"/>
          <p:nvPr/>
        </p:nvSpPr>
        <p:spPr>
          <a:xfrm>
            <a:off x="5146049" y="2313962"/>
            <a:ext cx="23811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sp>
        <p:nvSpPr>
          <p:cNvPr id="180" name="Shape 180"/>
          <p:cNvSpPr txBox="1"/>
          <p:nvPr/>
        </p:nvSpPr>
        <p:spPr>
          <a:xfrm>
            <a:off x="5146049" y="2749923"/>
            <a:ext cx="2381100" cy="1248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sp>
        <p:nvSpPr>
          <p:cNvPr id="181" name="Shape 181"/>
          <p:cNvSpPr txBox="1"/>
          <p:nvPr/>
        </p:nvSpPr>
        <p:spPr>
          <a:xfrm>
            <a:off x="2485075" y="2946662"/>
            <a:ext cx="569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5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2043875" y="2986725"/>
            <a:ext cx="3978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x: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2043875" y="3230200"/>
            <a:ext cx="3324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</a:t>
            </a:r>
            <a:r>
              <a:rPr lang="en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q: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4394636" y="3276982"/>
            <a:ext cx="6771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2700" lvl="0" marL="241300" marR="241300" rtl="0" algn="ctr">
              <a:lnSpc>
                <a:spcPct val="97574"/>
              </a:lnSpc>
              <a:spcBef>
                <a:spcPts val="0"/>
              </a:spcBef>
              <a:buSzPct val="250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?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4399254" y="3284673"/>
            <a:ext cx="6678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28600" marR="228600" rtl="0" algn="ctr">
              <a:lnSpc>
                <a:spcPct val="97574"/>
              </a:lnSpc>
              <a:spcBef>
                <a:spcPts val="0"/>
              </a:spcBef>
              <a:buSzPct val="250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?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4641272" y="3294529"/>
            <a:ext cx="1845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2700" lvl="0" marL="38100" marR="0" rtl="0" algn="l">
              <a:lnSpc>
                <a:spcPct val="97574"/>
              </a:lnSpc>
              <a:spcBef>
                <a:spcPts val="0"/>
              </a:spcBef>
              <a:buSzPct val="250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?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2157637" y="3064020"/>
            <a:ext cx="9711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698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aseline="30000" lang="en" sz="25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aseline="30000" lang="en" sz="2500">
                <a:latin typeface="Consolas"/>
                <a:ea typeface="Consolas"/>
                <a:cs typeface="Consolas"/>
                <a:sym typeface="Consolas"/>
              </a:rPr>
              <a:t>5</a:t>
            </a:r>
          </a:p>
          <a:p>
            <a:pPr indent="0" lvl="0" marL="0" marR="0" rtl="0" algn="l">
              <a:lnSpc>
                <a:spcPct val="94401"/>
              </a:lnSpc>
              <a:spcBef>
                <a:spcPts val="700"/>
              </a:spcBef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1041025" y="828125"/>
            <a:ext cx="5911500" cy="1985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int x = 5;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int *p = malloc(sizeof(int));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free(p);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p = NULL; //</a:t>
            </a:r>
            <a:r>
              <a:rPr lang="en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defend against bad deref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int **q = malloc(sizeof(int*)); //</a:t>
            </a:r>
            <a:r>
              <a:rPr lang="en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reuses p’s space</a:t>
            </a:r>
          </a:p>
          <a:p>
            <a:pPr indent="-69850" lvl="0" marL="0" marR="0" rtl="0" algn="l">
              <a:spcBef>
                <a:spcPts val="0"/>
              </a:spcBef>
              <a:buSzPct val="73333"/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*q = &amp;x;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*p = 5; //</a:t>
            </a:r>
            <a:r>
              <a:rPr lang="en" sz="15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(good) crash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**q = 3;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4399254" y="3280340"/>
            <a:ext cx="667800" cy="249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94" name="Shape 194"/>
          <p:cNvSpPr/>
          <p:nvPr/>
        </p:nvSpPr>
        <p:spPr>
          <a:xfrm>
            <a:off x="4419600" y="3287805"/>
            <a:ext cx="628200" cy="33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A6AAA8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95" name="Shape 195"/>
          <p:cNvSpPr/>
          <p:nvPr/>
        </p:nvSpPr>
        <p:spPr>
          <a:xfrm>
            <a:off x="4394636" y="3276982"/>
            <a:ext cx="677100" cy="255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96" name="Shape 196"/>
          <p:cNvSpPr/>
          <p:nvPr/>
        </p:nvSpPr>
        <p:spPr>
          <a:xfrm>
            <a:off x="4419600" y="3287805"/>
            <a:ext cx="628200" cy="222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0150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97" name="Shape 197"/>
          <p:cNvSpPr/>
          <p:nvPr/>
        </p:nvSpPr>
        <p:spPr>
          <a:xfrm>
            <a:off x="2326747" y="3280343"/>
            <a:ext cx="667800" cy="249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98" name="Shape 198"/>
          <p:cNvSpPr/>
          <p:nvPr/>
        </p:nvSpPr>
        <p:spPr>
          <a:xfrm>
            <a:off x="2346036" y="3287805"/>
            <a:ext cx="628200" cy="222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6AAA8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99" name="Shape 199"/>
          <p:cNvSpPr/>
          <p:nvPr/>
        </p:nvSpPr>
        <p:spPr>
          <a:xfrm>
            <a:off x="2326747" y="3547260"/>
            <a:ext cx="667800" cy="249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00" name="Shape 200"/>
          <p:cNvSpPr/>
          <p:nvPr/>
        </p:nvSpPr>
        <p:spPr>
          <a:xfrm>
            <a:off x="2346036" y="3553385"/>
            <a:ext cx="628200" cy="222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6AAA8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01" name="Shape 201"/>
          <p:cNvSpPr/>
          <p:nvPr/>
        </p:nvSpPr>
        <p:spPr>
          <a:xfrm>
            <a:off x="2326747" y="3013428"/>
            <a:ext cx="667800" cy="249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02" name="Shape 202"/>
          <p:cNvSpPr/>
          <p:nvPr/>
        </p:nvSpPr>
        <p:spPr>
          <a:xfrm>
            <a:off x="2346036" y="3018864"/>
            <a:ext cx="628200" cy="222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6AAA8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03" name="Shape 203"/>
          <p:cNvSpPr/>
          <p:nvPr/>
        </p:nvSpPr>
        <p:spPr>
          <a:xfrm>
            <a:off x="2678545" y="3403786"/>
            <a:ext cx="1657799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187" y="0"/>
                </a:lnTo>
                <a:lnTo>
                  <a:pt x="12000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04" name="Shape 204"/>
          <p:cNvSpPr/>
          <p:nvPr/>
        </p:nvSpPr>
        <p:spPr>
          <a:xfrm>
            <a:off x="4324927" y="3369495"/>
            <a:ext cx="94200" cy="684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120000" y="59999"/>
                </a:lnTo>
                <a:lnTo>
                  <a:pt x="0" y="0"/>
                </a:lnTo>
                <a:lnTo>
                  <a:pt x="0" y="1199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05" name="Shape 205"/>
          <p:cNvSpPr/>
          <p:nvPr/>
        </p:nvSpPr>
        <p:spPr>
          <a:xfrm>
            <a:off x="2677787" y="3467120"/>
            <a:ext cx="1662000" cy="1998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177" y="822"/>
                </a:lnTo>
                <a:lnTo>
                  <a:pt x="120000" y="0"/>
                </a:lnTo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06" name="Shape 206"/>
          <p:cNvSpPr/>
          <p:nvPr/>
        </p:nvSpPr>
        <p:spPr>
          <a:xfrm>
            <a:off x="4320848" y="3434656"/>
            <a:ext cx="100500" cy="67800"/>
          </a:xfrm>
          <a:custGeom>
            <a:pathLst>
              <a:path extrusionOk="0" h="120000" w="120000">
                <a:moveTo>
                  <a:pt x="18290" y="120000"/>
                </a:moveTo>
                <a:lnTo>
                  <a:pt x="119999" y="40197"/>
                </a:lnTo>
                <a:lnTo>
                  <a:pt x="0" y="0"/>
                </a:lnTo>
                <a:lnTo>
                  <a:pt x="18290" y="1200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07" name="Shape 207"/>
          <p:cNvSpPr/>
          <p:nvPr/>
        </p:nvSpPr>
        <p:spPr>
          <a:xfrm>
            <a:off x="2794000" y="2917780"/>
            <a:ext cx="1951200" cy="3819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17332" y="110731"/>
                </a:lnTo>
                <a:lnTo>
                  <a:pt x="114592" y="101801"/>
                </a:lnTo>
                <a:lnTo>
                  <a:pt x="111785" y="93215"/>
                </a:lnTo>
                <a:lnTo>
                  <a:pt x="108910" y="84976"/>
                </a:lnTo>
                <a:lnTo>
                  <a:pt x="105972" y="77089"/>
                </a:lnTo>
                <a:lnTo>
                  <a:pt x="102972" y="69560"/>
                </a:lnTo>
                <a:lnTo>
                  <a:pt x="99913" y="62391"/>
                </a:lnTo>
                <a:lnTo>
                  <a:pt x="96797" y="55587"/>
                </a:lnTo>
                <a:lnTo>
                  <a:pt x="93627" y="49153"/>
                </a:lnTo>
                <a:lnTo>
                  <a:pt x="90405" y="43094"/>
                </a:lnTo>
                <a:lnTo>
                  <a:pt x="87134" y="37412"/>
                </a:lnTo>
                <a:lnTo>
                  <a:pt x="83816" y="32114"/>
                </a:lnTo>
                <a:lnTo>
                  <a:pt x="80453" y="27203"/>
                </a:lnTo>
                <a:lnTo>
                  <a:pt x="77047" y="22683"/>
                </a:lnTo>
                <a:lnTo>
                  <a:pt x="73602" y="18559"/>
                </a:lnTo>
                <a:lnTo>
                  <a:pt x="70120" y="14836"/>
                </a:lnTo>
                <a:lnTo>
                  <a:pt x="66603" y="11517"/>
                </a:lnTo>
                <a:lnTo>
                  <a:pt x="63053" y="8608"/>
                </a:lnTo>
                <a:lnTo>
                  <a:pt x="59473" y="6112"/>
                </a:lnTo>
                <a:lnTo>
                  <a:pt x="55866" y="4033"/>
                </a:lnTo>
                <a:lnTo>
                  <a:pt x="53069" y="2720"/>
                </a:lnTo>
                <a:lnTo>
                  <a:pt x="50269" y="1664"/>
                </a:lnTo>
                <a:lnTo>
                  <a:pt x="47466" y="865"/>
                </a:lnTo>
                <a:lnTo>
                  <a:pt x="44663" y="321"/>
                </a:lnTo>
                <a:lnTo>
                  <a:pt x="41860" y="33"/>
                </a:lnTo>
                <a:lnTo>
                  <a:pt x="39058" y="0"/>
                </a:lnTo>
                <a:lnTo>
                  <a:pt x="36258" y="220"/>
                </a:lnTo>
                <a:lnTo>
                  <a:pt x="33463" y="694"/>
                </a:lnTo>
                <a:lnTo>
                  <a:pt x="30673" y="1421"/>
                </a:lnTo>
                <a:lnTo>
                  <a:pt x="27890" y="2401"/>
                </a:lnTo>
                <a:lnTo>
                  <a:pt x="25114" y="3632"/>
                </a:lnTo>
                <a:lnTo>
                  <a:pt x="22346" y="5115"/>
                </a:lnTo>
                <a:lnTo>
                  <a:pt x="19590" y="6849"/>
                </a:lnTo>
                <a:lnTo>
                  <a:pt x="16844" y="8833"/>
                </a:lnTo>
                <a:lnTo>
                  <a:pt x="14111" y="11066"/>
                </a:lnTo>
                <a:lnTo>
                  <a:pt x="11392" y="13549"/>
                </a:lnTo>
                <a:lnTo>
                  <a:pt x="8689" y="16280"/>
                </a:lnTo>
                <a:lnTo>
                  <a:pt x="6001" y="19259"/>
                </a:lnTo>
                <a:lnTo>
                  <a:pt x="3331" y="22485"/>
                </a:lnTo>
                <a:lnTo>
                  <a:pt x="681" y="25958"/>
                </a:lnTo>
                <a:lnTo>
                  <a:pt x="0" y="27015"/>
                </a:lnTo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08" name="Shape 208"/>
          <p:cNvSpPr/>
          <p:nvPr/>
        </p:nvSpPr>
        <p:spPr>
          <a:xfrm>
            <a:off x="2717114" y="2968756"/>
            <a:ext cx="105000" cy="63600"/>
          </a:xfrm>
          <a:custGeom>
            <a:pathLst>
              <a:path extrusionOk="0" h="120000" w="120000">
                <a:moveTo>
                  <a:pt x="80417" y="0"/>
                </a:moveTo>
                <a:lnTo>
                  <a:pt x="0" y="107399"/>
                </a:lnTo>
                <a:lnTo>
                  <a:pt x="120000" y="119999"/>
                </a:lnTo>
                <a:lnTo>
                  <a:pt x="8041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09" name="Shape 209"/>
          <p:cNvSpPr/>
          <p:nvPr/>
        </p:nvSpPr>
        <p:spPr>
          <a:xfrm>
            <a:off x="4399254" y="3284673"/>
            <a:ext cx="667800" cy="249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10" name="Shape 210"/>
          <p:cNvSpPr/>
          <p:nvPr/>
        </p:nvSpPr>
        <p:spPr>
          <a:xfrm>
            <a:off x="4419600" y="3291167"/>
            <a:ext cx="628200" cy="222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6AAA8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11" name="Shape 211"/>
          <p:cNvSpPr/>
          <p:nvPr/>
        </p:nvSpPr>
        <p:spPr>
          <a:xfrm>
            <a:off x="4641272" y="3294529"/>
            <a:ext cx="184500" cy="20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19999" y="120000"/>
                </a:lnTo>
                <a:lnTo>
                  <a:pt x="119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A6AAA8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12" name="Shape 212"/>
          <p:cNvSpPr/>
          <p:nvPr/>
        </p:nvSpPr>
        <p:spPr>
          <a:xfrm>
            <a:off x="2301621" y="3087865"/>
            <a:ext cx="936000" cy="5931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13" name="Shape 213"/>
          <p:cNvSpPr/>
          <p:nvPr/>
        </p:nvSpPr>
        <p:spPr>
          <a:xfrm>
            <a:off x="2320069" y="3119113"/>
            <a:ext cx="899100" cy="566100"/>
          </a:xfrm>
          <a:custGeom>
            <a:pathLst>
              <a:path extrusionOk="0" h="120000" w="120000">
                <a:moveTo>
                  <a:pt x="74165" y="45946"/>
                </a:moveTo>
                <a:lnTo>
                  <a:pt x="60000" y="0"/>
                </a:lnTo>
                <a:lnTo>
                  <a:pt x="45834" y="45946"/>
                </a:lnTo>
                <a:lnTo>
                  <a:pt x="0" y="45946"/>
                </a:lnTo>
                <a:lnTo>
                  <a:pt x="37079" y="74164"/>
                </a:lnTo>
                <a:lnTo>
                  <a:pt x="22917" y="119999"/>
                </a:lnTo>
                <a:lnTo>
                  <a:pt x="60000" y="91673"/>
                </a:lnTo>
                <a:lnTo>
                  <a:pt x="97082" y="119999"/>
                </a:lnTo>
                <a:lnTo>
                  <a:pt x="82919" y="74164"/>
                </a:lnTo>
                <a:lnTo>
                  <a:pt x="120000" y="45946"/>
                </a:lnTo>
                <a:lnTo>
                  <a:pt x="74165" y="45946"/>
                </a:lnTo>
                <a:close/>
              </a:path>
            </a:pathLst>
          </a:custGeom>
          <a:solidFill>
            <a:srgbClr val="00872A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14" name="Shape 214"/>
          <p:cNvSpPr txBox="1"/>
          <p:nvPr/>
        </p:nvSpPr>
        <p:spPr>
          <a:xfrm>
            <a:off x="1597448" y="186567"/>
            <a:ext cx="57003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469900" marR="0" rtl="0" algn="l">
              <a:lnSpc>
                <a:spcPct val="100963"/>
              </a:lnSpc>
              <a:spcBef>
                <a:spcPts val="0"/>
              </a:spcBef>
              <a:buSzPct val="25000"/>
              <a:buNone/>
            </a:pPr>
            <a:r>
              <a:rPr b="1" lang="en" sz="3400">
                <a:latin typeface="Economica"/>
                <a:ea typeface="Economica"/>
                <a:cs typeface="Economica"/>
                <a:sym typeface="Economica"/>
              </a:rPr>
              <a:t>Rule: </a:t>
            </a:r>
            <a:r>
              <a:rPr lang="en" sz="3400">
                <a:latin typeface="Economica"/>
                <a:ea typeface="Economica"/>
                <a:cs typeface="Economica"/>
                <a:sym typeface="Economica"/>
              </a:rPr>
              <a:t>Use NULL after free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677375" y="3316649"/>
            <a:ext cx="1845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69500"/>
              </a:lnSpc>
              <a:spcBef>
                <a:spcPts val="0"/>
              </a:spcBef>
              <a:buSzPct val="25000"/>
              <a:buNone/>
            </a:pPr>
            <a:r>
              <a:rPr baseline="30000" lang="en" sz="2500">
                <a:latin typeface="Consolas"/>
                <a:ea typeface="Consolas"/>
                <a:cs typeface="Consolas"/>
                <a:sym typeface="Consolas"/>
              </a:rPr>
              <a:t>0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2360465" y="3865024"/>
            <a:ext cx="635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Stack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4439437" y="3865024"/>
            <a:ext cx="622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Heap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3077511" y="4180335"/>
            <a:ext cx="6282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sp>
        <p:nvSpPr>
          <p:cNvPr id="219" name="Shape 219"/>
          <p:cNvSpPr txBox="1"/>
          <p:nvPr/>
        </p:nvSpPr>
        <p:spPr>
          <a:xfrm>
            <a:off x="4419600" y="3287805"/>
            <a:ext cx="6282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03200" marR="203200" rtl="0" algn="ctr">
              <a:lnSpc>
                <a:spcPct val="77000"/>
              </a:lnSpc>
              <a:spcBef>
                <a:spcPts val="0"/>
              </a:spcBef>
              <a:buSzPct val="25000"/>
              <a:buNone/>
            </a:pPr>
            <a:r>
              <a:rPr baseline="30000" lang="en" sz="2500">
                <a:latin typeface="Consolas"/>
                <a:ea typeface="Consolas"/>
                <a:cs typeface="Consolas"/>
                <a:sym typeface="Consolas"/>
              </a:rPr>
              <a:t>#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2272461" y="2939502"/>
            <a:ext cx="6282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sp>
        <p:nvSpPr>
          <p:cNvPr id="221" name="Shape 221"/>
          <p:cNvSpPr txBox="1"/>
          <p:nvPr/>
        </p:nvSpPr>
        <p:spPr>
          <a:xfrm>
            <a:off x="2013250" y="2913362"/>
            <a:ext cx="3135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2013250" y="3184625"/>
            <a:ext cx="3135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q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1613125" y="1291025"/>
            <a:ext cx="3690000" cy="3303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int foo(int arg1, int arg2) {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struct foo *pf1, *pf2;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int retc = -1;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pf1 = malloc(sizeof(struct foo));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if (!isok(arg1)) goto DONE;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…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pf2 = malloc(sizeof(struct foo));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if (!isok(arg2)) goto FAIL_ARG2;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… 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retc = 0;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FAIL_ARG2: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free(pf2); //</a:t>
            </a:r>
            <a:r>
              <a:rPr lang="en" sz="12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fallthru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DONE: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free(pf1);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return retc;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5630941" y="1291018"/>
            <a:ext cx="1732200" cy="154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2540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b="1" lang="en" sz="1700">
                <a:latin typeface="Economica"/>
                <a:ea typeface="Economica"/>
                <a:cs typeface="Economica"/>
                <a:sym typeface="Economica"/>
              </a:rPr>
              <a:t>Rule: </a:t>
            </a:r>
            <a:r>
              <a:rPr b="1" lang="en" sz="1700">
                <a:solidFill>
                  <a:srgbClr val="0264C0"/>
                </a:solidFill>
                <a:latin typeface="Economica"/>
                <a:ea typeface="Economica"/>
                <a:cs typeface="Economica"/>
                <a:sym typeface="Economica"/>
              </a:rPr>
              <a:t>Use </a:t>
            </a:r>
            <a:r>
              <a:rPr b="1" i="1" lang="en" sz="1700">
                <a:solidFill>
                  <a:srgbClr val="0264C0"/>
                </a:solidFill>
                <a:latin typeface="Economica"/>
                <a:ea typeface="Economica"/>
                <a:cs typeface="Economica"/>
                <a:sym typeface="Economica"/>
              </a:rPr>
              <a:t>goto</a:t>
            </a:r>
          </a:p>
          <a:p>
            <a:pPr indent="0" lvl="0" marL="12700" marR="0" rtl="0" algn="l">
              <a:lnSpc>
                <a:spcPct val="100041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" sz="1700">
                <a:solidFill>
                  <a:srgbClr val="0264C0"/>
                </a:solidFill>
                <a:latin typeface="Economica"/>
                <a:ea typeface="Economica"/>
                <a:cs typeface="Economica"/>
                <a:sym typeface="Economica"/>
              </a:rPr>
              <a:t>chains </a:t>
            </a:r>
            <a:r>
              <a:rPr b="1" lang="en" sz="1700">
                <a:solidFill>
                  <a:srgbClr val="0264C0"/>
                </a:solidFill>
                <a:latin typeface="Economica"/>
                <a:ea typeface="Economica"/>
                <a:cs typeface="Economica"/>
                <a:sym typeface="Economica"/>
              </a:rPr>
              <a:t>to avoid duplicated or missed code</a:t>
            </a:r>
            <a:r>
              <a:rPr b="1" lang="en" sz="1700">
                <a:latin typeface="Economica"/>
                <a:ea typeface="Economica"/>
                <a:cs typeface="Economica"/>
                <a:sym typeface="Economica"/>
              </a:rPr>
              <a:t>!</a:t>
            </a:r>
          </a:p>
          <a:p>
            <a:pPr indent="0" lvl="0" marL="152400" marR="127000" rtl="0" algn="l">
              <a:lnSpc>
                <a:spcPct val="114944"/>
              </a:lnSpc>
              <a:spcBef>
                <a:spcPts val="200"/>
              </a:spcBef>
              <a:spcAft>
                <a:spcPts val="0"/>
              </a:spcAft>
              <a:buSzPct val="25000"/>
              <a:buNone/>
            </a:pPr>
            <a:r>
              <a:rPr lang="en" sz="1500">
                <a:latin typeface="Economica"/>
                <a:ea typeface="Economica"/>
                <a:cs typeface="Economica"/>
                <a:sym typeface="Economica"/>
              </a:rPr>
              <a:t>Encodes try/ </a:t>
            </a:r>
          </a:p>
          <a:p>
            <a:pPr indent="0" lvl="0" marL="152400" marR="127000" rtl="0" algn="l">
              <a:lnSpc>
                <a:spcPct val="114944"/>
              </a:lnSpc>
              <a:spcBef>
                <a:spcPts val="100"/>
              </a:spcBef>
              <a:spcAft>
                <a:spcPts val="0"/>
              </a:spcAft>
              <a:buSzPct val="25000"/>
              <a:buNone/>
            </a:pPr>
            <a:r>
              <a:rPr lang="en" sz="1500">
                <a:latin typeface="Economica"/>
                <a:ea typeface="Economica"/>
                <a:cs typeface="Economica"/>
                <a:sym typeface="Economica"/>
              </a:rPr>
              <a:t>finally in </a:t>
            </a:r>
          </a:p>
          <a:p>
            <a:pPr indent="0" lvl="0" marL="152400" marR="127000" rtl="0" algn="l">
              <a:lnSpc>
                <a:spcPct val="114944"/>
              </a:lnSpc>
              <a:spcBef>
                <a:spcPts val="100"/>
              </a:spcBef>
              <a:spcAft>
                <a:spcPts val="0"/>
              </a:spcAft>
              <a:buSzPct val="25000"/>
              <a:buNone/>
            </a:pPr>
            <a:r>
              <a:rPr lang="en" sz="1500">
                <a:latin typeface="Economica"/>
                <a:ea typeface="Economica"/>
                <a:cs typeface="Economica"/>
                <a:sym typeface="Economica"/>
              </a:rPr>
              <a:t>languages like </a:t>
            </a:r>
          </a:p>
          <a:p>
            <a:pPr indent="0" lvl="0" marL="152400" marR="127000" rtl="0" algn="l">
              <a:lnSpc>
                <a:spcPct val="114973"/>
              </a:lnSpc>
              <a:spcBef>
                <a:spcPts val="100"/>
              </a:spcBef>
              <a:buSzPct val="25000"/>
              <a:buNone/>
            </a:pPr>
            <a:r>
              <a:rPr lang="en" sz="1500">
                <a:latin typeface="Economica"/>
                <a:ea typeface="Economica"/>
                <a:cs typeface="Economica"/>
                <a:sym typeface="Economica"/>
              </a:rPr>
              <a:t>Java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469321" y="1648682"/>
            <a:ext cx="1095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5630950" y="2410028"/>
            <a:ext cx="1017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7619"/>
              </a:lnSpc>
              <a:spcBef>
                <a:spcPts val="0"/>
              </a:spcBef>
              <a:buSzPct val="25000"/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5675855" y="3260714"/>
            <a:ext cx="1864499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95825"/>
              </a:lnSpc>
              <a:spcBef>
                <a:spcPts val="300"/>
              </a:spcBef>
              <a:buNone/>
            </a:pPr>
            <a:r>
              <a:t/>
            </a:r>
            <a:endParaRPr sz="8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12700" marR="0" rtl="0" algn="l">
              <a:lnSpc>
                <a:spcPct val="95825"/>
              </a:lnSpc>
              <a:spcBef>
                <a:spcPts val="300"/>
              </a:spcBef>
              <a:buSzPct val="25000"/>
              <a:buNone/>
            </a:pPr>
            <a:r>
              <a:rPr lang="en" sz="1500">
                <a:latin typeface="Economica"/>
                <a:ea typeface="Economica"/>
                <a:cs typeface="Economica"/>
                <a:sym typeface="Economica"/>
              </a:rPr>
              <a:t>Confirm your logic!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5469321" y="3492250"/>
            <a:ext cx="1266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7407"/>
              </a:lnSpc>
              <a:spcBef>
                <a:spcPts val="0"/>
              </a:spcBef>
              <a:buSzPct val="250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5837491" y="3759972"/>
            <a:ext cx="12237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43"/>
              </a:lnSpc>
              <a:spcBef>
                <a:spcPts val="0"/>
              </a:spcBef>
              <a:buSzPct val="25000"/>
              <a:buNone/>
            </a:pPr>
            <a:r>
              <a:rPr i="1" lang="en" sz="1500">
                <a:latin typeface="Economica"/>
                <a:ea typeface="Economica"/>
                <a:cs typeface="Economica"/>
                <a:sym typeface="Economica"/>
              </a:rPr>
              <a:t>Gotofail </a:t>
            </a:r>
            <a:r>
              <a:rPr lang="en" sz="1500">
                <a:latin typeface="Economica"/>
                <a:ea typeface="Economica"/>
                <a:cs typeface="Economica"/>
                <a:sym typeface="Economica"/>
              </a:rPr>
              <a:t>bug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5618508" y="3779331"/>
            <a:ext cx="1266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7407"/>
              </a:lnSpc>
              <a:spcBef>
                <a:spcPts val="0"/>
              </a:spcBef>
              <a:buSzPct val="250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663875" y="354475"/>
            <a:ext cx="40335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latin typeface="Economica"/>
                <a:ea typeface="Economica"/>
                <a:cs typeface="Economica"/>
                <a:sym typeface="Economica"/>
              </a:rPr>
              <a:t>Manage memory properly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1748425" y="1953049"/>
            <a:ext cx="5093700" cy="1745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struct mystr; // </a:t>
            </a:r>
            <a:r>
              <a:rPr lang="en" sz="12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impl hidden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void str_alloc_text(struct mystr* p_str, 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const char* p_src);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void str_append_str(struct mystr* p_str, 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const struct mystr* p_other);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int str_equal(const struct mystr* p_str1, 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const struct mystr* p_str2);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int str_contains_space(const struct mystr* p_str);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5380181" y="2467535"/>
            <a:ext cx="2036699" cy="20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99"/>
                </a:lnTo>
                <a:lnTo>
                  <a:pt x="120000" y="119999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E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42" name="Shape 242"/>
          <p:cNvSpPr/>
          <p:nvPr/>
        </p:nvSpPr>
        <p:spPr>
          <a:xfrm>
            <a:off x="5380180" y="2439985"/>
            <a:ext cx="2036699" cy="20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43" name="Shape 243"/>
          <p:cNvSpPr/>
          <p:nvPr/>
        </p:nvSpPr>
        <p:spPr>
          <a:xfrm>
            <a:off x="5413275" y="2631589"/>
            <a:ext cx="1970999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1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44" name="Shape 244"/>
          <p:cNvSpPr txBox="1"/>
          <p:nvPr/>
        </p:nvSpPr>
        <p:spPr>
          <a:xfrm>
            <a:off x="1662871" y="177124"/>
            <a:ext cx="56655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1500"/>
              </a:lnSpc>
              <a:spcBef>
                <a:spcPts val="0"/>
              </a:spcBef>
              <a:buSzPct val="25000"/>
              <a:buNone/>
            </a:pPr>
            <a:r>
              <a:rPr lang="en" sz="2800">
                <a:latin typeface="Economica"/>
                <a:ea typeface="Economica"/>
                <a:cs typeface="Economica"/>
                <a:sym typeface="Economica"/>
              </a:rPr>
              <a:t>(Better) </a:t>
            </a:r>
            <a:r>
              <a:rPr b="1" lang="en" sz="2800">
                <a:latin typeface="Economica"/>
                <a:ea typeface="Economica"/>
                <a:cs typeface="Economica"/>
                <a:sym typeface="Economica"/>
              </a:rPr>
              <a:t>Rule</a:t>
            </a:r>
            <a:r>
              <a:rPr lang="en" sz="2800">
                <a:latin typeface="Economica"/>
                <a:ea typeface="Economica"/>
                <a:cs typeface="Economica"/>
                <a:sym typeface="Economica"/>
              </a:rPr>
              <a:t>: Use safe string library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5413280" y="2474083"/>
            <a:ext cx="20217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4375"/>
              </a:lnSpc>
              <a:spcBef>
                <a:spcPts val="0"/>
              </a:spcBef>
              <a:buSzPct val="25000"/>
              <a:buNone/>
            </a:pPr>
            <a:r>
              <a:rPr lang="en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http://vsftpd.beasts.org/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7121237" y="2396937"/>
            <a:ext cx="295500" cy="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247" name="Shape 247"/>
          <p:cNvSpPr txBox="1"/>
          <p:nvPr/>
        </p:nvSpPr>
        <p:spPr>
          <a:xfrm>
            <a:off x="7121237" y="2631589"/>
            <a:ext cx="295500" cy="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400"/>
          </a:p>
        </p:txBody>
      </p:sp>
      <p:sp>
        <p:nvSpPr>
          <p:cNvPr id="248" name="Shape 248"/>
          <p:cNvSpPr txBox="1"/>
          <p:nvPr/>
        </p:nvSpPr>
        <p:spPr>
          <a:xfrm>
            <a:off x="7121237" y="2675963"/>
            <a:ext cx="2955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sp>
        <p:nvSpPr>
          <p:cNvPr id="249" name="Shape 249"/>
          <p:cNvSpPr txBox="1"/>
          <p:nvPr/>
        </p:nvSpPr>
        <p:spPr>
          <a:xfrm>
            <a:off x="1157125" y="849450"/>
            <a:ext cx="57120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Libraries designed to ensure strings used safely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  <a:buChar char="○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Safety first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, despite some performance loss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Example: Very Secure FTP (vsftp) string library!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1157125" y="4220475"/>
            <a:ext cx="53376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73504"/>
              </a:lnSpc>
              <a:spcBef>
                <a:spcPts val="0"/>
              </a:spcBef>
              <a:buNone/>
            </a:pPr>
            <a:r>
              <a:rPr baseline="30000" lang="en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Another example: </a:t>
            </a:r>
            <a:r>
              <a:rPr b="1" baseline="30000" lang="en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</a:t>
            </a:r>
            <a:r>
              <a:rPr b="1" baseline="30000"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++ </a:t>
            </a:r>
            <a:r>
              <a:rPr b="1" baseline="30000" lang="en" sz="2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std::string </a:t>
            </a:r>
            <a:r>
              <a:rPr baseline="30000" lang="en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safe string library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400">
                <a:latin typeface="Economica"/>
                <a:ea typeface="Economica"/>
                <a:cs typeface="Economica"/>
                <a:sym typeface="Economica"/>
              </a:rPr>
              <a:t>Rule: </a:t>
            </a:r>
            <a:r>
              <a:rPr lang="en" sz="3400">
                <a:latin typeface="Economica"/>
                <a:ea typeface="Economica"/>
                <a:cs typeface="Economica"/>
                <a:sym typeface="Economica"/>
              </a:rPr>
              <a:t>Favor safe libraries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Economica"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Libraries </a:t>
            </a: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encapsulate </a:t>
            </a: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well-thought-out design.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Economica"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Smart pointers</a:t>
            </a:r>
          </a:p>
          <a:p>
            <a:pPr indent="-3556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Pointers with only safe operations</a:t>
            </a:r>
          </a:p>
          <a:p>
            <a:pPr indent="-3556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Lifetimes managed appropriately</a:t>
            </a:r>
          </a:p>
          <a:p>
            <a:pPr indent="-3556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First in the Boost library, now a c++ 11 standard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Economica"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Networking: </a:t>
            </a: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Google protocol buffers, Apache Thrift</a:t>
            </a:r>
          </a:p>
          <a:p>
            <a:pPr indent="-3556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For dealing with network-transmitted data</a:t>
            </a:r>
          </a:p>
          <a:p>
            <a:pPr indent="-3556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Ensures input validation, parsing, etc.</a:t>
            </a:r>
          </a:p>
          <a:p>
            <a:pPr indent="-355600" lvl="1" marL="914400">
              <a:spcBef>
                <a:spcPts val="0"/>
              </a:spcBef>
              <a:buSzPct val="100000"/>
              <a:buFont typeface="Economica"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Efficient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400">
                <a:latin typeface="Economica"/>
                <a:ea typeface="Economica"/>
                <a:cs typeface="Economica"/>
                <a:sym typeface="Economica"/>
              </a:rPr>
              <a:t>Rule: </a:t>
            </a:r>
            <a:r>
              <a:rPr lang="en" sz="3400">
                <a:latin typeface="Economica"/>
                <a:ea typeface="Economica"/>
                <a:cs typeface="Economica"/>
                <a:sym typeface="Economica"/>
              </a:rPr>
              <a:t>Use a safe allocator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ASLR challenges exploits by making the base address of libraries unpredictable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Challenge heap-based overflows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by making the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addresses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returned by </a:t>
            </a:r>
            <a:r>
              <a:rPr i="1" lang="en">
                <a:latin typeface="Economica"/>
                <a:ea typeface="Economica"/>
                <a:cs typeface="Economica"/>
                <a:sym typeface="Economica"/>
              </a:rPr>
              <a:t>malloc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unpredictable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Can have some negative performance impact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 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Example implementations:</a:t>
            </a:r>
          </a:p>
          <a:p>
            <a:pPr indent="-342900" lvl="1" marL="914400" rtl="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Windows Fault-Tolerant Heap</a:t>
            </a:r>
          </a:p>
          <a:p>
            <a:pPr indent="-342900" lvl="2" marL="1371600" rtl="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b="1" lang="en" sz="1800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3"/>
              </a:rPr>
              <a:t>http://msdn.microsoft.com/en-us/library/windows/desktop/dd744764(v=vs.85).aspx</a:t>
            </a:r>
          </a:p>
          <a:p>
            <a:pPr indent="-342900" lvl="1" marL="914400" rtl="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Diehard 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(on which fault-tolerant heap is based)</a:t>
            </a:r>
          </a:p>
          <a:p>
            <a:pPr indent="-342900" lvl="2" marL="137160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4"/>
              </a:rPr>
              <a:t>http://plasma.cs.umass.edu/emery/diehard.html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743200">
              <a:spcBef>
                <a:spcPts val="0"/>
              </a:spcBef>
              <a:buNone/>
            </a:pPr>
            <a:r>
              <a:rPr lang="en" sz="3400">
                <a:latin typeface="Economica"/>
                <a:ea typeface="Economica"/>
                <a:cs typeface="Economica"/>
                <a:sym typeface="Economica"/>
              </a:rPr>
              <a:t>Secure coding in C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Since the language provides few guarantees,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developers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must use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discipline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Good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reference guide: </a:t>
            </a:r>
            <a:r>
              <a:rPr b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CERT C Coding Standard</a:t>
            </a:r>
          </a:p>
          <a:p>
            <a:pPr indent="-342900" lvl="1" marL="914400" rtl="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b="1" lang="en" sz="1800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3"/>
              </a:rPr>
              <a:t>https://www.securecoding.cert.org/confluence/display/seccode/CERT+C+Coding+Standard</a:t>
            </a:r>
          </a:p>
          <a:p>
            <a:pPr indent="-342900" lvl="1" marL="914400" rtl="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See also: David Wheeler: </a:t>
            </a:r>
            <a:r>
              <a:rPr b="1" lang="en" sz="1800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4"/>
              </a:rPr>
              <a:t>http://www.dwheeler.com/secureprograms/Secure-Programs-HOWTO/internals.html</a:t>
            </a:r>
          </a:p>
          <a:p>
            <a:pPr indent="-342900" lvl="1" marL="914400" rtl="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And Matt Bishop: </a:t>
            </a:r>
            <a:r>
              <a:rPr b="1" lang="en" sz="1800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5"/>
              </a:rPr>
              <a:t>http://nob.cs.ucdavis.edu/bishop/secprog/robust.html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2300">
              <a:solidFill>
                <a:srgbClr val="1155CC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3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Combine with </a:t>
            </a:r>
            <a:r>
              <a:rPr b="1" lang="en" sz="23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advanced code review testing - </a:t>
            </a:r>
            <a:r>
              <a:rPr lang="en" sz="23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techniques like</a:t>
            </a:r>
            <a:r>
              <a:rPr b="1" lang="en" sz="23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static program analysis, buzz testing and symbolic execution.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286000">
              <a:spcBef>
                <a:spcPts val="0"/>
              </a:spcBef>
              <a:buNone/>
            </a:pPr>
            <a:r>
              <a:rPr b="1" lang="en" sz="3400">
                <a:latin typeface="Economica"/>
                <a:ea typeface="Economica"/>
                <a:cs typeface="Economica"/>
                <a:sym typeface="Economica"/>
              </a:rPr>
              <a:t>Design vs. implementation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In general, we strive to follow principles and rules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principle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is a design goal with many possible manifestations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rule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is a specific practise that is consonant with sound design principles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Difference between these can sometimes be fuzzy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Here we look at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rules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for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good C coding</a:t>
            </a:r>
          </a:p>
          <a:p>
            <a:pPr indent="-342900" lvl="1" marL="91440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In particular, to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avoid implementation errors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that could result in violations of memory safety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4056964" y="2028731"/>
            <a:ext cx="2464200" cy="618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76" name="Shape 76"/>
          <p:cNvSpPr/>
          <p:nvPr/>
        </p:nvSpPr>
        <p:spPr>
          <a:xfrm>
            <a:off x="4056986" y="2042383"/>
            <a:ext cx="2425800" cy="591600"/>
          </a:xfrm>
          <a:custGeom>
            <a:pathLst>
              <a:path extrusionOk="0" h="120000" w="120000">
                <a:moveTo>
                  <a:pt x="56494" y="5755"/>
                </a:moveTo>
                <a:lnTo>
                  <a:pt x="56494" y="47831"/>
                </a:lnTo>
                <a:lnTo>
                  <a:pt x="0" y="59848"/>
                </a:lnTo>
                <a:lnTo>
                  <a:pt x="56494" y="71843"/>
                </a:lnTo>
                <a:lnTo>
                  <a:pt x="56494" y="113861"/>
                </a:lnTo>
                <a:lnTo>
                  <a:pt x="56595" y="115764"/>
                </a:lnTo>
                <a:lnTo>
                  <a:pt x="57848" y="119668"/>
                </a:lnTo>
                <a:lnTo>
                  <a:pt x="118044" y="120000"/>
                </a:lnTo>
                <a:lnTo>
                  <a:pt x="118677" y="119676"/>
                </a:lnTo>
                <a:lnTo>
                  <a:pt x="119218" y="118779"/>
                </a:lnTo>
                <a:lnTo>
                  <a:pt x="119637" y="117425"/>
                </a:lnTo>
                <a:lnTo>
                  <a:pt x="119907" y="115727"/>
                </a:lnTo>
                <a:lnTo>
                  <a:pt x="120000" y="113861"/>
                </a:lnTo>
                <a:lnTo>
                  <a:pt x="120000" y="5835"/>
                </a:lnTo>
                <a:lnTo>
                  <a:pt x="119164" y="999"/>
                </a:lnTo>
                <a:lnTo>
                  <a:pt x="118044" y="0"/>
                </a:lnTo>
                <a:lnTo>
                  <a:pt x="58493" y="0"/>
                </a:lnTo>
                <a:lnTo>
                  <a:pt x="56887" y="2264"/>
                </a:lnTo>
                <a:lnTo>
                  <a:pt x="56494" y="5755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77" name="Shape 77"/>
          <p:cNvSpPr txBox="1"/>
          <p:nvPr/>
        </p:nvSpPr>
        <p:spPr>
          <a:xfrm>
            <a:off x="1980003" y="999570"/>
            <a:ext cx="56676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1176"/>
              </a:lnSpc>
              <a:spcBef>
                <a:spcPts val="0"/>
              </a:spcBef>
              <a:buSzPct val="25000"/>
              <a:buNone/>
            </a:pPr>
            <a:r>
              <a:rPr b="1" lang="en" sz="3200">
                <a:latin typeface="Economica"/>
                <a:ea typeface="Economica"/>
                <a:cs typeface="Economica"/>
                <a:sym typeface="Economica"/>
              </a:rPr>
              <a:t>Rule: </a:t>
            </a: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Enforce input compliance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7590146" y="2217062"/>
            <a:ext cx="930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possible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1980009" y="3047846"/>
            <a:ext cx="5053200" cy="588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b="1" lang="en" sz="1700">
                <a:latin typeface="Economica"/>
                <a:ea typeface="Economica"/>
                <a:cs typeface="Economica"/>
                <a:sym typeface="Economica"/>
              </a:rPr>
              <a:t>Unfounded trust </a:t>
            </a:r>
            <a:r>
              <a:rPr lang="en" sz="1700">
                <a:latin typeface="Economica"/>
                <a:ea typeface="Economica"/>
                <a:cs typeface="Economica"/>
                <a:sym typeface="Economica"/>
              </a:rPr>
              <a:t>in received input is a recurring</a:t>
            </a:r>
          </a:p>
          <a:p>
            <a:pPr indent="0" lvl="0" marL="12700" marR="2540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" sz="1700">
                <a:latin typeface="Economica"/>
                <a:ea typeface="Economica"/>
                <a:cs typeface="Economica"/>
                <a:sym typeface="Economica"/>
              </a:rPr>
              <a:t>source of vulnerabilities!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1910050" y="3167311"/>
            <a:ext cx="101700" cy="1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7619"/>
              </a:lnSpc>
              <a:spcBef>
                <a:spcPts val="0"/>
              </a:spcBef>
              <a:buNone/>
            </a:pPr>
            <a:r>
              <a:t/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6225693" y="4292478"/>
            <a:ext cx="2087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0" lvl="0" marL="838200" marR="0" rtl="0" algn="l">
              <a:lnSpc>
                <a:spcPct val="95825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ovflow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2099975" y="1660375"/>
            <a:ext cx="40863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char digit_to_char(int i)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char convert[] = “0123456789”;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if ( i&lt;0 || i&gt;9)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return ‘?’;}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5363425" y="2028725"/>
            <a:ext cx="40863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P</a:t>
            </a:r>
            <a:r>
              <a:rPr b="1" lang="en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ossible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overflow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1371600">
              <a:spcBef>
                <a:spcPts val="0"/>
              </a:spcBef>
              <a:buNone/>
            </a:pPr>
            <a:r>
              <a:rPr lang="en" sz="3600">
                <a:latin typeface="Economica"/>
                <a:ea typeface="Economica"/>
                <a:cs typeface="Economica"/>
                <a:sym typeface="Economica"/>
              </a:rPr>
              <a:t>General </a:t>
            </a:r>
            <a:r>
              <a:rPr b="1" lang="en" sz="3600">
                <a:latin typeface="Economica"/>
                <a:ea typeface="Economica"/>
                <a:cs typeface="Economica"/>
                <a:sym typeface="Economica"/>
              </a:rPr>
              <a:t>principle: </a:t>
            </a:r>
            <a:r>
              <a:rPr lang="en" sz="3600">
                <a:latin typeface="Economica"/>
                <a:ea typeface="Economica"/>
                <a:cs typeface="Economica"/>
                <a:sym typeface="Economica"/>
              </a:rPr>
              <a:t>Robust coding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Like defensive driving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Avoid depending on anyone around you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If someone does something unexpected, you won’t ceash (or worse)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It’s about </a:t>
            </a:r>
            <a:r>
              <a:rPr b="1" i="1" lang="en" sz="18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minimizing trust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Each module </a:t>
            </a:r>
            <a:r>
              <a:rPr b="1"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pessimistically checks its assumed preconditions </a:t>
            </a: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(on outside callers)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Even if you “know” clients will not send a NULL pointer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…. Better to throw an exception (or even exit) than run malicious code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1371600" rtl="0">
              <a:spcBef>
                <a:spcPts val="0"/>
              </a:spcBef>
              <a:buNone/>
            </a:pPr>
            <a:r>
              <a:rPr lang="en" sz="2300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3"/>
              </a:rPr>
              <a:t>http://nob.cs.ucdavis.edu/bishop/secprog/robust.html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2059700" y="1798675"/>
            <a:ext cx="5024400" cy="1039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95" name="Shape 95"/>
          <p:cNvSpPr/>
          <p:nvPr/>
        </p:nvSpPr>
        <p:spPr>
          <a:xfrm>
            <a:off x="2059700" y="3251025"/>
            <a:ext cx="5177100" cy="1039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96" name="Shape 96"/>
          <p:cNvSpPr txBox="1"/>
          <p:nvPr/>
        </p:nvSpPr>
        <p:spPr>
          <a:xfrm>
            <a:off x="1825772" y="417415"/>
            <a:ext cx="56664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828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" sz="2900">
                <a:latin typeface="Economica"/>
                <a:ea typeface="Economica"/>
                <a:cs typeface="Economica"/>
                <a:sym typeface="Economica"/>
              </a:rPr>
              <a:t>Rule: </a:t>
            </a:r>
            <a:r>
              <a:rPr lang="en" sz="2900">
                <a:latin typeface="Economica"/>
                <a:ea typeface="Economica"/>
                <a:cs typeface="Economica"/>
                <a:sym typeface="Economica"/>
              </a:rPr>
              <a:t>Use safe string functions</a:t>
            </a:r>
          </a:p>
          <a:p>
            <a:pPr indent="0" lvl="0" marL="190500" marR="533400" rtl="0" algn="l">
              <a:lnSpc>
                <a:spcPct val="100041"/>
              </a:lnSpc>
              <a:spcBef>
                <a:spcPts val="2500"/>
              </a:spcBef>
              <a:buSzPct val="25000"/>
              <a:buNone/>
            </a:pPr>
            <a:r>
              <a:rPr lang="en" sz="1700">
                <a:latin typeface="Economica"/>
                <a:ea typeface="Economica"/>
                <a:cs typeface="Economica"/>
                <a:sym typeface="Economica"/>
              </a:rPr>
              <a:t>Traditional string library routines assume target buffers have sufficient length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844764" y="1242732"/>
            <a:ext cx="1356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980366" y="2866228"/>
            <a:ext cx="4421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latin typeface="Economica"/>
                <a:ea typeface="Economica"/>
                <a:cs typeface="Economica"/>
                <a:sym typeface="Economica"/>
              </a:rPr>
              <a:t>Safe versions check the destination length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755870" y="2884718"/>
            <a:ext cx="1356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059700" y="3251025"/>
            <a:ext cx="51771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94401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char str[4];!</a:t>
            </a:r>
          </a:p>
          <a:p>
            <a:pPr indent="0" lvl="0" marL="25400" marR="25400" rtl="0" algn="l">
              <a:lnSpc>
                <a:spcPct val="113272"/>
              </a:lnSpc>
              <a:spcBef>
                <a:spcPts val="100"/>
              </a:spcBef>
              <a:spcAft>
                <a:spcPts val="0"/>
              </a:spcAft>
              <a:buSzPct val="250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char buf[10] = “fine”;! </a:t>
            </a:r>
          </a:p>
          <a:p>
            <a:pPr indent="0" lvl="0" marL="25400" marR="25400" rtl="0" algn="l">
              <a:lnSpc>
                <a:spcPct val="134242"/>
              </a:lnSpc>
              <a:spcBef>
                <a:spcPts val="100"/>
              </a:spcBef>
              <a:spcAft>
                <a:spcPts val="0"/>
              </a:spcAft>
              <a:buSzPct val="25000"/>
              <a:buNone/>
            </a:pPr>
            <a:r>
              <a:rPr b="1" lang="en" sz="1400">
                <a:solidFill>
                  <a:srgbClr val="164E86"/>
                </a:solidFill>
                <a:latin typeface="Courier New"/>
                <a:ea typeface="Courier New"/>
                <a:cs typeface="Courier New"/>
                <a:sym typeface="Courier New"/>
              </a:rPr>
              <a:t>strlcpy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(str,”hello”,</a:t>
            </a:r>
            <a:r>
              <a:rPr b="1" lang="en" sz="1400">
                <a:solidFill>
                  <a:srgbClr val="164E86"/>
                </a:solidFill>
                <a:latin typeface="Courier New"/>
                <a:ea typeface="Courier New"/>
                <a:cs typeface="Courier New"/>
                <a:sym typeface="Courier New"/>
              </a:rPr>
              <a:t>sizeof(str)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400">
                <a:solidFill>
                  <a:srgbClr val="0B5C18"/>
                </a:solidFill>
                <a:latin typeface="Courier New"/>
                <a:ea typeface="Courier New"/>
                <a:cs typeface="Courier New"/>
                <a:sym typeface="Courier New"/>
              </a:rPr>
              <a:t>//fails </a:t>
            </a:r>
            <a:r>
              <a:rPr i="1" lang="en" sz="1400">
                <a:solidFill>
                  <a:srgbClr val="0B5C1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25400" marR="25400" rtl="0" algn="l">
              <a:lnSpc>
                <a:spcPct val="116848"/>
              </a:lnSpc>
              <a:spcBef>
                <a:spcPts val="100"/>
              </a:spcBef>
              <a:buSzPct val="25000"/>
              <a:buNone/>
            </a:pPr>
            <a:r>
              <a:rPr b="1" lang="en" sz="1400">
                <a:solidFill>
                  <a:srgbClr val="164E86"/>
                </a:solidFill>
                <a:latin typeface="Courier New"/>
                <a:ea typeface="Courier New"/>
                <a:cs typeface="Courier New"/>
                <a:sym typeface="Courier New"/>
              </a:rPr>
              <a:t>strlcat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(buf,”day to you”,</a:t>
            </a:r>
            <a:r>
              <a:rPr b="1" lang="en" sz="1400">
                <a:solidFill>
                  <a:srgbClr val="164E86"/>
                </a:solidFill>
                <a:latin typeface="Courier New"/>
                <a:ea typeface="Courier New"/>
                <a:cs typeface="Courier New"/>
                <a:sym typeface="Courier New"/>
              </a:rPr>
              <a:t>sizeof(buf)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400">
                <a:solidFill>
                  <a:srgbClr val="0B5C18"/>
                </a:solidFill>
                <a:latin typeface="Courier New"/>
                <a:ea typeface="Courier New"/>
                <a:cs typeface="Courier New"/>
                <a:sym typeface="Courier New"/>
              </a:rPr>
              <a:t>//fails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2059708" y="1798676"/>
            <a:ext cx="50244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94401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char str[4];!</a:t>
            </a:r>
          </a:p>
          <a:p>
            <a:pPr indent="0" lvl="0" marL="25400" marR="63500" rtl="0" algn="l">
              <a:lnSpc>
                <a:spcPct val="113272"/>
              </a:lnSpc>
              <a:spcBef>
                <a:spcPts val="100"/>
              </a:spcBef>
              <a:spcAft>
                <a:spcPts val="0"/>
              </a:spcAft>
              <a:buSzPct val="250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char buf[10] = “fine”;! </a:t>
            </a:r>
          </a:p>
          <a:p>
            <a:pPr indent="0" lvl="0" marL="25400" marR="63500" rtl="0" algn="l">
              <a:lnSpc>
                <a:spcPct val="134242"/>
              </a:lnSpc>
              <a:spcBef>
                <a:spcPts val="100"/>
              </a:spcBef>
              <a:spcAft>
                <a:spcPts val="0"/>
              </a:spcAft>
              <a:buSzPct val="250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strcpy(str,”hello”); </a:t>
            </a:r>
            <a:r>
              <a:rPr i="1" lang="en" sz="1400">
                <a:solidFill>
                  <a:srgbClr val="C82505"/>
                </a:solidFill>
                <a:latin typeface="Courier New"/>
                <a:ea typeface="Courier New"/>
                <a:cs typeface="Courier New"/>
                <a:sym typeface="Courier New"/>
              </a:rPr>
              <a:t>// overflows str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25400" marR="63500" rtl="0" algn="l">
              <a:lnSpc>
                <a:spcPct val="134242"/>
              </a:lnSpc>
              <a:spcBef>
                <a:spcPts val="100"/>
              </a:spcBef>
              <a:buSzPct val="250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strcat(buf,”day to you”); </a:t>
            </a:r>
            <a:r>
              <a:rPr i="1" lang="en" sz="1400">
                <a:solidFill>
                  <a:srgbClr val="C82505"/>
                </a:solidFill>
                <a:latin typeface="Courier New"/>
                <a:ea typeface="Courier New"/>
                <a:cs typeface="Courier New"/>
                <a:sym typeface="Courier New"/>
              </a:rPr>
              <a:t>// overflows buf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914400">
              <a:spcBef>
                <a:spcPts val="0"/>
              </a:spcBef>
              <a:buNone/>
            </a:pPr>
            <a:r>
              <a:rPr lang="en"/>
              <a:t>					</a:t>
            </a:r>
            <a:r>
              <a:rPr b="1" lang="en" sz="3600">
                <a:latin typeface="Economica"/>
                <a:ea typeface="Economica"/>
                <a:cs typeface="Economica"/>
                <a:sym typeface="Economica"/>
              </a:rPr>
              <a:t>Replacements 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….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f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or string-oriented functions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trcat   ⇒  strlcat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strcpy   ⇒  strlcpy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strncat  ⇒  strlcat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trncpy  ⇒  strlcpy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printf   ⇒  snprintf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v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sprintf  ⇒  vsnprintf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g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ets        ⇒  fgets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Microsoft versions different</a:t>
            </a:r>
          </a:p>
          <a:p>
            <a:pPr indent="-342900" lvl="1" marL="91440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strcpy_s, strcat_s, ….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2336800" y="2000649"/>
            <a:ext cx="4474800" cy="846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13" name="Shape 113"/>
          <p:cNvSpPr/>
          <p:nvPr/>
        </p:nvSpPr>
        <p:spPr>
          <a:xfrm>
            <a:off x="2336800" y="3380400"/>
            <a:ext cx="3990000" cy="846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14" name="Shape 114"/>
          <p:cNvSpPr txBox="1"/>
          <p:nvPr/>
        </p:nvSpPr>
        <p:spPr>
          <a:xfrm>
            <a:off x="1708790" y="403996"/>
            <a:ext cx="5687099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1875"/>
              </a:lnSpc>
              <a:spcBef>
                <a:spcPts val="0"/>
              </a:spcBef>
              <a:buSzPct val="25000"/>
              <a:buNone/>
            </a:pPr>
            <a:r>
              <a:rPr b="1" lang="en" sz="2900">
                <a:latin typeface="Economica"/>
                <a:ea typeface="Economica"/>
                <a:cs typeface="Economica"/>
                <a:sym typeface="Economica"/>
              </a:rPr>
              <a:t>Rule: </a:t>
            </a:r>
            <a:r>
              <a:rPr lang="en" sz="2900">
                <a:latin typeface="Economica"/>
                <a:ea typeface="Economica"/>
                <a:cs typeface="Economica"/>
                <a:sym typeface="Economica"/>
              </a:rPr>
              <a:t>Don’t forget NUL terminator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873209" y="1161943"/>
            <a:ext cx="53583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latin typeface="Economica"/>
                <a:ea typeface="Economica"/>
                <a:cs typeface="Economica"/>
                <a:sym typeface="Economica"/>
              </a:rPr>
              <a:t>Strings require one additional character to store the</a:t>
            </a:r>
          </a:p>
          <a:p>
            <a:pPr indent="0" lvl="0" marL="12700" marR="647700" rtl="0" algn="l">
              <a:lnSpc>
                <a:spcPct val="100041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latin typeface="Economica"/>
                <a:ea typeface="Economica"/>
                <a:cs typeface="Economica"/>
                <a:sym typeface="Economica"/>
              </a:rPr>
              <a:t>NUL terminator. Forgetting that could lead to overflows</a:t>
            </a:r>
          </a:p>
        </p:txBody>
      </p:sp>
      <p:sp>
        <p:nvSpPr>
          <p:cNvPr id="116" name="Shape 116"/>
          <p:cNvSpPr txBox="1"/>
          <p:nvPr/>
        </p:nvSpPr>
        <p:spPr>
          <a:xfrm flipH="1" rot="10800000">
            <a:off x="1632252" y="964906"/>
            <a:ext cx="1752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933283" y="2925079"/>
            <a:ext cx="5360999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latin typeface="Economica"/>
                <a:ea typeface="Economica"/>
                <a:cs typeface="Economica"/>
                <a:sym typeface="Economica"/>
              </a:rPr>
              <a:t>Using safe string library calls will catch this mistake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1708789" y="2943569"/>
            <a:ext cx="1356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2336800" y="3380400"/>
            <a:ext cx="39900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76200" rtl="0" algn="l">
              <a:lnSpc>
                <a:spcPct val="113272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char str[3];! </a:t>
            </a:r>
          </a:p>
          <a:p>
            <a:pPr indent="0" lvl="0" marL="25400" marR="76200" rtl="0" algn="l">
              <a:lnSpc>
                <a:spcPct val="134242"/>
              </a:lnSpc>
              <a:spcBef>
                <a:spcPts val="100"/>
              </a:spcBef>
              <a:spcAft>
                <a:spcPts val="0"/>
              </a:spcAft>
              <a:buSzPct val="250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strlcpy(str,”bye”,3); </a:t>
            </a:r>
            <a:r>
              <a:rPr i="1" lang="en" sz="1400">
                <a:solidFill>
                  <a:srgbClr val="00872A"/>
                </a:solidFill>
                <a:latin typeface="Courier New"/>
                <a:ea typeface="Courier New"/>
                <a:cs typeface="Courier New"/>
                <a:sym typeface="Courier New"/>
              </a:rPr>
              <a:t>// blocked! </a:t>
            </a:r>
          </a:p>
          <a:p>
            <a:pPr indent="0" lvl="0" marL="25400" marR="76200" rtl="0" algn="l">
              <a:lnSpc>
                <a:spcPct val="134242"/>
              </a:lnSpc>
              <a:spcBef>
                <a:spcPts val="100"/>
              </a:spcBef>
              <a:buSzPct val="250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x = strlen(str); </a:t>
            </a:r>
            <a:r>
              <a:rPr i="1" lang="en" sz="1400">
                <a:solidFill>
                  <a:srgbClr val="00872A"/>
                </a:solidFill>
                <a:latin typeface="Courier New"/>
                <a:ea typeface="Courier New"/>
                <a:cs typeface="Courier New"/>
                <a:sym typeface="Courier New"/>
              </a:rPr>
              <a:t>// returns 2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2336799" y="2000660"/>
            <a:ext cx="44748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94401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char str[3];!</a:t>
            </a:r>
          </a:p>
          <a:p>
            <a:pPr indent="0" lvl="0" marL="25400" marR="0" rtl="0" algn="l">
              <a:lnSpc>
                <a:spcPct val="94401"/>
              </a:lnSpc>
              <a:spcBef>
                <a:spcPts val="100"/>
              </a:spcBef>
              <a:spcAft>
                <a:spcPts val="0"/>
              </a:spcAft>
              <a:buSzPct val="250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strcpy(str,”bye”); </a:t>
            </a:r>
            <a:r>
              <a:rPr i="1" lang="en" sz="1400">
                <a:solidFill>
                  <a:srgbClr val="C82505"/>
                </a:solidFill>
                <a:latin typeface="Courier New"/>
                <a:ea typeface="Courier New"/>
                <a:cs typeface="Courier New"/>
                <a:sym typeface="Courier New"/>
              </a:rPr>
              <a:t>// write overflow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!</a:t>
            </a:r>
          </a:p>
          <a:p>
            <a:pPr indent="0" lvl="0" marL="25400" marR="0" rtl="0" algn="l">
              <a:lnSpc>
                <a:spcPct val="94401"/>
              </a:lnSpc>
              <a:spcBef>
                <a:spcPts val="100"/>
              </a:spcBef>
              <a:buSzPct val="250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x = strlen(str); </a:t>
            </a:r>
            <a:r>
              <a:rPr i="1" lang="en" sz="1400">
                <a:solidFill>
                  <a:srgbClr val="C82505"/>
                </a:solidFill>
                <a:latin typeface="Courier New"/>
                <a:ea typeface="Courier New"/>
                <a:cs typeface="Courier New"/>
                <a:sym typeface="Courier New"/>
              </a:rPr>
              <a:t>// read overflow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1616375" y="1647424"/>
            <a:ext cx="5911500" cy="145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26" name="Shape 126"/>
          <p:cNvSpPr/>
          <p:nvPr/>
        </p:nvSpPr>
        <p:spPr>
          <a:xfrm>
            <a:off x="1616375" y="3584700"/>
            <a:ext cx="5911500" cy="732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27" name="Shape 127"/>
          <p:cNvSpPr txBox="1"/>
          <p:nvPr/>
        </p:nvSpPr>
        <p:spPr>
          <a:xfrm>
            <a:off x="1679015" y="243749"/>
            <a:ext cx="5659499" cy="269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1500"/>
              </a:lnSpc>
              <a:spcBef>
                <a:spcPts val="0"/>
              </a:spcBef>
              <a:buSzPct val="25000"/>
              <a:buNone/>
            </a:pPr>
            <a:r>
              <a:rPr b="1" lang="en" sz="3200">
                <a:latin typeface="Economica"/>
                <a:ea typeface="Economica"/>
                <a:cs typeface="Economica"/>
                <a:sym typeface="Economica"/>
              </a:rPr>
              <a:t>Rule: </a:t>
            </a: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Understand pointer arithmetic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1635075" y="1076850"/>
            <a:ext cx="59883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4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aseline="30000" lang="en" sz="2500">
                <a:latin typeface="Consolas"/>
                <a:ea typeface="Consolas"/>
                <a:cs typeface="Consolas"/>
                <a:sym typeface="Consolas"/>
              </a:rPr>
              <a:t>sizeof()</a:t>
            </a:r>
            <a:r>
              <a:rPr baseline="30000" lang="en" sz="2500">
                <a:latin typeface="Economica"/>
                <a:ea typeface="Economica"/>
                <a:cs typeface="Economica"/>
                <a:sym typeface="Economica"/>
              </a:rPr>
              <a:t> returns number of </a:t>
            </a:r>
            <a:r>
              <a:rPr baseline="30000" i="1" lang="en" sz="2500">
                <a:latin typeface="Economica"/>
                <a:ea typeface="Economica"/>
                <a:cs typeface="Economica"/>
                <a:sym typeface="Economica"/>
              </a:rPr>
              <a:t>bytes</a:t>
            </a:r>
            <a:r>
              <a:rPr baseline="30000" lang="en" sz="2500">
                <a:latin typeface="Economica"/>
                <a:ea typeface="Economica"/>
                <a:cs typeface="Economica"/>
                <a:sym typeface="Economica"/>
              </a:rPr>
              <a:t>, but pointer</a:t>
            </a:r>
            <a:r>
              <a:rPr lang="en" sz="170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baseline="30000" lang="en" sz="2500">
                <a:latin typeface="Economica"/>
                <a:ea typeface="Economica"/>
                <a:cs typeface="Economica"/>
                <a:sym typeface="Economica"/>
              </a:rPr>
              <a:t>arithmetic multiplies by the </a:t>
            </a:r>
            <a:r>
              <a:rPr baseline="30000" lang="en" sz="2500"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baseline="30000" lang="en" sz="2500">
                <a:latin typeface="Economica"/>
                <a:ea typeface="Economica"/>
                <a:cs typeface="Economica"/>
                <a:sym typeface="Economica"/>
              </a:rPr>
              <a:t> the type</a:t>
            </a:r>
          </a:p>
        </p:txBody>
      </p:sp>
      <p:sp>
        <p:nvSpPr>
          <p:cNvPr id="129" name="Shape 129"/>
          <p:cNvSpPr txBox="1"/>
          <p:nvPr/>
        </p:nvSpPr>
        <p:spPr>
          <a:xfrm flipH="1" rot="10800000">
            <a:off x="1440175" y="576700"/>
            <a:ext cx="1356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635064" y="2590239"/>
            <a:ext cx="5639099" cy="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151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7338526" y="2590239"/>
            <a:ext cx="2850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5151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1679025" y="3201200"/>
            <a:ext cx="2758799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latin typeface="Economica"/>
                <a:ea typeface="Economica"/>
                <a:cs typeface="Economica"/>
                <a:sym typeface="Economica"/>
              </a:rPr>
              <a:t>So, </a:t>
            </a:r>
            <a:r>
              <a:rPr b="1" lang="en" sz="1700">
                <a:latin typeface="Economica"/>
                <a:ea typeface="Economica"/>
                <a:cs typeface="Economica"/>
                <a:sym typeface="Economica"/>
              </a:rPr>
              <a:t>use the right units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525341" y="3219700"/>
            <a:ext cx="366899" cy="1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616238" y="3584698"/>
            <a:ext cx="59115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94401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while (!done() &amp;&amp; buf_ptr &lt; (buf </a:t>
            </a:r>
            <a:r>
              <a:rPr b="1" lang="en" sz="1400">
                <a:solidFill>
                  <a:srgbClr val="164E86"/>
                </a:solidFill>
                <a:latin typeface="Courier New"/>
                <a:ea typeface="Courier New"/>
                <a:cs typeface="Courier New"/>
                <a:sym typeface="Courier New"/>
              </a:rPr>
              <a:t>+ SIZE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)) {!</a:t>
            </a:r>
          </a:p>
          <a:p>
            <a:pPr indent="-12700" lvl="0" marL="241300" marR="0" rtl="0" algn="l">
              <a:lnSpc>
                <a:spcPct val="94401"/>
              </a:lnSpc>
              <a:spcBef>
                <a:spcPts val="100"/>
              </a:spcBef>
              <a:spcAft>
                <a:spcPts val="0"/>
              </a:spcAft>
              <a:buSzPct val="250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*buf_ptr++ = getnext(); </a:t>
            </a:r>
            <a:r>
              <a:rPr i="1" lang="en" sz="1400">
                <a:solidFill>
                  <a:srgbClr val="00872A"/>
                </a:solidFill>
                <a:latin typeface="Courier New"/>
                <a:ea typeface="Courier New"/>
                <a:cs typeface="Courier New"/>
                <a:sym typeface="Courier New"/>
              </a:rPr>
              <a:t>// stays in bounds</a:t>
            </a:r>
            <a:r>
              <a:rPr lang="en" sz="1400">
                <a:solidFill>
                  <a:srgbClr val="00872A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</a:p>
          <a:p>
            <a:pPr indent="0" lvl="0" marL="25400" marR="0" rtl="0" algn="l">
              <a:lnSpc>
                <a:spcPct val="94401"/>
              </a:lnSpc>
              <a:spcBef>
                <a:spcPts val="100"/>
              </a:spcBef>
              <a:buSzPct val="250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1616375" y="1652949"/>
            <a:ext cx="5911500" cy="14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94401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buf[SIZE] = { … };!</a:t>
            </a:r>
          </a:p>
          <a:p>
            <a:pPr indent="0" lvl="0" marL="25400" marR="0" rtl="0" algn="l">
              <a:lnSpc>
                <a:spcPct val="94401"/>
              </a:lnSpc>
              <a:spcBef>
                <a:spcPts val="100"/>
              </a:spcBef>
              <a:spcAft>
                <a:spcPts val="0"/>
              </a:spcAft>
              <a:buSzPct val="250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*buf_ptr = buf;!</a:t>
            </a:r>
          </a:p>
          <a:p>
            <a:pPr indent="0" lvl="0" marL="127000" marR="0" rtl="0" algn="l">
              <a:lnSpc>
                <a:spcPct val="94401"/>
              </a:lnSpc>
              <a:spcBef>
                <a:spcPts val="100"/>
              </a:spcBef>
              <a:spcAft>
                <a:spcPts val="0"/>
              </a:spcAft>
              <a:buSzPct val="250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!</a:t>
            </a:r>
          </a:p>
          <a:p>
            <a:pPr indent="0" lvl="0" marL="25400" marR="0" rtl="0" algn="l">
              <a:lnSpc>
                <a:spcPct val="94401"/>
              </a:lnSpc>
              <a:spcBef>
                <a:spcPts val="100"/>
              </a:spcBef>
              <a:spcAft>
                <a:spcPts val="0"/>
              </a:spcAft>
              <a:buSzPct val="250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while (!done() &amp;&amp; buf_ptr &lt; (buf </a:t>
            </a:r>
            <a:r>
              <a:rPr lang="en" sz="1400">
                <a:solidFill>
                  <a:srgbClr val="C82505"/>
                </a:solidFill>
                <a:latin typeface="Courier New"/>
                <a:ea typeface="Courier New"/>
                <a:cs typeface="Courier New"/>
                <a:sym typeface="Courier New"/>
              </a:rPr>
              <a:t>+ sizeof(buf)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)) {</a:t>
            </a:r>
          </a:p>
          <a:p>
            <a:pPr indent="-12700" lvl="0" marL="241300" marR="0" rtl="0" algn="l">
              <a:lnSpc>
                <a:spcPct val="94401"/>
              </a:lnSpc>
              <a:spcBef>
                <a:spcPts val="100"/>
              </a:spcBef>
              <a:spcAft>
                <a:spcPts val="0"/>
              </a:spcAft>
              <a:buSzPct val="250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*buf_ptr++ = getnext(); </a:t>
            </a:r>
            <a:r>
              <a:rPr i="1" lang="en" sz="1400">
                <a:solidFill>
                  <a:srgbClr val="C82505"/>
                </a:solidFill>
                <a:latin typeface="Courier New"/>
                <a:ea typeface="Courier New"/>
                <a:cs typeface="Courier New"/>
                <a:sym typeface="Courier New"/>
              </a:rPr>
              <a:t>// will overflow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!</a:t>
            </a:r>
          </a:p>
          <a:p>
            <a:pPr indent="0" lvl="0" marL="25400" marR="0" rtl="0" algn="l">
              <a:lnSpc>
                <a:spcPct val="94401"/>
              </a:lnSpc>
              <a:spcBef>
                <a:spcPts val="100"/>
              </a:spcBef>
              <a:buSzPct val="250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