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11" Type="http://schemas.openxmlformats.org/officeDocument/2006/relationships/slide" Target="slides/slide7.xml"/><Relationship Id="rId22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21" Type="http://schemas.openxmlformats.org/officeDocument/2006/relationships/font" Target="fonts/Economic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Security Requirements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56825" y="4066325"/>
            <a:ext cx="8475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300">
                <a:latin typeface="Economica"/>
                <a:ea typeface="Economica"/>
                <a:cs typeface="Economica"/>
                <a:sym typeface="Economica"/>
              </a:rPr>
              <a:t>Authorization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Defines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when a principal may perform an action</a:t>
            </a:r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Bob is authorized to access his own account, but not Alice’s account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There are a wide variety of </a:t>
            </a:r>
            <a:r>
              <a:rPr b="1"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policies </a:t>
            </a: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define what actions might be authorized</a:t>
            </a:r>
          </a:p>
          <a:p>
            <a:pPr indent="-368300" lvl="1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E.g., access control policies, which could be originator based, role-based, user-based,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6576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Audit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Retain enough information to be able to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determine the circumstances of a breach or misbehaviour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(or </a:t>
            </a:r>
            <a:r>
              <a:rPr i="1" lang="en" sz="2200">
                <a:latin typeface="Economica"/>
                <a:ea typeface="Economica"/>
                <a:cs typeface="Economica"/>
                <a:sym typeface="Economica"/>
              </a:rPr>
              <a:t>establish one did not occur)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Such information, often stored in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log files,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must be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protected from tampering,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and from access that might violate other policies</a:t>
            </a:r>
          </a:p>
          <a:p>
            <a:pPr indent="-368300" lvl="0" marL="4572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Every account-related action is logged locally and mirrored at a separate site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Defining Security Requirements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processes for deciding security requirements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Example: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General policy concerns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Due to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regulations/standards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(HIPAA, SOX, etc.)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Due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organizational values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(e.g., valuing privacy)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Policy arising from threat modeling</a:t>
            </a:r>
          </a:p>
          <a:p>
            <a:pPr indent="-368300" lvl="1" marL="914400" rtl="0">
              <a:spcBef>
                <a:spcPts val="0"/>
              </a:spcBef>
              <a:buSzPct val="122222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Which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attacks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cause the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greatest concern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?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Who are the likely adversaries and what are their goals and methods?</a:t>
            </a:r>
          </a:p>
          <a:p>
            <a:pPr indent="-368300" lvl="1" marL="914400" rtl="0">
              <a:spcBef>
                <a:spcPts val="0"/>
              </a:spcBef>
              <a:buSzPct val="122222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Which attacks have already occurred?</a:t>
            </a:r>
          </a:p>
          <a:p>
            <a:pPr indent="-393700" lvl="2" marL="1371600" rtl="0">
              <a:spcBef>
                <a:spcPts val="0"/>
              </a:spcBef>
              <a:buSzPct val="144444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Within the organization, or elsewhere on related systems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Abuse Cases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Abuse cases illustrate security requirements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Where use cases describe what a system should do, </a:t>
            </a:r>
            <a:r>
              <a:rPr b="1" lang="en" sz="2100">
                <a:latin typeface="Economica"/>
                <a:ea typeface="Economica"/>
                <a:cs typeface="Economica"/>
                <a:sym typeface="Economica"/>
              </a:rPr>
              <a:t>abuse cases describe what it should not 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</a:t>
            </a:r>
            <a:r>
              <a:rPr b="1" lang="en" sz="21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use case</a:t>
            </a: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: The system allows bank managers to modify an account’s interest rate</a:t>
            </a:r>
          </a:p>
          <a:p>
            <a:pPr indent="-36195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</a:t>
            </a:r>
            <a:r>
              <a:rPr b="1" lang="en" sz="21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abuse case</a:t>
            </a: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: A user is able to spoof being a manager and thereby change the interest rate on an account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Defining Abuse Cases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Using attack patterns and likely scenarios, construct cases in which 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adversary’s exercise of power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could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violate a security requirement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Based on the threat model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might occur if a security measure was removed?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Co-located attacker steals password file and learns all user passwords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Possible if password file is not encrypted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: Snooping attacker replays a captured message, effecting a bank withdrawal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Possible if messages are have no nonce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Security Requirements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 requirements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typically about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software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should do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also want to have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 requirements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Security-related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goals (or policies)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one user’s bank account balance should not be learned by, or modified by, another user, unless authorized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Required </a:t>
            </a:r>
            <a:r>
              <a:rPr b="1" lang="en" sz="1800" u="sng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mechanisms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for enforcing them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</a:p>
          <a:p>
            <a:pPr indent="-342900" lvl="3" marL="18288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  <a:buAutoNum type="arabicPeriod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User’s identify themselves using passwords</a:t>
            </a:r>
          </a:p>
          <a:p>
            <a:pPr indent="-342900" lvl="3" marL="18288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  <a:buAutoNum type="arabicPeriod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Passwords must be “strong” and</a:t>
            </a:r>
          </a:p>
          <a:p>
            <a:pPr indent="-342900" lvl="3" marL="18288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  <a:buAutoNum type="arabicPeriod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The password database is only accessible to login program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Typical Kinds of Requirements:-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Policies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Confidentiality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(and privacy and Anonymity)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Integrity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Availability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Supporting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mechanisms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Authentication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Authorization</a:t>
            </a:r>
          </a:p>
          <a:p>
            <a:pPr indent="-342900" lvl="1" marL="9144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Auditability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Privacy and Confidentiality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Definition: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Sensitive information not leaked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unauthorized parties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Called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privacy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individuals,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confidentiality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data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policy: bank account status (including balance) known only to the account owner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Leaking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directly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or via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side channels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manipulating the system to directly display Bob’s bank balance to Alice</a:t>
            </a:r>
          </a:p>
          <a:p>
            <a:pPr indent="-342900" lvl="1" marL="91440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determining Bob has an account at Bank A according to shorter delay on login failure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Anonymity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 specific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kind of privacy</a:t>
            </a:r>
          </a:p>
          <a:p>
            <a:pPr indent="-36830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non-account holders should be able to browse the bank informational site without being tracked</a:t>
            </a:r>
          </a:p>
          <a:p>
            <a:pPr indent="-3746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Here the adversary is the bank</a:t>
            </a:r>
          </a:p>
          <a:p>
            <a:pPr indent="-37465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previous examples considered other account holders as possible adversaries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4600">
                <a:latin typeface="Economica"/>
                <a:ea typeface="Economica"/>
                <a:cs typeface="Economica"/>
                <a:sym typeface="Economica"/>
              </a:rPr>
              <a:t>Integrity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i="1" lang="en" sz="2100">
                <a:latin typeface="Economica"/>
                <a:ea typeface="Economica"/>
                <a:cs typeface="Economica"/>
                <a:sym typeface="Economica"/>
              </a:rPr>
              <a:t>Definition: </a:t>
            </a:r>
            <a:r>
              <a:rPr b="1" lang="en" sz="2100">
                <a:latin typeface="Economica"/>
                <a:ea typeface="Economica"/>
                <a:cs typeface="Economica"/>
                <a:sym typeface="Economica"/>
              </a:rPr>
              <a:t>Sensitive information not damaged </a:t>
            </a: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by (computations acting on behalf of) unauthorized parties</a:t>
            </a:r>
          </a:p>
          <a:p>
            <a:pPr indent="-361950" lvl="0" marL="4572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Only the account owner can authorize withdrawals from her account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Violations of integrity can also be </a:t>
            </a:r>
            <a:r>
              <a:rPr b="1"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direct </a:t>
            </a: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or </a:t>
            </a:r>
            <a:r>
              <a:rPr b="1"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indirect</a:t>
            </a:r>
          </a:p>
          <a:p>
            <a:pPr indent="-361950" lvl="1" marL="914400">
              <a:lnSpc>
                <a:spcPct val="115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Being able specifically withdraw from the account vs. confusing the system into doing it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500">
                <a:latin typeface="Economica"/>
                <a:ea typeface="Economica"/>
                <a:cs typeface="Economica"/>
                <a:sym typeface="Economica"/>
              </a:rPr>
              <a:t>Availability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i="1" lang="en" sz="2100">
                <a:latin typeface="Economica"/>
                <a:ea typeface="Economica"/>
                <a:cs typeface="Economica"/>
                <a:sym typeface="Economica"/>
              </a:rPr>
              <a:t>Definition: </a:t>
            </a: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A system is </a:t>
            </a:r>
            <a:r>
              <a:rPr b="1" lang="en" sz="2100">
                <a:latin typeface="Economica"/>
                <a:ea typeface="Economica"/>
                <a:cs typeface="Economica"/>
                <a:sym typeface="Economica"/>
              </a:rPr>
              <a:t>responsive to requests</a:t>
            </a:r>
          </a:p>
          <a:p>
            <a:pPr indent="-361950" lvl="0" marL="4572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 sz="21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 user may always access her account for balance queries or withdrawals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b="1" lang="en" sz="21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Denial of Service (DoS) </a:t>
            </a: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attacks attempt to </a:t>
            </a:r>
            <a:r>
              <a:rPr b="1"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compromise availability</a:t>
            </a:r>
          </a:p>
          <a:p>
            <a:pPr indent="-3619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By busying a system with useless work</a:t>
            </a:r>
          </a:p>
          <a:p>
            <a:pPr indent="-3619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or cutting off network access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Supporting mechanisms: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Leslie Lamport’s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Gold Standard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defines mechanisms provided by a system to enforce its requirements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Au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thentication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Au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thorization 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Au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dit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The gold standard is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both requirement and design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i="1" lang="en" sz="2000">
                <a:latin typeface="Economica"/>
                <a:ea typeface="Economica"/>
                <a:cs typeface="Economica"/>
                <a:sym typeface="Economica"/>
              </a:rPr>
              <a:t>sorts of policies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that are authorized </a:t>
            </a:r>
            <a:r>
              <a:rPr i="1" lang="en" sz="2000">
                <a:latin typeface="Economica"/>
                <a:ea typeface="Economica"/>
                <a:cs typeface="Economica"/>
                <a:sym typeface="Economica"/>
              </a:rPr>
              <a:t>determines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i="1" lang="en" sz="2000">
                <a:latin typeface="Economica"/>
                <a:ea typeface="Economica"/>
                <a:cs typeface="Economica"/>
                <a:sym typeface="Economica"/>
              </a:rPr>
              <a:t>authorization mechanism</a:t>
            </a:r>
          </a:p>
          <a:p>
            <a:pPr indent="-355600" lvl="1" marL="91440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The sorts of users a system has </a:t>
            </a:r>
            <a:r>
              <a:rPr i="1" lang="en" sz="2000">
                <a:latin typeface="Economica"/>
                <a:ea typeface="Economica"/>
                <a:cs typeface="Economica"/>
                <a:sym typeface="Economica"/>
              </a:rPr>
              <a:t>determines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how they should be </a:t>
            </a:r>
            <a:r>
              <a:rPr i="1" lang="en" sz="2000">
                <a:latin typeface="Economica"/>
                <a:ea typeface="Economica"/>
                <a:cs typeface="Economica"/>
                <a:sym typeface="Economica"/>
              </a:rPr>
              <a:t>authenticated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Authentication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is the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subject of security policies?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Need to define a </a:t>
            </a:r>
            <a:r>
              <a:rPr b="1"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notion of identity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a way to </a:t>
            </a:r>
            <a:r>
              <a:rPr b="1"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connect an action with an identity</a:t>
            </a:r>
          </a:p>
          <a:p>
            <a:pPr indent="-34290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How can system tell a user is who he says he is?</a:t>
            </a:r>
          </a:p>
          <a:p>
            <a:pPr indent="-3492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What (only) he </a:t>
            </a:r>
            <a:r>
              <a:rPr b="1"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knows </a:t>
            </a: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(e.g., password)</a:t>
            </a:r>
          </a:p>
          <a:p>
            <a:pPr indent="-3492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What he </a:t>
            </a:r>
            <a:r>
              <a:rPr b="1"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is </a:t>
            </a: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(e,g., biometric)</a:t>
            </a:r>
          </a:p>
          <a:p>
            <a:pPr indent="-3492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What he </a:t>
            </a:r>
            <a:r>
              <a:rPr b="1"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has </a:t>
            </a: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(e.g., smartphone)</a:t>
            </a:r>
          </a:p>
          <a:p>
            <a:pPr indent="-3492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Authentication mechanisms that employ more than one of these factors are called </a:t>
            </a:r>
            <a:r>
              <a:rPr b="1" lang="en" sz="19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multi-factor authentication</a:t>
            </a:r>
          </a:p>
          <a:p>
            <a:pPr indent="-349250" lvl="2" marL="1371600">
              <a:spcBef>
                <a:spcPts val="0"/>
              </a:spcBef>
              <a:buClr>
                <a:srgbClr val="3C78D8"/>
              </a:buClr>
              <a:buSzPct val="100000"/>
              <a:buFont typeface="Economica"/>
            </a:pPr>
            <a:r>
              <a:rPr lang="en" sz="19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E.g., bank may employ passwords and text of a special code to a user’s smart 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