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Economic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Economica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Economica-italic.fntdata"/><Relationship Id="rId21" Type="http://schemas.openxmlformats.org/officeDocument/2006/relationships/slide" Target="slides/slide17.xml"/><Relationship Id="rId43" Type="http://schemas.openxmlformats.org/officeDocument/2006/relationships/font" Target="fonts/Economica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z3.codeplex.com/" TargetMode="External"/><Relationship Id="rId4" Type="http://schemas.openxmlformats.org/officeDocument/2006/relationships/hyperlink" Target="http://yices.csl.sri.com/" TargetMode="External"/><Relationship Id="rId5" Type="http://schemas.openxmlformats.org/officeDocument/2006/relationships/hyperlink" Target="https://sites.google.com/site/stpfastprover/" TargetMode="External"/><Relationship Id="rId6" Type="http://schemas.openxmlformats.org/officeDocument/2006/relationships/hyperlink" Target="http://www.cs.nyu.edu/acsys/cvc3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research.microsoft.com/en-us/um/people/pg/public_psfiles/SAGE-in-1slide-for-PLDI2013.pdf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Symbolic Execution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11700" y="3951875"/>
            <a:ext cx="8547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We make (or modify) a language interpreter to be able to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compute symbolically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Normally, a program’s variable contains values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Now they can also contain symbolic expressions</a:t>
            </a:r>
          </a:p>
          <a:p>
            <a:pPr indent="-342900" lvl="2" marL="13716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Which are expressions containing symbolic variables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Example Normal values: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5, “hello”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Example symbolic expressions:</a:t>
            </a:r>
          </a:p>
          <a:p>
            <a:pPr indent="-342900" lvl="1" marL="91440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ɑ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+5, “hello”+</a:t>
            </a: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ɑ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, a(</a:t>
            </a:r>
            <a:r>
              <a:rPr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ɑ+β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+2)</a:t>
            </a: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Symbolic Expressions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Path condition:-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Program control can be affected by symbolic values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We represent the influence of symbolic values on the current path using a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path condition π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Line 3 reached when ɑ&gt;5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Line 5 reached when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ɑ&gt;5 and ɑ&lt;10</a:t>
            </a:r>
          </a:p>
          <a:p>
            <a:pPr indent="-342900" lvl="1" marL="91440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Line 6 reached when ɑ&lt;5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680825" y="1725775"/>
            <a:ext cx="3013800" cy="144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read()</a:t>
            </a:r>
          </a:p>
          <a:p>
            <a:pPr indent="-228600" lvl="0" marL="457200" rtl="0">
              <a:spcBef>
                <a:spcPts val="0"/>
              </a:spcBef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(x&gt;5) {</a:t>
            </a:r>
          </a:p>
          <a:p>
            <a:pPr indent="-228600" lvl="0" marL="457200" rtl="0">
              <a:spcBef>
                <a:spcPts val="0"/>
              </a:spcBef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y = 6;</a:t>
            </a:r>
          </a:p>
          <a:p>
            <a:pPr indent="-228600" lvl="0" marL="457200" rtl="0">
              <a:spcBef>
                <a:spcPts val="0"/>
              </a:spcBef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 (x&lt;10) </a:t>
            </a:r>
          </a:p>
          <a:p>
            <a:pPr indent="-228600" lvl="0" marL="457200" rtl="0">
              <a:spcBef>
                <a:spcPts val="0"/>
              </a:spcBef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y = 5;</a:t>
            </a:r>
          </a:p>
          <a:p>
            <a:pPr indent="-228600" lvl="0" marL="457200" rtl="0">
              <a:spcBef>
                <a:spcPts val="0"/>
              </a:spcBef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else y = 0;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Path feasibility:-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Whether a path is feasible is tantamount to a path condition being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satisfiable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Solutions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to path constraints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can be used as inputs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to a concrete test case that will execute that path.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Solution to reach line 3: ɑ = 6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Solution to reach line 6: ɑ = 2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182500" y="1719875"/>
            <a:ext cx="2420400" cy="144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Consolas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read()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Consolas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(x&gt;5) {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Consolas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y = 6;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Consolas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(x&lt;3)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Consolas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y = 5;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Consolas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else y = 0;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Forking execution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Symbolic executors can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fork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at branching points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Happens where there are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solutions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to both the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path condition and its negation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How to systematically explore both directions?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Check feasibility during execution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and queue feasible path (condition) for later considerations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Concolic execution: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run the program (concretely) to completion, then generate new input by changing the path condition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Note: Libraries, Native code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At some point, symbolic execution will reach the “edges” of the application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Library, system or assembly code calls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some cases, could pull in that code also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E.g., pull in libc, and symbolically execute it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But glibc is insanely complicated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Symbolic execution can easily get stuck in it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So pull in simpler version of libc e.g., newlibc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Concolic Execution: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Also called </a:t>
            </a:r>
            <a:r>
              <a:rPr i="1" lang="en">
                <a:latin typeface="Economica"/>
                <a:ea typeface="Economica"/>
                <a:cs typeface="Economica"/>
                <a:sym typeface="Economica"/>
              </a:rPr>
              <a:t>dynamic symbolic execution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Instrument the program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to do symbolic execution as the program runs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Shadow concrete program state with symbolic variables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Initial concrete state determines initial path</a:t>
            </a:r>
          </a:p>
          <a:p>
            <a:pPr indent="-342900" lvl="3" marL="18288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Could be randomly generated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Keep shadow path condition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Explore one path at a time,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start to finish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 next path can be determined by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Negating some element of the last path condition, and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Solving for it, to produce concrete inputs for the next test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Always have a concrete underlying value to rely 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concretization: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Concolic execution makes it really easy to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concretize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Replace symbolic variables with concrete values that satisfy the path condition</a:t>
            </a:r>
          </a:p>
          <a:p>
            <a:pPr indent="-342900" lvl="2" marL="13716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Always have these around in concolic execution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So, could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actually do system calls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But we lose symbolic-ness at such calls</a:t>
            </a:r>
          </a:p>
          <a:p>
            <a:pPr indent="-342900" lvl="0" marL="45720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can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handle cases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when conditions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too complex for SMT solver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Symbolic execution as search, and the rise of solvers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Search and SMT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2300">
                <a:latin typeface="Economica"/>
                <a:ea typeface="Economica"/>
                <a:cs typeface="Economica"/>
                <a:sym typeface="Economica"/>
              </a:rPr>
              <a:t>Symbolic execution is appealingly </a:t>
            </a:r>
            <a:r>
              <a:rPr b="1" lang="en" sz="23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simple and useful,</a:t>
            </a:r>
            <a:r>
              <a:rPr b="1" lang="en" sz="23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2300">
                <a:latin typeface="Economica"/>
                <a:ea typeface="Economica"/>
                <a:cs typeface="Economica"/>
                <a:sym typeface="Economica"/>
              </a:rPr>
              <a:t>but </a:t>
            </a:r>
            <a:r>
              <a:rPr b="1" lang="en" sz="23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computationally expensive</a:t>
            </a:r>
          </a:p>
          <a:p>
            <a:pPr indent="-37465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2300">
                <a:latin typeface="Economica"/>
                <a:ea typeface="Economica"/>
                <a:cs typeface="Economica"/>
                <a:sym typeface="Economica"/>
              </a:rPr>
              <a:t>We will see how the effective use of symbolic execution </a:t>
            </a:r>
            <a:r>
              <a:rPr b="1" lang="en" sz="23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boils down to a kind of search</a:t>
            </a:r>
          </a:p>
          <a:p>
            <a:pPr indent="-374650" lvl="0" marL="457200">
              <a:spcBef>
                <a:spcPts val="0"/>
              </a:spcBef>
              <a:buSzPct val="100000"/>
              <a:buFont typeface="Economica"/>
            </a:pPr>
            <a:r>
              <a:rPr lang="en" sz="2300">
                <a:latin typeface="Economica"/>
                <a:ea typeface="Economica"/>
                <a:cs typeface="Economica"/>
                <a:sym typeface="Economica"/>
              </a:rPr>
              <a:t>And also take a moment to see how its feasibility at all has been aided by </a:t>
            </a:r>
            <a:r>
              <a:rPr b="1" lang="en" sz="23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the rise of SMT solvers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Path explosion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Usually can’t run symbolic execution to exhaustion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Exponential in branching 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9144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Ex: 3 variables, 8 program paths</a:t>
            </a:r>
          </a:p>
          <a:p>
            <a:pPr indent="-228600" lvl="0" marL="9144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Loops on symbolic variables even worse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9144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Potentially 2^31 paths through loop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460450" y="1996075"/>
            <a:ext cx="4451700" cy="110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1. int a = α, b = β, c = γ; // symbolic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2. if (a) ... else ...;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3. if (b) ... else ...;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4. if (c) ... else ...;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1460450" y="3714275"/>
            <a:ext cx="4451700" cy="74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1. int a = α; // symbolic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2. while (a) do ...;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3. 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Software has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bugs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To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find them,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we use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testing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code reviews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But some </a:t>
            </a: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bugs are </a:t>
            </a: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still </a:t>
            </a: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missed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Rare features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Rare circumstances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Nondeterminism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Compared to static analysis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Stepping back: Here is a 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benefit of static analysis</a:t>
            </a:r>
          </a:p>
          <a:p>
            <a:pPr indent="-3556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Static analysis will actually 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terminate 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even when considering 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all possible program runs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It does this by approximating multiple loop executions, or branch conditions</a:t>
            </a:r>
          </a:p>
          <a:p>
            <a:pPr indent="-3556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Essentially 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assumes all branches, 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any number of loop iterations 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are 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feasible</a:t>
            </a:r>
          </a:p>
          <a:p>
            <a:pPr indent="-355600" lvl="0" marL="45720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But can 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lead to false alarms, 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of course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Basic (symbolic) search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Simplest ideas: algorithms 101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Depth-first search (DFS)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- worklist = stack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Breadth-first search (BFS)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- worklist = queue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Potential drawbacks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Not guided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by any higher-level knowledge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Probably a bad sign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DFS could easily get stuck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 one part of the program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E.g., it could keep going around a loop over and over again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Of these two, BFS is a better choice</a:t>
            </a:r>
          </a:p>
          <a:p>
            <a:pPr indent="-342900" lvl="2" marL="13716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But  more intrusive to implement (can’t easily be concolic)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Search Strategies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Need to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prioritize search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Try to steer search towards paths more likely to contain assertion failures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Only run for a certain length of time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So if we don’t find a bug/vulnerability within time budget, too bad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Think of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program execution as a DAG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Nodes = program states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Edge (n1, n2) = can transition from state n1 to n2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We need a kind of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graph exploitation algorithm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At each step, pick among all possible paths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Randomness: 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We don’t know a </a:t>
            </a:r>
            <a:r>
              <a:rPr i="1" lang="en">
                <a:latin typeface="Economica"/>
                <a:ea typeface="Economica"/>
                <a:cs typeface="Economica"/>
                <a:sym typeface="Economica"/>
              </a:rPr>
              <a:t>priori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which paths to take, so adding some randomness seems like a good idea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Idea 1: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pick next path to explore uniformly at random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(Random Path, or RP)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Idea 2: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randomly restart search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if haven’t hit anything interesting in a while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Idea 3: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choose among equal priority paths at random</a:t>
            </a:r>
          </a:p>
          <a:p>
            <a:pPr indent="-342900" lvl="2" marL="13716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All of these are good ideas, and randomness is very effective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One drawback of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randomness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: reproducibility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Probably good to use pseudo-randomness based on seed, and then record which seed is picked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Or bugs may disappear (or reappear) on later runs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Coverage-guided heuristics: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Idea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: Try to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visit statements we haven’t seen before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Approach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Score of statement = # times it’s been seen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Pick next statement to explore that has lowest score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Why might this work?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Errors are often in hard-to-reach parts of the program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This strategy tries to reach everywhere.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Why might this not work?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Maybe never be able to get to a statement if proper precondition not set up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Generational Search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Hybrid of </a:t>
            </a:r>
            <a:r>
              <a:rPr b="1" lang="en" sz="2100">
                <a:latin typeface="Economica"/>
                <a:ea typeface="Economica"/>
                <a:cs typeface="Economica"/>
                <a:sym typeface="Economica"/>
              </a:rPr>
              <a:t>BFS and coverage-guided</a:t>
            </a:r>
          </a:p>
          <a:p>
            <a:pPr indent="-36195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Generation 0: pick one program at random, run to completion</a:t>
            </a:r>
          </a:p>
          <a:p>
            <a:pPr indent="-36195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Generation 1: take paths from gen 0; negate one branch condition on a path to yield a new path prefix; find a solution for that prefix; then take the resulting path</a:t>
            </a:r>
          </a:p>
          <a:p>
            <a:pPr indent="-36195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Semi-randomly assigns to any variables not constrained by the prefix</a:t>
            </a:r>
          </a:p>
          <a:p>
            <a:pPr indent="-36195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Generation n: similar, but branching off gen n-1</a:t>
            </a:r>
          </a:p>
          <a:p>
            <a:pPr indent="-36195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Also uses a coverage heuristic to pick priority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Combined search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Run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multiple searches at the same time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Alternate between them; e.g., Fitnext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Idea: no one-size-fits-all solution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Depends on conditions needed to exhibit bug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So will be as good as “best” solution, within a constant factor for wasting time with other algorithms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Could potentially use different algorithms to reach different parts of the program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SMT solver performance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SAT solvers are at core of SMT solvers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 theory, could reduce all SMT queries to SAT queries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 practice, SMT-level optimizations are critical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Some example extensions/improvements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Simple identities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(x + 0 = x, x * 0 = 0)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Theory of arrays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(read(x, write(42, x, A)) = 42)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42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= array index,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A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= array,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x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= element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Caching (memoize solver queries)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Remove useless variables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E.g., if trying to show path feasible, only the part of the path condition related to variables in guard are important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Z3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- developed at Microsoft Research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http://z3.codeplex.com/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Yices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- developed at SRI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4"/>
              </a:rPr>
              <a:t>http://yices.csl.sri.com/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STP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- developed by Vijay Ganesh, now @ Waterloo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5"/>
              </a:rPr>
              <a:t>https://sites.google.com/site/stpfastprover/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CVC3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- developed primarily at NYU</a:t>
            </a:r>
          </a:p>
          <a:p>
            <a:pPr indent="-228600" lvl="1" marL="914400" rtl="0">
              <a:spcBef>
                <a:spcPts val="0"/>
              </a:spcBef>
              <a:buFont typeface="Economica"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6"/>
              </a:rPr>
              <a:t>http://www.cs.nyu.edu/acsys/cvc3/</a:t>
            </a: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Popular SMT solvers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Symbolic Execution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 sz="3200"/>
              <a:t>					</a:t>
            </a: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	Static analysis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Can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analyze all possible runs of a program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An explosion of interesting ideas and tools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Commercial companies sell, use static analysis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Great potential to improve software quality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But: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Can it find deep, </a:t>
            </a: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difficult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bugs?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Our experience: yes, but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not often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Commercial viability implies you must deal with developer confusion, false positives, error management,...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This means that companies specifically aim to keep the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false positive rate down</a:t>
            </a:r>
          </a:p>
          <a:p>
            <a:pPr indent="-342900" lvl="2" marL="13716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They often do this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by purposely missing bugs,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to keep the analysis simpler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Resurgence: 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Two key systems that triggered revival of this topic: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DART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— Godefroid and Sen, PLDI 2005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Godefroid = model checking, formal systems background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EXE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— Cadar, Ganesh, Pawlowski, Dill, and Engler, CCS 2006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Ganesh and Dill = SMT solver called STP (used in implementation), Cadar and Engler = systems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Now on to next-generation systems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Sage: 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Concolic executor 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developed at </a:t>
            </a: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Microsoft Research</a:t>
            </a:r>
          </a:p>
          <a:p>
            <a:pPr indent="-3683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Grew out of Godefroid’s work on DART</a:t>
            </a:r>
          </a:p>
          <a:p>
            <a:pPr indent="-3683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Uses generational search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Primarily </a:t>
            </a: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targets bugs in file parsers</a:t>
            </a:r>
          </a:p>
          <a:p>
            <a:pPr indent="-3683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E.g., JPEG, DOCX, PPT, etc</a:t>
            </a:r>
          </a:p>
          <a:p>
            <a:pPr indent="-3683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Good fit for concolic execution</a:t>
            </a:r>
          </a:p>
          <a:p>
            <a:pPr indent="-3683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Likely to terminate</a:t>
            </a:r>
          </a:p>
          <a:p>
            <a:pPr indent="-3683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Just input/output behavior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Used on production software at MS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. Since 2007: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500+ machine years (in largest fuzzing lab in the world)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Large cluster of machines continually running SAGE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3.4 Billion+ constraints (largest SMT solver usage ever!)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100s of apps, 100s of bugs (missed by everything else…)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Ex: 1/3 of all Win7 WEX security bugs found by SAGE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Bug fixes shipped quietly to 1 Billion+ PCs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Millions of dollars saved (for Microsoft and the world)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SAGE is now used daily in Windows, Office, etc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    </a:t>
            </a: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 http://research.microsoft.com/en-us/um/people/pg/public_psfiles/SAGE-in-1slide-for-PLDI2013.pdf</a:t>
            </a:r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SAGE Impact: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Symbolically executes LLVM bitcode</a:t>
            </a:r>
          </a:p>
          <a:p>
            <a:pPr indent="-228600" lvl="1" marL="9144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LLVM compiles source file to .bc file</a:t>
            </a:r>
          </a:p>
          <a:p>
            <a:pPr indent="-228600" lvl="1" marL="9144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KLEE runs the .bc file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Grew out of work on EXE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Works in the style of our basic symbolic executor</a:t>
            </a:r>
          </a:p>
          <a:p>
            <a:pPr indent="-228600" lvl="1" marL="9144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Uses fork() to manage multiple states</a:t>
            </a:r>
          </a:p>
          <a:p>
            <a:pPr indent="-228600" lvl="1" marL="9144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Employs a variety of search strategies</a:t>
            </a:r>
          </a:p>
          <a:p>
            <a:pPr indent="-228600" lvl="2" marL="13716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Primarily random path + coverage-guided!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Mocks up the environment to deal with system calls, file accesses, etc.</a:t>
            </a:r>
          </a:p>
          <a:p>
            <a:pPr indent="-228600" lvl="0" marL="457200" rtl="0">
              <a:spcBef>
                <a:spcPts val="0"/>
              </a:spcBef>
              <a:buClr>
                <a:srgbClr val="1155CC"/>
              </a:buClr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Freely available with LLVM distribution</a:t>
            </a:r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KLEE: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Developed at CMU (Brumley et al), </a:t>
            </a: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runs on binaries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Uses BFS-style search and native execution</a:t>
            </a:r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Combines best of symbolic and concolic strategies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Automatically generates exploits 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when bugs found</a:t>
            </a:r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Mayhem: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Mergepoint: 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Extends Mayhem with a technique called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veritesting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Combines symbolic execution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with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static analysis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Use static analysis for complete code blocks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Use symbolic execution for hard-to-analyze parts</a:t>
            </a:r>
          </a:p>
          <a:p>
            <a:pPr indent="-342900" lvl="2" marL="13716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Loops (how many times will it run?), complex pointer arithmetic,system calls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Better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balance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of time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between solver and executor</a:t>
            </a:r>
          </a:p>
          <a:p>
            <a:pPr indent="-342900" lvl="1" marL="914400" rtl="0"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b="1"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Finds bugs faster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Covers more of the program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 the same time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Found 11,687 bugs in 4,379 distinct applications in a Linux distribution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Including new bugs in highly tested code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Other symbolic executors: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Cloud9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— Parallel, multi-threaded symbolic execution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Extends KLEE (available)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jCUTE, Java PathFinder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— symbolic execution for Java (available)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Bitblaze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— Binary analysis framework (available)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Otter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— directed symbolic execution for C (available)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Give the tool a line number, and it try to generate a test case to get there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Pex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— symbolic execution for .NET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Summary: 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Symbolic execution generalizes testing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Uses static analysis to direct generation of tests that cover different program paths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Used in practice to find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security-critical bugs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production code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SAGE at Microsoft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Mergepoint for Linux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Many tools freely available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 sz="3100">
                <a:latin typeface="Economica"/>
                <a:ea typeface="Economica"/>
                <a:cs typeface="Economica"/>
                <a:sym typeface="Economica"/>
              </a:rPr>
              <a:t>One issue: Abstraction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Abstraction lets us model all possible runs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But </a:t>
            </a:r>
            <a:r>
              <a:rPr b="1"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abstraction introduces conservatism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*-sensitivities add precision,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to deal with this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*=flow-, context-, path-,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etc.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But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more precise abstractions are more expensive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Challenges scalability</a:t>
            </a:r>
          </a:p>
          <a:p>
            <a:pPr indent="-342900" lvl="2" marL="13716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Still have false alarms or missed bugs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Static analysis abstraction ≠ developer abstraction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Because the developer didn’t have them in mind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Symbolic Execution</a:t>
            </a:r>
          </a:p>
          <a:p>
            <a:pPr indent="0" lvl="0" marL="365760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Testing works: reported bugs are real bugs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But,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each test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only explores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one possible execution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assert(f(3) == 5)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 short,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complete,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but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not sound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We hope test cases generalize, but no guarantees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Symbolic execution generalizes testing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“More sound” than testing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Allows unknown symbolic variables in evaluation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If execution path depends on unknown, conceptually fork symbolic executor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657600">
              <a:spcBef>
                <a:spcPts val="0"/>
              </a:spcBef>
              <a:buNone/>
            </a:pPr>
            <a:r>
              <a:rPr lang="en" sz="3800">
                <a:latin typeface="Economica"/>
                <a:ea typeface="Economica"/>
                <a:cs typeface="Economica"/>
                <a:sym typeface="Economica"/>
              </a:rPr>
              <a:t>Insight 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Each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symbolic execution path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stands for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many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actual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program runs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 fact, exactly the set of runs whose concrete values satisfy the path condition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Thus, we can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cover a lot more of the program’s execution space than testing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Viewed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as a static analysis, symbolic execution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is 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Complete,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but not sound (usually doesn’t terminate)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Path, flow, and context sensitive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 Little History….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Idea is an old one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Robert S. Boyer, Bernard Elspas, and Karl N. Levitt.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SELECT - a formal system for testing and debugging programs by symbolic execution.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ICRS, pages 234-235,</a:t>
            </a:r>
            <a:r>
              <a:rPr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1975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James C. King.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symbolic execution and program testing.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CACM, 19(7):385-394, </a:t>
            </a:r>
            <a:r>
              <a:rPr b="1"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1976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Leon J. Osterweil and Lloyd D. Fosdick.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Program testing techniques using simulated execution.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ANSS, pages 171-177, </a:t>
            </a:r>
            <a:r>
              <a:rPr b="1"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1976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Why didn’t it take off?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Symbolic execution can be compute-intensive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Lots of possible program paths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Need to query solver a lot to decide which paths are feasible, which assertions could be false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Program state has many bits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Computers were slow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(not much processing power)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and small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(not much memory)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Recent Apple iPads are as fast as Cray-2’s from the 80’s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