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7772400" cx="10058400"/>
  <p:notesSz cx="10058400" cy="7772400"/>
  <p:embeddedFontLst>
    <p:embeddedFont>
      <p:font typeface="Economic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676725" y="582925"/>
            <a:ext cx="6705925" cy="29146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Only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52400" y="1143000"/>
            <a:ext cx="9753599" cy="54863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419855" y="7228332"/>
            <a:ext cx="3218688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502920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242047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2149626" y="2747347"/>
            <a:ext cx="5885815" cy="2865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EC5D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419855" y="7228332"/>
            <a:ext cx="3218688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502920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242047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1" type="ftr"/>
          </p:nvPr>
        </p:nvSpPr>
        <p:spPr>
          <a:xfrm>
            <a:off x="3419855" y="7228332"/>
            <a:ext cx="3218688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502920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242047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502920" y="1787651"/>
            <a:ext cx="4375403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EC5D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5180076" y="1787651"/>
            <a:ext cx="4375403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EC5D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419855" y="7228332"/>
            <a:ext cx="3218688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502920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242047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754379" y="2409443"/>
            <a:ext cx="8549639" cy="1632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1508759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EC5D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419855" y="7228332"/>
            <a:ext cx="3218688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502920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242047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149626" y="2747347"/>
            <a:ext cx="5885815" cy="2865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EC5D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419855" y="7228332"/>
            <a:ext cx="3218688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502920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42047" y="7228332"/>
            <a:ext cx="2313431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88888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6.png"/><Relationship Id="rId7" Type="http://schemas.openxmlformats.org/officeDocument/2006/relationships/image" Target="../media/image05.png"/><Relationship Id="rId8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2376525" y="3529600"/>
            <a:ext cx="55740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study: Very Secure FTP Daem</a:t>
            </a:r>
            <a:r>
              <a:rPr lang="en-US"/>
              <a:t>on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30750" y="5870000"/>
            <a:ext cx="90645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-US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-US" sz="21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5715" lvl="0" marL="780415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Secure FTPD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2101049" y="2443859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2278861" y="2719806"/>
            <a:ext cx="71120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66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2348902" y="2380107"/>
            <a:ext cx="5314949" cy="988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FTP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File Transfer Protocol</a:t>
            </a:r>
          </a:p>
          <a:p>
            <a:pPr indent="-1904" lvl="0" marL="17970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More popular before the rise of HTTP, but still in use</a:t>
            </a:r>
          </a:p>
          <a:p>
            <a:pPr indent="-1904" lvl="0" marL="179705" marR="5080" rtl="0" algn="l">
              <a:lnSpc>
                <a:spcPct val="101699"/>
              </a:lnSpc>
              <a:spcBef>
                <a:spcPts val="160"/>
              </a:spcBef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90’s and 00’s: </a:t>
            </a:r>
            <a:r>
              <a:rPr b="1" lang="en-US" sz="14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FTP daemon compromises were frequent and  costly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e.g., in Wu-FTPD, ProFTPd, …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101049" y="3759580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348902" y="3702189"/>
            <a:ext cx="4907914" cy="574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Very </a:t>
            </a:r>
            <a:r>
              <a:rPr b="1" lang="en-US" sz="18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thoughtful design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aimed to </a:t>
            </a:r>
            <a:r>
              <a:rPr b="1" lang="en-US" sz="18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prevent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and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buSzPct val="25000"/>
              <a:buNone/>
            </a:pPr>
            <a:r>
              <a:rPr b="1" lang="en-US" sz="18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mitigate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security defects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101049" y="4648592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278861" y="4924539"/>
            <a:ext cx="711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348902" y="4584839"/>
            <a:ext cx="4168775" cy="545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But also to </a:t>
            </a:r>
            <a:r>
              <a:rPr b="1" lang="en-US" sz="18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achieve good performance</a:t>
            </a:r>
          </a:p>
          <a:p>
            <a:pPr indent="-1904" lvl="0" marL="179705" marR="0" rtl="0" algn="l">
              <a:lnSpc>
                <a:spcPct val="100000"/>
              </a:lnSpc>
              <a:spcBef>
                <a:spcPts val="240"/>
              </a:spcBef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Written in C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101049" y="5441073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2278861" y="5717019"/>
            <a:ext cx="711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348902" y="5383669"/>
            <a:ext cx="5281294" cy="539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Written and maintained by Chris Evans since 2002</a:t>
            </a:r>
          </a:p>
          <a:p>
            <a:pPr indent="-1904" lvl="0" marL="179705" marR="0" rtl="0" algn="l">
              <a:lnSpc>
                <a:spcPct val="100000"/>
              </a:lnSpc>
              <a:spcBef>
                <a:spcPts val="200"/>
              </a:spcBef>
              <a:buSzPct val="25000"/>
              <a:buNone/>
            </a:pPr>
            <a:r>
              <a:rPr b="1" lang="en-US" sz="14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No security breaches that I know of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105542" y="6109576"/>
            <a:ext cx="3847465" cy="271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50" u="sng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https://security.appspot.com/vsftpd.html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809" lvl="0" marL="29591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VSFTPD Threat model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101049" y="2403511"/>
            <a:ext cx="71754" cy="1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346425" y="2337459"/>
            <a:ext cx="4112895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Clients untrusted, until authenticated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101049" y="3002444"/>
            <a:ext cx="91439" cy="1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278861" y="3273284"/>
            <a:ext cx="83185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-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735"/>
              </a:spcBef>
              <a:buSzPct val="25000"/>
              <a:buNone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346425" y="2936391"/>
            <a:ext cx="5071109" cy="893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Once authenticated,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limited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trust:</a:t>
            </a:r>
          </a:p>
          <a:p>
            <a:pPr indent="-3175" lvl="0" marL="244475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According to user’s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file access control policy</a:t>
            </a:r>
          </a:p>
          <a:p>
            <a:pPr indent="-3175" lvl="0" marL="244475" marR="0" rtl="0" algn="l">
              <a:lnSpc>
                <a:spcPct val="100000"/>
              </a:lnSpc>
              <a:spcBef>
                <a:spcPts val="195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For the files being served FTP (and not others)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101049" y="4200321"/>
            <a:ext cx="91439" cy="1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278861" y="4471160"/>
            <a:ext cx="83185" cy="224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278861" y="4770628"/>
            <a:ext cx="83185" cy="224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35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346425" y="4134255"/>
            <a:ext cx="5280660" cy="893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Possible attack goals</a:t>
            </a:r>
          </a:p>
          <a:p>
            <a:pPr indent="-3175" lvl="0" marL="244475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Steal </a:t>
            </a:r>
            <a:r>
              <a:rPr lang="en-US" sz="1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US" sz="1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corrupt resources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(e.g., files, malware)</a:t>
            </a:r>
          </a:p>
          <a:p>
            <a:pPr indent="-3175" lvl="0" marL="244475" marR="0" rtl="0" algn="l">
              <a:lnSpc>
                <a:spcPct val="100000"/>
              </a:lnSpc>
              <a:spcBef>
                <a:spcPts val="195"/>
              </a:spcBef>
              <a:buSzPct val="25000"/>
              <a:buNone/>
            </a:pPr>
            <a:r>
              <a:rPr b="1" lang="en-US" sz="1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Remote code injection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101049" y="5398185"/>
            <a:ext cx="91439" cy="1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278861" y="5669026"/>
            <a:ext cx="83185" cy="52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35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735"/>
              </a:spcBef>
              <a:buSzPct val="25000"/>
              <a:buNone/>
            </a:pPr>
            <a:r>
              <a:rPr lang="en-US" sz="135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346425" y="5332119"/>
            <a:ext cx="3279775" cy="893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Circumstances:</a:t>
            </a:r>
          </a:p>
          <a:p>
            <a:pPr indent="-3175" lvl="0" marL="244475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SzPct val="25000"/>
              <a:buNone/>
            </a:pPr>
            <a:r>
              <a:rPr b="1" lang="en-US" sz="18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Client attacks server</a:t>
            </a:r>
          </a:p>
          <a:p>
            <a:pPr indent="-3175" lvl="0" marL="244475" marR="0" rtl="0" algn="l">
              <a:lnSpc>
                <a:spcPct val="100000"/>
              </a:lnSpc>
              <a:spcBef>
                <a:spcPts val="195"/>
              </a:spcBef>
              <a:buSzPct val="25000"/>
              <a:buNone/>
            </a:pPr>
            <a:r>
              <a:rPr b="1" lang="en-US" sz="18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Client attacks </a:t>
            </a:r>
            <a:r>
              <a:rPr lang="en-US" sz="18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another </a:t>
            </a:r>
            <a:r>
              <a:rPr b="1" lang="en-US" sz="18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955040" y="1717040"/>
            <a:ext cx="6812280" cy="433832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" name="Shape 85"/>
          <p:cNvSpPr txBox="1"/>
          <p:nvPr/>
        </p:nvSpPr>
        <p:spPr>
          <a:xfrm>
            <a:off x="5803075" y="1952650"/>
            <a:ext cx="1836419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US" sz="13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* p_src,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974255" y="1749450"/>
            <a:ext cx="475361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void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164F86"/>
                </a:solidFill>
                <a:latin typeface="Courier New"/>
                <a:ea typeface="Courier New"/>
                <a:cs typeface="Courier New"/>
                <a:sym typeface="Courier New"/>
              </a:rPr>
              <a:t>private_str_alloc_memchunk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3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mystr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* p_str,</a:t>
            </a:r>
          </a:p>
          <a:p>
            <a:pPr indent="-10795" lvl="0" marL="2728595" marR="0" rtl="0" algn="l">
              <a:lnSpc>
                <a:spcPct val="100000"/>
              </a:lnSpc>
              <a:spcBef>
                <a:spcPts val="40"/>
              </a:spcBef>
              <a:buSzPct val="25000"/>
              <a:buNone/>
            </a:pPr>
            <a:r>
              <a:rPr lang="en-US" sz="13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len)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974255" y="2359050"/>
            <a:ext cx="126363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175457" y="2557099"/>
            <a:ext cx="2641600" cy="12407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/* Make sure this will fit  </a:t>
            </a:r>
            <a:r>
              <a:rPr lang="en-US" sz="13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buf_needed;  </a:t>
            </a: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(len + 1 &lt; len)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10159" lvl="0" marL="213359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bug(</a:t>
            </a:r>
            <a:r>
              <a:rPr lang="en-US" sz="13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"integer overflow"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885668" y="3781450"/>
            <a:ext cx="1937384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+ 1;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p_str-&gt;alloc_bytes)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75457" y="3781450"/>
            <a:ext cx="1635125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buf_needed = len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SzPct val="25000"/>
              <a:buNone/>
            </a:pPr>
            <a:r>
              <a:rPr b="1" lang="en-US" sz="13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(buf_needed &gt;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376658" y="4391050"/>
            <a:ext cx="485457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str_free(p_str);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s_setbuf(p_str, vsf_sysutil_malloc(buf_needed));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376658" y="4797450"/>
            <a:ext cx="3244849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p_str-&gt;alloc_bytes = buf_needed;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175457" y="5000650"/>
            <a:ext cx="455295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vsf_sysutil_memcpy(p_str-&gt;p_buf, p_src, len);  p_str-&gt;p_buf[len] = </a:t>
            </a:r>
            <a:r>
              <a:rPr lang="en-US" sz="13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40"/>
              </a:spcBef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p_str-&gt;len = len;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74255" y="5813450"/>
            <a:ext cx="126363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5" name="Shape 95"/>
          <p:cNvSpPr/>
          <p:nvPr/>
        </p:nvSpPr>
        <p:spPr>
          <a:xfrm>
            <a:off x="5943600" y="2489200"/>
            <a:ext cx="2631439" cy="116332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6" name="Shape 96"/>
          <p:cNvSpPr/>
          <p:nvPr/>
        </p:nvSpPr>
        <p:spPr>
          <a:xfrm>
            <a:off x="5943605" y="2489206"/>
            <a:ext cx="2631439" cy="116332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97" name="Shape 97"/>
          <p:cNvSpPr txBox="1"/>
          <p:nvPr/>
        </p:nvSpPr>
        <p:spPr>
          <a:xfrm>
            <a:off x="5965214" y="2516733"/>
            <a:ext cx="1763395" cy="751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mystr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5079" lvl="0" marL="195580" marR="508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char*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p_buf;  </a:t>
            </a:r>
            <a:r>
              <a:rPr lang="en-US" sz="1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len;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148125" y="3248252"/>
            <a:ext cx="2312035" cy="2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alloc_bytes;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965214" y="3431132"/>
            <a:ext cx="208915" cy="2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100" name="Shape 100"/>
          <p:cNvSpPr/>
          <p:nvPr/>
        </p:nvSpPr>
        <p:spPr>
          <a:xfrm>
            <a:off x="3895953" y="2901372"/>
            <a:ext cx="1428737" cy="8136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1" name="Shape 101"/>
          <p:cNvSpPr/>
          <p:nvPr/>
        </p:nvSpPr>
        <p:spPr>
          <a:xfrm>
            <a:off x="3916273" y="2910839"/>
            <a:ext cx="1387246" cy="772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" name="Shape 102"/>
          <p:cNvSpPr/>
          <p:nvPr/>
        </p:nvSpPr>
        <p:spPr>
          <a:xfrm>
            <a:off x="3916273" y="2910839"/>
            <a:ext cx="1387474" cy="772159"/>
          </a:xfrm>
          <a:custGeom>
            <a:pathLst>
              <a:path extrusionOk="0" h="120000" w="120000">
                <a:moveTo>
                  <a:pt x="109454" y="0"/>
                </a:moveTo>
                <a:lnTo>
                  <a:pt x="10599" y="0"/>
                </a:lnTo>
                <a:lnTo>
                  <a:pt x="6478" y="1513"/>
                </a:lnTo>
                <a:lnTo>
                  <a:pt x="3121" y="5631"/>
                </a:lnTo>
                <a:lnTo>
                  <a:pt x="862" y="11721"/>
                </a:lnTo>
                <a:lnTo>
                  <a:pt x="35" y="19152"/>
                </a:lnTo>
                <a:lnTo>
                  <a:pt x="0" y="101194"/>
                </a:lnTo>
                <a:lnTo>
                  <a:pt x="832" y="108570"/>
                </a:lnTo>
                <a:lnTo>
                  <a:pt x="3104" y="114541"/>
                </a:lnTo>
                <a:lnTo>
                  <a:pt x="6473" y="118540"/>
                </a:lnTo>
                <a:lnTo>
                  <a:pt x="10599" y="120000"/>
                </a:lnTo>
                <a:lnTo>
                  <a:pt x="109454" y="120000"/>
                </a:lnTo>
                <a:lnTo>
                  <a:pt x="113568" y="118540"/>
                </a:lnTo>
                <a:lnTo>
                  <a:pt x="116912" y="114541"/>
                </a:lnTo>
                <a:lnTo>
                  <a:pt x="119158" y="108570"/>
                </a:lnTo>
                <a:lnTo>
                  <a:pt x="119980" y="101194"/>
                </a:lnTo>
                <a:lnTo>
                  <a:pt x="119980" y="19152"/>
                </a:lnTo>
                <a:lnTo>
                  <a:pt x="119158" y="11721"/>
                </a:lnTo>
                <a:lnTo>
                  <a:pt x="116912" y="5631"/>
                </a:lnTo>
                <a:lnTo>
                  <a:pt x="113568" y="1513"/>
                </a:lnTo>
                <a:lnTo>
                  <a:pt x="109454" y="0"/>
                </a:lnTo>
                <a:close/>
              </a:path>
            </a:pathLst>
          </a:custGeom>
          <a:solidFill>
            <a:srgbClr val="009CFD">
              <a:alpha val="4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3" name="Shape 103"/>
          <p:cNvSpPr txBox="1"/>
          <p:nvPr/>
        </p:nvSpPr>
        <p:spPr>
          <a:xfrm>
            <a:off x="3891678" y="2562250"/>
            <a:ext cx="1635125" cy="1036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in the buffer */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" lvl="0" marL="81280" marR="271780" rtl="0" algn="ctr">
              <a:lnSpc>
                <a:spcPct val="101299"/>
              </a:lnSpc>
              <a:spcBef>
                <a:spcPts val="0"/>
              </a:spcBef>
              <a:buSzPct val="25000"/>
              <a:buNone/>
            </a:pPr>
            <a:r>
              <a:rPr lang="en-US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consider NUL  terminator when  computing space</a:t>
            </a:r>
          </a:p>
        </p:txBody>
      </p:sp>
      <p:sp>
        <p:nvSpPr>
          <p:cNvPr id="104" name="Shape 104"/>
          <p:cNvSpPr/>
          <p:nvPr/>
        </p:nvSpPr>
        <p:spPr>
          <a:xfrm>
            <a:off x="4952033" y="3933508"/>
            <a:ext cx="1334490" cy="5850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5" name="Shape 105"/>
          <p:cNvSpPr/>
          <p:nvPr/>
        </p:nvSpPr>
        <p:spPr>
          <a:xfrm>
            <a:off x="4972353" y="3942078"/>
            <a:ext cx="1296364" cy="54355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6" name="Shape 106"/>
          <p:cNvSpPr/>
          <p:nvPr/>
        </p:nvSpPr>
        <p:spPr>
          <a:xfrm>
            <a:off x="4972353" y="3942078"/>
            <a:ext cx="1296669" cy="543559"/>
          </a:xfrm>
          <a:custGeom>
            <a:pathLst>
              <a:path extrusionOk="0" h="120000" w="120000">
                <a:moveTo>
                  <a:pt x="108759" y="0"/>
                </a:moveTo>
                <a:lnTo>
                  <a:pt x="10978" y="0"/>
                </a:lnTo>
                <a:lnTo>
                  <a:pt x="6719" y="2113"/>
                </a:lnTo>
                <a:lnTo>
                  <a:pt x="3260" y="7847"/>
                </a:lnTo>
                <a:lnTo>
                  <a:pt x="938" y="16293"/>
                </a:lnTo>
                <a:lnTo>
                  <a:pt x="89" y="26542"/>
                </a:lnTo>
                <a:lnTo>
                  <a:pt x="0" y="94337"/>
                </a:lnTo>
                <a:lnTo>
                  <a:pt x="862" y="104450"/>
                </a:lnTo>
                <a:lnTo>
                  <a:pt x="3215" y="112593"/>
                </a:lnTo>
                <a:lnTo>
                  <a:pt x="6705" y="118024"/>
                </a:lnTo>
                <a:lnTo>
                  <a:pt x="10978" y="120000"/>
                </a:lnTo>
                <a:lnTo>
                  <a:pt x="108759" y="120000"/>
                </a:lnTo>
                <a:lnTo>
                  <a:pt x="113069" y="118024"/>
                </a:lnTo>
                <a:lnTo>
                  <a:pt x="116639" y="112593"/>
                </a:lnTo>
                <a:lnTo>
                  <a:pt x="119072" y="104450"/>
                </a:lnTo>
                <a:lnTo>
                  <a:pt x="119971" y="94337"/>
                </a:lnTo>
                <a:lnTo>
                  <a:pt x="119971" y="26542"/>
                </a:lnTo>
                <a:lnTo>
                  <a:pt x="119072" y="16293"/>
                </a:lnTo>
                <a:lnTo>
                  <a:pt x="116639" y="7847"/>
                </a:lnTo>
                <a:lnTo>
                  <a:pt x="113069" y="2113"/>
                </a:lnTo>
                <a:lnTo>
                  <a:pt x="108759" y="0"/>
                </a:lnTo>
                <a:close/>
              </a:path>
            </a:pathLst>
          </a:custGeom>
          <a:solidFill>
            <a:srgbClr val="009CFD">
              <a:alpha val="4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5050839" y="4016069"/>
            <a:ext cx="1137284" cy="404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24790" lvl="0" marL="224790" marR="5080" rtl="0" algn="l">
              <a:lnSpc>
                <a:spcPct val="101299"/>
              </a:lnSpc>
              <a:spcBef>
                <a:spcPts val="0"/>
              </a:spcBef>
              <a:buSzPct val="25000"/>
              <a:buNone/>
            </a:pPr>
            <a:r>
              <a:rPr lang="en-US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allocate space,  if needed</a:t>
            </a:r>
          </a:p>
        </p:txBody>
      </p:sp>
      <p:sp>
        <p:nvSpPr>
          <p:cNvPr id="108" name="Shape 108"/>
          <p:cNvSpPr/>
          <p:nvPr/>
        </p:nvSpPr>
        <p:spPr>
          <a:xfrm>
            <a:off x="5852528" y="5240910"/>
            <a:ext cx="1334490" cy="58500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9" name="Shape 109"/>
          <p:cNvSpPr/>
          <p:nvPr/>
        </p:nvSpPr>
        <p:spPr>
          <a:xfrm>
            <a:off x="5872478" y="5252719"/>
            <a:ext cx="1295400" cy="54355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0" name="Shape 110"/>
          <p:cNvSpPr/>
          <p:nvPr/>
        </p:nvSpPr>
        <p:spPr>
          <a:xfrm>
            <a:off x="5872478" y="5252719"/>
            <a:ext cx="1295400" cy="543559"/>
          </a:xfrm>
          <a:custGeom>
            <a:pathLst>
              <a:path extrusionOk="0" h="120000" w="120000">
                <a:moveTo>
                  <a:pt x="108901" y="0"/>
                </a:moveTo>
                <a:lnTo>
                  <a:pt x="11024" y="0"/>
                </a:lnTo>
                <a:lnTo>
                  <a:pt x="6741" y="2001"/>
                </a:lnTo>
                <a:lnTo>
                  <a:pt x="3236" y="7488"/>
                </a:lnTo>
                <a:lnTo>
                  <a:pt x="869" y="15689"/>
                </a:lnTo>
                <a:lnTo>
                  <a:pt x="0" y="25827"/>
                </a:lnTo>
                <a:lnTo>
                  <a:pt x="34" y="93622"/>
                </a:lnTo>
                <a:lnTo>
                  <a:pt x="897" y="103846"/>
                </a:lnTo>
                <a:lnTo>
                  <a:pt x="3253" y="112235"/>
                </a:lnTo>
                <a:lnTo>
                  <a:pt x="6746" y="117912"/>
                </a:lnTo>
                <a:lnTo>
                  <a:pt x="11024" y="119999"/>
                </a:lnTo>
                <a:lnTo>
                  <a:pt x="108901" y="119999"/>
                </a:lnTo>
                <a:lnTo>
                  <a:pt x="113195" y="117912"/>
                </a:lnTo>
                <a:lnTo>
                  <a:pt x="116726" y="112235"/>
                </a:lnTo>
                <a:lnTo>
                  <a:pt x="119119" y="103846"/>
                </a:lnTo>
                <a:lnTo>
                  <a:pt x="120000" y="93622"/>
                </a:lnTo>
                <a:lnTo>
                  <a:pt x="120000" y="25827"/>
                </a:lnTo>
                <a:lnTo>
                  <a:pt x="119119" y="15689"/>
                </a:lnTo>
                <a:lnTo>
                  <a:pt x="116726" y="7488"/>
                </a:lnTo>
                <a:lnTo>
                  <a:pt x="113195" y="2001"/>
                </a:lnTo>
                <a:lnTo>
                  <a:pt x="108901" y="0"/>
                </a:lnTo>
                <a:close/>
              </a:path>
            </a:pathLst>
          </a:custGeom>
          <a:solidFill>
            <a:srgbClr val="009CFD">
              <a:alpha val="4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1" name="Shape 111"/>
          <p:cNvSpPr txBox="1"/>
          <p:nvPr/>
        </p:nvSpPr>
        <p:spPr>
          <a:xfrm>
            <a:off x="6016205" y="5323471"/>
            <a:ext cx="1007110" cy="404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91135" lvl="0" marL="191135" marR="5080" rtl="0" algn="l">
              <a:lnSpc>
                <a:spcPct val="101299"/>
              </a:lnSpc>
              <a:spcBef>
                <a:spcPts val="0"/>
              </a:spcBef>
              <a:buSzPct val="25000"/>
              <a:buNone/>
            </a:pPr>
            <a:r>
              <a:rPr lang="en-US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copy in p_src  contents</a:t>
            </a:r>
          </a:p>
        </p:txBody>
      </p:sp>
      <p:sp>
        <p:nvSpPr>
          <p:cNvPr id="112" name="Shape 112"/>
          <p:cNvSpPr/>
          <p:nvPr/>
        </p:nvSpPr>
        <p:spPr>
          <a:xfrm>
            <a:off x="6573518" y="3718558"/>
            <a:ext cx="2575559" cy="9956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3" name="Shape 113"/>
          <p:cNvSpPr/>
          <p:nvPr/>
        </p:nvSpPr>
        <p:spPr>
          <a:xfrm>
            <a:off x="6573522" y="3718564"/>
            <a:ext cx="2575559" cy="99567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4" name="Shape 114"/>
          <p:cNvSpPr txBox="1"/>
          <p:nvPr/>
        </p:nvSpPr>
        <p:spPr>
          <a:xfrm>
            <a:off x="6633095" y="3740937"/>
            <a:ext cx="2458720" cy="951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ctr">
              <a:lnSpc>
                <a:spcPct val="101299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Copy in at most </a:t>
            </a:r>
            <a:r>
              <a:rPr b="1" lang="en-US" sz="20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len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bytes from </a:t>
            </a:r>
            <a:r>
              <a:rPr b="1" lang="en-US" sz="20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p_src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into </a:t>
            </a:r>
            <a:r>
              <a:rPr b="1" lang="en-US" sz="20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p_str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Defense: Secure Stdcalls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923261" y="2460231"/>
            <a:ext cx="120649" cy="247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149626" y="2417685"/>
            <a:ext cx="3931285" cy="32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Common problem: </a:t>
            </a:r>
            <a:r>
              <a:rPr b="1" lang="en-US" sz="20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101049" y="2809963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101049" y="3114763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348902" y="2752558"/>
            <a:ext cx="5376544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Libraries </a:t>
            </a:r>
            <a:r>
              <a:rPr b="1" lang="en-US" sz="1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arguments are well-formed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Clients </a:t>
            </a:r>
            <a:r>
              <a:rPr b="1" lang="en-US" sz="1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that library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calls always succeed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923261" y="3732287"/>
            <a:ext cx="120649" cy="247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149626" y="3687698"/>
            <a:ext cx="2374264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101049" y="4084053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278861" y="4360010"/>
            <a:ext cx="71120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66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101049" y="4876532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278861" y="5152491"/>
            <a:ext cx="71120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66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348902" y="4026660"/>
            <a:ext cx="5617210" cy="179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What if </a:t>
            </a:r>
            <a:r>
              <a:rPr lang="en-US" sz="1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argument is non-positive?</a:t>
            </a:r>
          </a:p>
          <a:p>
            <a:pPr indent="-1904" lvl="0" marL="179705" marR="367665" rtl="0" algn="l">
              <a:lnSpc>
                <a:spcPct val="111300"/>
              </a:lnSpc>
              <a:spcBef>
                <a:spcPts val="6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 saw earlier that integer overflows can induce this behavior  Leads to buffer overruns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What if </a:t>
            </a:r>
            <a:r>
              <a:rPr lang="en-US" sz="1800">
                <a:solidFill>
                  <a:srgbClr val="C82506"/>
                </a:solidFill>
                <a:latin typeface="Arial"/>
                <a:ea typeface="Arial"/>
                <a:cs typeface="Arial"/>
                <a:sym typeface="Arial"/>
              </a:rPr>
              <a:t>returned value is NULL?</a:t>
            </a:r>
          </a:p>
          <a:p>
            <a:pPr indent="-1904" lvl="0" marL="179705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Oftentimes, a deference means a crash</a:t>
            </a:r>
          </a:p>
          <a:p>
            <a:pPr indent="-1904" lvl="0" marL="179705" marR="5080" rtl="0" algn="l">
              <a:lnSpc>
                <a:spcPct val="102400"/>
              </a:lnSpc>
              <a:spcBef>
                <a:spcPts val="190"/>
              </a:spcBef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On platforms without memory protection, a dereference can cause  corruption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031238" y="1899919"/>
            <a:ext cx="7995919" cy="397256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7" name="Shape 137"/>
          <p:cNvSpPr txBox="1"/>
          <p:nvPr/>
        </p:nvSpPr>
        <p:spPr>
          <a:xfrm>
            <a:off x="1050913" y="1926119"/>
            <a:ext cx="4537710" cy="997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void*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164F86"/>
                </a:solidFill>
                <a:latin typeface="Courier New"/>
                <a:ea typeface="Courier New"/>
                <a:cs typeface="Courier New"/>
                <a:sym typeface="Courier New"/>
              </a:rPr>
              <a:t>vsf_sysutil_malloc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size)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2540" lvl="0" marL="2565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0B5D18"/>
                </a:solidFill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p_ret;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758074" y="2901480"/>
            <a:ext cx="6122669" cy="997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- what if we got an integer overflow/underflow? */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0 || size &gt; INT_MAX)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or big size in vsf_sysutil_malloc"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294794" y="2901480"/>
            <a:ext cx="1367155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/* Paranoia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(size ==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2540" lvl="0" marL="2565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bug(</a:t>
            </a:r>
            <a:r>
              <a:rPr lang="en-US" sz="1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"zero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050913" y="4120680"/>
            <a:ext cx="2830195" cy="1729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40" lvl="0" marL="2565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p_ret = malloc(size);</a:t>
            </a:r>
          </a:p>
          <a:p>
            <a:pPr indent="-2540" lvl="0" marL="2565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(p_ret == NULL)</a:t>
            </a:r>
          </a:p>
          <a:p>
            <a:pPr indent="-2540" lvl="0" marL="2565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11430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die(</a:t>
            </a:r>
            <a:r>
              <a:rPr lang="en-US" sz="16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"malloc"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2540" lvl="0" marL="2565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2540" lvl="0" marL="25654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p_ret;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1" name="Shape 141"/>
          <p:cNvSpPr/>
          <p:nvPr/>
        </p:nvSpPr>
        <p:spPr>
          <a:xfrm>
            <a:off x="5822733" y="1393444"/>
            <a:ext cx="1865222" cy="14497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2" name="Shape 142"/>
          <p:cNvSpPr/>
          <p:nvPr/>
        </p:nvSpPr>
        <p:spPr>
          <a:xfrm>
            <a:off x="5842000" y="1402079"/>
            <a:ext cx="1823719" cy="14122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3" name="Shape 143"/>
          <p:cNvSpPr/>
          <p:nvPr/>
        </p:nvSpPr>
        <p:spPr>
          <a:xfrm>
            <a:off x="5842000" y="1402079"/>
            <a:ext cx="1823719" cy="1412239"/>
          </a:xfrm>
          <a:custGeom>
            <a:pathLst>
              <a:path extrusionOk="0" h="120000" w="120000">
                <a:moveTo>
                  <a:pt x="107118" y="0"/>
                </a:moveTo>
                <a:lnTo>
                  <a:pt x="13077" y="0"/>
                </a:lnTo>
                <a:lnTo>
                  <a:pt x="10090" y="450"/>
                </a:lnTo>
                <a:lnTo>
                  <a:pt x="7342" y="1732"/>
                </a:lnTo>
                <a:lnTo>
                  <a:pt x="4914" y="3741"/>
                </a:lnTo>
                <a:lnTo>
                  <a:pt x="2884" y="6370"/>
                </a:lnTo>
                <a:lnTo>
                  <a:pt x="1335" y="9514"/>
                </a:lnTo>
                <a:lnTo>
                  <a:pt x="347" y="13068"/>
                </a:lnTo>
                <a:lnTo>
                  <a:pt x="0" y="16927"/>
                </a:lnTo>
                <a:lnTo>
                  <a:pt x="69" y="103067"/>
                </a:lnTo>
                <a:lnTo>
                  <a:pt x="412" y="106926"/>
                </a:lnTo>
                <a:lnTo>
                  <a:pt x="1391" y="110481"/>
                </a:lnTo>
                <a:lnTo>
                  <a:pt x="2926" y="113626"/>
                </a:lnTo>
                <a:lnTo>
                  <a:pt x="4941" y="116256"/>
                </a:lnTo>
                <a:lnTo>
                  <a:pt x="7356" y="118265"/>
                </a:lnTo>
                <a:lnTo>
                  <a:pt x="10094" y="119548"/>
                </a:lnTo>
                <a:lnTo>
                  <a:pt x="13077" y="120000"/>
                </a:lnTo>
                <a:lnTo>
                  <a:pt x="107118" y="120000"/>
                </a:lnTo>
                <a:lnTo>
                  <a:pt x="110093" y="119548"/>
                </a:lnTo>
                <a:lnTo>
                  <a:pt x="112813" y="118265"/>
                </a:lnTo>
                <a:lnTo>
                  <a:pt x="115204" y="116256"/>
                </a:lnTo>
                <a:lnTo>
                  <a:pt x="117192" y="113626"/>
                </a:lnTo>
                <a:lnTo>
                  <a:pt x="118702" y="110481"/>
                </a:lnTo>
                <a:lnTo>
                  <a:pt x="119663" y="106926"/>
                </a:lnTo>
                <a:lnTo>
                  <a:pt x="120000" y="103067"/>
                </a:lnTo>
                <a:lnTo>
                  <a:pt x="120000" y="16927"/>
                </a:lnTo>
                <a:lnTo>
                  <a:pt x="119663" y="13068"/>
                </a:lnTo>
                <a:lnTo>
                  <a:pt x="118702" y="9514"/>
                </a:lnTo>
                <a:lnTo>
                  <a:pt x="117192" y="6370"/>
                </a:lnTo>
                <a:lnTo>
                  <a:pt x="115204" y="3741"/>
                </a:lnTo>
                <a:lnTo>
                  <a:pt x="112813" y="1732"/>
                </a:lnTo>
                <a:lnTo>
                  <a:pt x="110093" y="450"/>
                </a:lnTo>
                <a:lnTo>
                  <a:pt x="107118" y="0"/>
                </a:lnTo>
                <a:close/>
              </a:path>
            </a:pathLst>
          </a:custGeom>
          <a:solidFill>
            <a:srgbClr val="009CFD">
              <a:alpha val="49803"/>
            </a:srgbClr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4" name="Shape 144"/>
          <p:cNvSpPr txBox="1"/>
          <p:nvPr/>
        </p:nvSpPr>
        <p:spPr>
          <a:xfrm>
            <a:off x="5993510" y="1615934"/>
            <a:ext cx="1524000" cy="262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fails if it receives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963437" y="1859775"/>
            <a:ext cx="1584325" cy="750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malformed  argument or runs  out of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065" lvl="0" marL="24765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Defense: Minimal Privilege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657183" y="2457728"/>
            <a:ext cx="1181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876766" y="2416746"/>
            <a:ext cx="6202044" cy="297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9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Untrusted input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always handled by </a:t>
            </a:r>
            <a:r>
              <a:rPr b="1" lang="en-US" sz="19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non-</a:t>
            </a:r>
            <a:r>
              <a:rPr b="1" lang="en-US" sz="19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root </a:t>
            </a:r>
            <a:r>
              <a:rPr b="1" lang="en-US" sz="19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834983" y="2806306"/>
            <a:ext cx="90169" cy="16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012783" y="3066440"/>
            <a:ext cx="69849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075394" y="2744519"/>
            <a:ext cx="4421504" cy="528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Uses IPC to delegate high-privilege actions</a:t>
            </a:r>
          </a:p>
          <a:p>
            <a:pPr indent="-1904" lvl="0" marL="179705" marR="0" rtl="0" algn="l">
              <a:lnSpc>
                <a:spcPct val="100000"/>
              </a:lnSpc>
              <a:spcBef>
                <a:spcPts val="210"/>
              </a:spcBef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Very little code runs as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root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657183" y="3608157"/>
            <a:ext cx="1181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876766" y="3568598"/>
            <a:ext cx="4476115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9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Reduce privileges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as much as possible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834983" y="3954194"/>
            <a:ext cx="90169" cy="16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012783" y="4212907"/>
            <a:ext cx="69849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834983" y="4486071"/>
            <a:ext cx="90169" cy="16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012783" y="4744782"/>
            <a:ext cx="69849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075394" y="3892410"/>
            <a:ext cx="435864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Run as particular (unprivileged) user</a:t>
            </a:r>
          </a:p>
          <a:p>
            <a:pPr indent="-1904" lvl="0" marL="179705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File system access control enforced by OS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SzPct val="25000"/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Use capabilities and/or SecComp on Linux</a:t>
            </a:r>
          </a:p>
          <a:p>
            <a:pPr indent="-1904" lvl="0" marL="179705" marR="0" rtl="0" algn="l">
              <a:lnSpc>
                <a:spcPct val="100000"/>
              </a:lnSpc>
              <a:spcBef>
                <a:spcPts val="210"/>
              </a:spcBef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Reduces the system calls a process can make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657183" y="5287605"/>
            <a:ext cx="11811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876766" y="5252973"/>
            <a:ext cx="5619114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9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chroot </a:t>
            </a:r>
            <a:r>
              <a:rPr b="1" lang="en-US" sz="19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to hide all directories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but the current one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834983" y="5636182"/>
            <a:ext cx="90169" cy="16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075394" y="5574398"/>
            <a:ext cx="4472304" cy="28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Keeps visible only those files served by FTP</a:t>
            </a:r>
          </a:p>
        </p:txBody>
      </p:sp>
      <p:sp>
        <p:nvSpPr>
          <p:cNvPr id="167" name="Shape 167"/>
          <p:cNvSpPr/>
          <p:nvPr/>
        </p:nvSpPr>
        <p:spPr>
          <a:xfrm>
            <a:off x="5244946" y="2923413"/>
            <a:ext cx="2806699" cy="12242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8" name="Shape 168"/>
          <p:cNvSpPr/>
          <p:nvPr/>
        </p:nvSpPr>
        <p:spPr>
          <a:xfrm>
            <a:off x="5265267" y="2931159"/>
            <a:ext cx="2766695" cy="1183639"/>
          </a:xfrm>
          <a:custGeom>
            <a:pathLst>
              <a:path extrusionOk="0" h="120000" w="120000">
                <a:moveTo>
                  <a:pt x="118643" y="0"/>
                </a:moveTo>
                <a:lnTo>
                  <a:pt x="70259" y="0"/>
                </a:lnTo>
                <a:lnTo>
                  <a:pt x="69730" y="385"/>
                </a:lnTo>
                <a:lnTo>
                  <a:pt x="69284" y="1122"/>
                </a:lnTo>
                <a:lnTo>
                  <a:pt x="68976" y="2136"/>
                </a:lnTo>
                <a:lnTo>
                  <a:pt x="68861" y="3350"/>
                </a:lnTo>
                <a:lnTo>
                  <a:pt x="68861" y="23002"/>
                </a:lnTo>
                <a:lnTo>
                  <a:pt x="0" y="29230"/>
                </a:lnTo>
                <a:lnTo>
                  <a:pt x="68861" y="35442"/>
                </a:lnTo>
                <a:lnTo>
                  <a:pt x="68861" y="117137"/>
                </a:lnTo>
                <a:lnTo>
                  <a:pt x="68976" y="118309"/>
                </a:lnTo>
                <a:lnTo>
                  <a:pt x="69284" y="119213"/>
                </a:lnTo>
                <a:lnTo>
                  <a:pt x="69730" y="119794"/>
                </a:lnTo>
                <a:lnTo>
                  <a:pt x="70259" y="120000"/>
                </a:lnTo>
                <a:lnTo>
                  <a:pt x="118643" y="120000"/>
                </a:lnTo>
                <a:lnTo>
                  <a:pt x="119161" y="119794"/>
                </a:lnTo>
                <a:lnTo>
                  <a:pt x="119586" y="119213"/>
                </a:lnTo>
                <a:lnTo>
                  <a:pt x="119873" y="118309"/>
                </a:lnTo>
                <a:lnTo>
                  <a:pt x="119979" y="117137"/>
                </a:lnTo>
                <a:lnTo>
                  <a:pt x="119979" y="3350"/>
                </a:lnTo>
                <a:lnTo>
                  <a:pt x="119873" y="2102"/>
                </a:lnTo>
                <a:lnTo>
                  <a:pt x="119586" y="1030"/>
                </a:lnTo>
                <a:lnTo>
                  <a:pt x="119161" y="281"/>
                </a:lnTo>
                <a:lnTo>
                  <a:pt x="118643" y="0"/>
                </a:lnTo>
                <a:close/>
              </a:path>
            </a:pathLst>
          </a:custGeom>
          <a:solidFill>
            <a:srgbClr val="00882B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9" name="Shape 169"/>
          <p:cNvSpPr txBox="1"/>
          <p:nvPr/>
        </p:nvSpPr>
        <p:spPr>
          <a:xfrm>
            <a:off x="6944447" y="3032633"/>
            <a:ext cx="996950" cy="994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small  trusted  computing  base</a:t>
            </a:r>
          </a:p>
        </p:txBody>
      </p:sp>
      <p:sp>
        <p:nvSpPr>
          <p:cNvPr id="170" name="Shape 170"/>
          <p:cNvSpPr/>
          <p:nvPr/>
        </p:nvSpPr>
        <p:spPr>
          <a:xfrm>
            <a:off x="8214168" y="2417241"/>
            <a:ext cx="344169" cy="1847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1838" y="1729"/>
                </a:lnTo>
                <a:lnTo>
                  <a:pt x="22332" y="3904"/>
                </a:lnTo>
                <a:lnTo>
                  <a:pt x="31306" y="6473"/>
                </a:lnTo>
                <a:lnTo>
                  <a:pt x="38581" y="9386"/>
                </a:lnTo>
                <a:lnTo>
                  <a:pt x="43983" y="12592"/>
                </a:lnTo>
                <a:lnTo>
                  <a:pt x="47106" y="15613"/>
                </a:lnTo>
                <a:lnTo>
                  <a:pt x="48656" y="18645"/>
                </a:lnTo>
                <a:lnTo>
                  <a:pt x="48839" y="21688"/>
                </a:lnTo>
                <a:lnTo>
                  <a:pt x="47862" y="24738"/>
                </a:lnTo>
                <a:lnTo>
                  <a:pt x="45934" y="27796"/>
                </a:lnTo>
                <a:lnTo>
                  <a:pt x="43261" y="30858"/>
                </a:lnTo>
                <a:lnTo>
                  <a:pt x="40051" y="33925"/>
                </a:lnTo>
                <a:lnTo>
                  <a:pt x="36511" y="36993"/>
                </a:lnTo>
                <a:lnTo>
                  <a:pt x="32849" y="40061"/>
                </a:lnTo>
                <a:lnTo>
                  <a:pt x="29272" y="43128"/>
                </a:lnTo>
                <a:lnTo>
                  <a:pt x="25988" y="46192"/>
                </a:lnTo>
                <a:lnTo>
                  <a:pt x="22957" y="49527"/>
                </a:lnTo>
                <a:lnTo>
                  <a:pt x="20529" y="52878"/>
                </a:lnTo>
                <a:lnTo>
                  <a:pt x="18698" y="56238"/>
                </a:lnTo>
                <a:lnTo>
                  <a:pt x="17462" y="59604"/>
                </a:lnTo>
                <a:lnTo>
                  <a:pt x="16816" y="62969"/>
                </a:lnTo>
                <a:lnTo>
                  <a:pt x="16755" y="66330"/>
                </a:lnTo>
                <a:lnTo>
                  <a:pt x="17275" y="69682"/>
                </a:lnTo>
                <a:lnTo>
                  <a:pt x="18373" y="73018"/>
                </a:lnTo>
                <a:lnTo>
                  <a:pt x="20044" y="76336"/>
                </a:lnTo>
                <a:lnTo>
                  <a:pt x="22284" y="79629"/>
                </a:lnTo>
                <a:lnTo>
                  <a:pt x="25088" y="82892"/>
                </a:lnTo>
                <a:lnTo>
                  <a:pt x="28453" y="86122"/>
                </a:lnTo>
                <a:lnTo>
                  <a:pt x="32373" y="89312"/>
                </a:lnTo>
                <a:lnTo>
                  <a:pt x="36846" y="92458"/>
                </a:lnTo>
                <a:lnTo>
                  <a:pt x="41866" y="95556"/>
                </a:lnTo>
                <a:lnTo>
                  <a:pt x="47429" y="98599"/>
                </a:lnTo>
                <a:lnTo>
                  <a:pt x="53532" y="101584"/>
                </a:lnTo>
                <a:lnTo>
                  <a:pt x="60170" y="104505"/>
                </a:lnTo>
                <a:lnTo>
                  <a:pt x="67339" y="107358"/>
                </a:lnTo>
                <a:lnTo>
                  <a:pt x="75034" y="110137"/>
                </a:lnTo>
                <a:lnTo>
                  <a:pt x="83251" y="112838"/>
                </a:lnTo>
                <a:lnTo>
                  <a:pt x="119996" y="119975"/>
                </a:lnTo>
              </a:path>
            </a:pathLst>
          </a:custGeom>
          <a:noFill/>
          <a:ln cap="flat" cmpd="sng" w="40625">
            <a:solidFill>
              <a:srgbClr val="00882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1" name="Shape 171"/>
          <p:cNvSpPr/>
          <p:nvPr/>
        </p:nvSpPr>
        <p:spPr>
          <a:xfrm>
            <a:off x="8214168" y="4263180"/>
            <a:ext cx="344169" cy="1847849"/>
          </a:xfrm>
          <a:custGeom>
            <a:pathLst>
              <a:path extrusionOk="0" h="120000" w="120000">
                <a:moveTo>
                  <a:pt x="0" y="119975"/>
                </a:moveTo>
                <a:lnTo>
                  <a:pt x="11838" y="118246"/>
                </a:lnTo>
                <a:lnTo>
                  <a:pt x="22332" y="116071"/>
                </a:lnTo>
                <a:lnTo>
                  <a:pt x="31306" y="113502"/>
                </a:lnTo>
                <a:lnTo>
                  <a:pt x="38581" y="110589"/>
                </a:lnTo>
                <a:lnTo>
                  <a:pt x="43983" y="107382"/>
                </a:lnTo>
                <a:lnTo>
                  <a:pt x="47106" y="104362"/>
                </a:lnTo>
                <a:lnTo>
                  <a:pt x="48656" y="101329"/>
                </a:lnTo>
                <a:lnTo>
                  <a:pt x="48839" y="98287"/>
                </a:lnTo>
                <a:lnTo>
                  <a:pt x="47862" y="95236"/>
                </a:lnTo>
                <a:lnTo>
                  <a:pt x="45934" y="92179"/>
                </a:lnTo>
                <a:lnTo>
                  <a:pt x="43261" y="89116"/>
                </a:lnTo>
                <a:lnTo>
                  <a:pt x="40051" y="86050"/>
                </a:lnTo>
                <a:lnTo>
                  <a:pt x="36511" y="82982"/>
                </a:lnTo>
                <a:lnTo>
                  <a:pt x="32849" y="79914"/>
                </a:lnTo>
                <a:lnTo>
                  <a:pt x="29272" y="76847"/>
                </a:lnTo>
                <a:lnTo>
                  <a:pt x="25988" y="73783"/>
                </a:lnTo>
                <a:lnTo>
                  <a:pt x="22957" y="70447"/>
                </a:lnTo>
                <a:lnTo>
                  <a:pt x="20529" y="67097"/>
                </a:lnTo>
                <a:lnTo>
                  <a:pt x="18698" y="63736"/>
                </a:lnTo>
                <a:lnTo>
                  <a:pt x="17462" y="60371"/>
                </a:lnTo>
                <a:lnTo>
                  <a:pt x="16816" y="57005"/>
                </a:lnTo>
                <a:lnTo>
                  <a:pt x="16755" y="53644"/>
                </a:lnTo>
                <a:lnTo>
                  <a:pt x="17275" y="50293"/>
                </a:lnTo>
                <a:lnTo>
                  <a:pt x="18373" y="46956"/>
                </a:lnTo>
                <a:lnTo>
                  <a:pt x="20044" y="43639"/>
                </a:lnTo>
                <a:lnTo>
                  <a:pt x="22284" y="40346"/>
                </a:lnTo>
                <a:lnTo>
                  <a:pt x="25088" y="37082"/>
                </a:lnTo>
                <a:lnTo>
                  <a:pt x="28453" y="33853"/>
                </a:lnTo>
                <a:lnTo>
                  <a:pt x="32373" y="30663"/>
                </a:lnTo>
                <a:lnTo>
                  <a:pt x="36846" y="27516"/>
                </a:lnTo>
                <a:lnTo>
                  <a:pt x="41866" y="24419"/>
                </a:lnTo>
                <a:lnTo>
                  <a:pt x="47429" y="21375"/>
                </a:lnTo>
                <a:lnTo>
                  <a:pt x="53532" y="18390"/>
                </a:lnTo>
                <a:lnTo>
                  <a:pt x="60170" y="15469"/>
                </a:lnTo>
                <a:lnTo>
                  <a:pt x="67339" y="12617"/>
                </a:lnTo>
                <a:lnTo>
                  <a:pt x="75034" y="9838"/>
                </a:lnTo>
                <a:lnTo>
                  <a:pt x="83251" y="7137"/>
                </a:lnTo>
                <a:lnTo>
                  <a:pt x="119996" y="0"/>
                </a:lnTo>
              </a:path>
            </a:pathLst>
          </a:custGeom>
          <a:noFill/>
          <a:ln cap="flat" cmpd="sng" w="40625">
            <a:solidFill>
              <a:srgbClr val="00882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2" name="Shape 172"/>
          <p:cNvSpPr txBox="1"/>
          <p:nvPr/>
        </p:nvSpPr>
        <p:spPr>
          <a:xfrm>
            <a:off x="8444229" y="3646741"/>
            <a:ext cx="1013459" cy="123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065" lvl="0" marL="12065" marR="508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0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principle  of</a:t>
            </a:r>
          </a:p>
          <a:p>
            <a:pPr indent="-6984" lvl="0" marL="19685" marR="12065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000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least  privilege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8889" lvl="0" marL="8509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VSFTPD notables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923261" y="2460231"/>
            <a:ext cx="120649" cy="247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149626" y="2417685"/>
            <a:ext cx="5790564" cy="32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Secure sockets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option, for encrypted connections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2101049" y="2809963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923261" y="5330444"/>
            <a:ext cx="92710" cy="247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149626" y="2747347"/>
            <a:ext cx="5885815" cy="2865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8254" lvl="0" marL="211454" marR="508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turned on by default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800" u="none" cap="none" strike="noStrike">
                <a:solidFill>
                  <a:srgbClr val="EC5D57"/>
                </a:solidFill>
                <a:latin typeface="Arial"/>
                <a:ea typeface="Arial"/>
                <a:cs typeface="Arial"/>
                <a:sym typeface="Arial"/>
              </a:rPr>
              <a:t>“OpenSSL is a massive  quantity of code which is essentially parsing complex  protocol under the full control of remote malicious  clients. SSL / TLS is disabled by default, both at  compile time and run time. This forces packagers and  administrators to make the decision that they trust the  OpenSSL library. I personally haven't yet formed an  opinion on whether I consider the OpenSSL code  trustworthy.”</a:t>
            </a: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Eschews trusting other executables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101049" y="5682042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348902" y="5622758"/>
            <a:ext cx="4418329" cy="299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Doesn’t use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/bin/ls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for directory listings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940191" y="1435683"/>
            <a:ext cx="6178015" cy="684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8254" lvl="0" marL="173355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rest of the process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923261" y="2460231"/>
            <a:ext cx="120649" cy="247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149626" y="2417685"/>
            <a:ext cx="4119245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Four common development phases: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101049" y="2809963"/>
            <a:ext cx="72389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2101049" y="3114763"/>
            <a:ext cx="72389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101049" y="3419562"/>
            <a:ext cx="72389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101049" y="3724362"/>
            <a:ext cx="72389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348902" y="2722109"/>
            <a:ext cx="2060575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11100"/>
              </a:lnSpc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DCDEE0"/>
                </a:solidFill>
                <a:latin typeface="Arial"/>
                <a:ea typeface="Arial"/>
                <a:cs typeface="Arial"/>
                <a:sym typeface="Arial"/>
              </a:rPr>
              <a:t>Requirements  Design 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Implementation  Testing/assurance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923261" y="4314430"/>
            <a:ext cx="92710" cy="247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15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149626" y="4271885"/>
            <a:ext cx="1041400" cy="32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0365C0"/>
                </a:solidFill>
                <a:latin typeface="Arial"/>
                <a:ea typeface="Arial"/>
                <a:cs typeface="Arial"/>
                <a:sym typeface="Arial"/>
              </a:rPr>
              <a:t>Up next: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101049" y="4664164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101049" y="4968964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2101049" y="5273764"/>
            <a:ext cx="92074" cy="177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2348902" y="4579326"/>
            <a:ext cx="5311140" cy="932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Automated code review using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static analysis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“Whitebox fuzz testing” using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symbolic execution  Penetration testing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with tools and ingenuity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