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685789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288819" y="685794"/>
            <a:ext cx="6281100" cy="3428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789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288819" y="685794"/>
            <a:ext cx="6281100" cy="3428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789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288819" y="685794"/>
            <a:ext cx="6281100" cy="3428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789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288819" y="685794"/>
            <a:ext cx="6281100" cy="3428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789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288819" y="685794"/>
            <a:ext cx="6281100" cy="3428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789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288819" y="685794"/>
            <a:ext cx="6281100" cy="3428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10" Type="http://schemas.openxmlformats.org/officeDocument/2006/relationships/image" Target="../media/image07.png"/><Relationship Id="rId9" Type="http://schemas.openxmlformats.org/officeDocument/2006/relationships/image" Target="../media/image05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Relationship Id="rId7" Type="http://schemas.openxmlformats.org/officeDocument/2006/relationships/image" Target="../media/image04.png"/><Relationship Id="rId8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Relationship Id="rId4" Type="http://schemas.openxmlformats.org/officeDocument/2006/relationships/image" Target="../media/image09.png"/><Relationship Id="rId9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Relationship Id="rId4" Type="http://schemas.openxmlformats.org/officeDocument/2006/relationships/image" Target="../media/image09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5" Type="http://schemas.openxmlformats.org/officeDocument/2006/relationships/hyperlink" Target="http://www.reddit.com/r/securit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Relationship Id="rId4" Type="http://schemas.openxmlformats.org/officeDocument/2006/relationships/image" Target="../media/image19.jp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jp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Web basics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311700" y="3999000"/>
            <a:ext cx="8520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													    </a:t>
            </a: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--</a:t>
            </a:r>
            <a:r>
              <a:rPr b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Sri Harsha, CyberEye.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400">
                <a:latin typeface="Economica"/>
                <a:ea typeface="Economica"/>
                <a:cs typeface="Economica"/>
                <a:sym typeface="Economica"/>
              </a:rPr>
              <a:t>Basic structure of web traffic: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After user clicks, HTTP Response will be generated.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Response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contains: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Status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code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Headers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describing what the server provides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Data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Cookies </a:t>
            </a:r>
          </a:p>
          <a:p>
            <a:pPr indent="-342900" lvl="2" marL="137160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Represent state that the server would like the browser to store on its behalf.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400">
                <a:latin typeface="Economica"/>
                <a:ea typeface="Economica"/>
                <a:cs typeface="Economica"/>
                <a:sym typeface="Economica"/>
              </a:rPr>
              <a:t>Introduction: 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 world wide web consists two sorts of participants,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Clients and Servers.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They both interact with one another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Clients: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Things like laptops, desktops, mobile phones, and all of which are interested in content that’s provided by servers.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Servers: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These are things like shopping websites (Eg: Amazon), information websites (Eg: Wikipedia), blogs and so on…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 client runs a browser like chrome, internet explorer and at server on runs web server</a:t>
            </a:r>
          </a:p>
          <a:p>
            <a:pPr indent="-228600" lvl="0" marL="45720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Some examples of web server : Apache, HTTPD, Engine X, IIS by Microsoft and many more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5361731" y="2057532"/>
            <a:ext cx="17175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/>
          </a:p>
          <a:p>
            <a:pPr indent="-12700" lvl="0" marL="444500" marR="0" rtl="0" algn="l">
              <a:lnSpc>
                <a:spcPct val="95825"/>
              </a:lnSpc>
              <a:spcBef>
                <a:spcPts val="2600"/>
              </a:spcBef>
              <a:spcAft>
                <a:spcPts val="0"/>
              </a:spcAft>
              <a:buSzPct val="25000"/>
              <a:buNone/>
            </a:pPr>
            <a:r>
              <a:rPr b="0" i="0" lang="en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</a:p>
          <a:p>
            <a:pPr indent="-12700" lvl="0" marL="495300" marR="0" rtl="0" algn="l">
              <a:lnSpc>
                <a:spcPct val="95825"/>
              </a:lnSpc>
              <a:spcBef>
                <a:spcPts val="8400"/>
              </a:spcBef>
              <a:buSzPct val="25000"/>
              <a:buNone/>
            </a:pPr>
            <a:r>
              <a:rPr b="0" i="0" lang="en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</p:txBody>
      </p:sp>
      <p:sp>
        <p:nvSpPr>
          <p:cNvPr id="70" name="Shape 70"/>
          <p:cNvSpPr/>
          <p:nvPr/>
        </p:nvSpPr>
        <p:spPr>
          <a:xfrm>
            <a:off x="2065017" y="2057532"/>
            <a:ext cx="1717500" cy="1695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71" name="Shape 71"/>
          <p:cNvSpPr/>
          <p:nvPr/>
        </p:nvSpPr>
        <p:spPr>
          <a:xfrm>
            <a:off x="2087418" y="2067484"/>
            <a:ext cx="1671900" cy="1660800"/>
          </a:xfrm>
          <a:custGeom>
            <a:pathLst>
              <a:path extrusionOk="0" h="120000" w="120000">
                <a:moveTo>
                  <a:pt x="49" y="113806"/>
                </a:moveTo>
                <a:lnTo>
                  <a:pt x="0" y="6260"/>
                </a:lnTo>
                <a:lnTo>
                  <a:pt x="463" y="4233"/>
                </a:lnTo>
                <a:lnTo>
                  <a:pt x="1747" y="2482"/>
                </a:lnTo>
                <a:lnTo>
                  <a:pt x="3696" y="1119"/>
                </a:lnTo>
                <a:lnTo>
                  <a:pt x="6152" y="256"/>
                </a:lnTo>
                <a:lnTo>
                  <a:pt x="8579" y="0"/>
                </a:lnTo>
                <a:lnTo>
                  <a:pt x="111468" y="0"/>
                </a:lnTo>
                <a:lnTo>
                  <a:pt x="114240" y="338"/>
                </a:lnTo>
                <a:lnTo>
                  <a:pt x="116631" y="1277"/>
                </a:lnTo>
                <a:lnTo>
                  <a:pt x="118489" y="2704"/>
                </a:lnTo>
                <a:lnTo>
                  <a:pt x="119659" y="4506"/>
                </a:lnTo>
                <a:lnTo>
                  <a:pt x="120000" y="6260"/>
                </a:lnTo>
                <a:lnTo>
                  <a:pt x="120000" y="113806"/>
                </a:lnTo>
                <a:lnTo>
                  <a:pt x="119534" y="115841"/>
                </a:lnTo>
                <a:lnTo>
                  <a:pt x="118242" y="117585"/>
                </a:lnTo>
                <a:lnTo>
                  <a:pt x="116280" y="118929"/>
                </a:lnTo>
                <a:lnTo>
                  <a:pt x="113803" y="119767"/>
                </a:lnTo>
                <a:lnTo>
                  <a:pt x="111468" y="120000"/>
                </a:lnTo>
                <a:lnTo>
                  <a:pt x="8579" y="120000"/>
                </a:lnTo>
                <a:lnTo>
                  <a:pt x="5793" y="119665"/>
                </a:lnTo>
                <a:lnTo>
                  <a:pt x="3393" y="118734"/>
                </a:lnTo>
                <a:lnTo>
                  <a:pt x="1534" y="117313"/>
                </a:lnTo>
                <a:lnTo>
                  <a:pt x="372" y="115512"/>
                </a:lnTo>
                <a:lnTo>
                  <a:pt x="49" y="113806"/>
                </a:lnTo>
                <a:close/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72" name="Shape 72"/>
          <p:cNvSpPr/>
          <p:nvPr/>
        </p:nvSpPr>
        <p:spPr>
          <a:xfrm>
            <a:off x="2243810" y="2099213"/>
            <a:ext cx="1359599" cy="735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73" name="Shape 73"/>
          <p:cNvSpPr/>
          <p:nvPr/>
        </p:nvSpPr>
        <p:spPr>
          <a:xfrm>
            <a:off x="2262909" y="2104463"/>
            <a:ext cx="1385399" cy="1008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74" name="Shape 74"/>
          <p:cNvSpPr/>
          <p:nvPr/>
        </p:nvSpPr>
        <p:spPr>
          <a:xfrm>
            <a:off x="2262909" y="2104463"/>
            <a:ext cx="1320899" cy="709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19999" y="120000"/>
                </a:lnTo>
                <a:lnTo>
                  <a:pt x="119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BFC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75" name="Shape 75"/>
          <p:cNvSpPr/>
          <p:nvPr/>
        </p:nvSpPr>
        <p:spPr>
          <a:xfrm>
            <a:off x="5540524" y="2099213"/>
            <a:ext cx="1359600" cy="735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76" name="Shape 76"/>
          <p:cNvSpPr/>
          <p:nvPr/>
        </p:nvSpPr>
        <p:spPr>
          <a:xfrm>
            <a:off x="5560290" y="2104463"/>
            <a:ext cx="1385400" cy="1008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77" name="Shape 77"/>
          <p:cNvSpPr/>
          <p:nvPr/>
        </p:nvSpPr>
        <p:spPr>
          <a:xfrm>
            <a:off x="5560290" y="2104463"/>
            <a:ext cx="1320900" cy="709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19999" y="120000"/>
                </a:lnTo>
                <a:lnTo>
                  <a:pt x="119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BFC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500">
                <a:solidFill>
                  <a:srgbClr val="FFFFFF"/>
                </a:solidFill>
              </a:rPr>
              <a:t>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500">
                <a:solidFill>
                  <a:srgbClr val="FFFFFF"/>
                </a:solidFill>
              </a:rPr>
              <a:t>      </a:t>
            </a:r>
            <a:r>
              <a:rPr b="1" lang="en" sz="1000">
                <a:solidFill>
                  <a:srgbClr val="FFFFFF"/>
                </a:solidFill>
              </a:rPr>
              <a:t>Web server</a:t>
            </a:r>
          </a:p>
        </p:txBody>
      </p:sp>
      <p:sp>
        <p:nvSpPr>
          <p:cNvPr id="78" name="Shape 78"/>
          <p:cNvSpPr/>
          <p:nvPr/>
        </p:nvSpPr>
        <p:spPr>
          <a:xfrm>
            <a:off x="5714810" y="3158567"/>
            <a:ext cx="1020300" cy="546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79" name="Shape 79"/>
          <p:cNvSpPr/>
          <p:nvPr/>
        </p:nvSpPr>
        <p:spPr>
          <a:xfrm>
            <a:off x="5731163" y="3176867"/>
            <a:ext cx="974400" cy="510900"/>
          </a:xfrm>
          <a:custGeom>
            <a:pathLst>
              <a:path extrusionOk="0" h="120000" w="120000">
                <a:moveTo>
                  <a:pt x="112317" y="119968"/>
                </a:moveTo>
                <a:lnTo>
                  <a:pt x="116682" y="117685"/>
                </a:lnTo>
                <a:lnTo>
                  <a:pt x="119418" y="112578"/>
                </a:lnTo>
                <a:lnTo>
                  <a:pt x="120000" y="108159"/>
                </a:lnTo>
                <a:lnTo>
                  <a:pt x="119990" y="10907"/>
                </a:lnTo>
                <a:lnTo>
                  <a:pt x="118479" y="4710"/>
                </a:lnTo>
                <a:lnTo>
                  <a:pt x="114890" y="825"/>
                </a:lnTo>
                <a:lnTo>
                  <a:pt x="111694" y="0"/>
                </a:lnTo>
                <a:lnTo>
                  <a:pt x="8791" y="0"/>
                </a:lnTo>
                <a:lnTo>
                  <a:pt x="3538" y="2279"/>
                </a:lnTo>
                <a:lnTo>
                  <a:pt x="633" y="7179"/>
                </a:lnTo>
                <a:lnTo>
                  <a:pt x="0" y="11491"/>
                </a:lnTo>
                <a:lnTo>
                  <a:pt x="260" y="108159"/>
                </a:lnTo>
                <a:lnTo>
                  <a:pt x="1990" y="115309"/>
                </a:lnTo>
                <a:lnTo>
                  <a:pt x="5647" y="119169"/>
                </a:lnTo>
                <a:lnTo>
                  <a:pt x="8791" y="120000"/>
                </a:lnTo>
                <a:lnTo>
                  <a:pt x="111694" y="120000"/>
                </a:lnTo>
                <a:lnTo>
                  <a:pt x="112317" y="119968"/>
                </a:lnTo>
                <a:close/>
              </a:path>
            </a:pathLst>
          </a:custGeom>
          <a:solidFill>
            <a:srgbClr val="00D02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rgbClr val="FFFFFF"/>
                </a:solidFill>
              </a:rPr>
              <a:t>      Database</a:t>
            </a:r>
          </a:p>
        </p:txBody>
      </p:sp>
      <p:sp>
        <p:nvSpPr>
          <p:cNvPr id="80" name="Shape 80"/>
          <p:cNvSpPr/>
          <p:nvPr/>
        </p:nvSpPr>
        <p:spPr>
          <a:xfrm>
            <a:off x="5366169" y="2027032"/>
            <a:ext cx="1717500" cy="16950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81" name="Shape 81"/>
          <p:cNvSpPr/>
          <p:nvPr/>
        </p:nvSpPr>
        <p:spPr>
          <a:xfrm>
            <a:off x="5389374" y="2044134"/>
            <a:ext cx="1671900" cy="1660800"/>
          </a:xfrm>
          <a:custGeom>
            <a:pathLst>
              <a:path extrusionOk="0" h="120000" w="120000">
                <a:moveTo>
                  <a:pt x="1" y="113806"/>
                </a:moveTo>
                <a:lnTo>
                  <a:pt x="0" y="6260"/>
                </a:lnTo>
                <a:lnTo>
                  <a:pt x="460" y="4228"/>
                </a:lnTo>
                <a:lnTo>
                  <a:pt x="1739" y="2473"/>
                </a:lnTo>
                <a:lnTo>
                  <a:pt x="3683" y="1109"/>
                </a:lnTo>
                <a:lnTo>
                  <a:pt x="6138" y="249"/>
                </a:lnTo>
                <a:lnTo>
                  <a:pt x="8531" y="0"/>
                </a:lnTo>
                <a:lnTo>
                  <a:pt x="111420" y="0"/>
                </a:lnTo>
                <a:lnTo>
                  <a:pt x="114190" y="336"/>
                </a:lnTo>
                <a:lnTo>
                  <a:pt x="116589" y="1271"/>
                </a:lnTo>
                <a:lnTo>
                  <a:pt x="118460" y="2691"/>
                </a:lnTo>
                <a:lnTo>
                  <a:pt x="119647" y="4484"/>
                </a:lnTo>
                <a:lnTo>
                  <a:pt x="119999" y="6260"/>
                </a:lnTo>
                <a:lnTo>
                  <a:pt x="119999" y="113806"/>
                </a:lnTo>
                <a:lnTo>
                  <a:pt x="119531" y="115836"/>
                </a:lnTo>
                <a:lnTo>
                  <a:pt x="118234" y="117576"/>
                </a:lnTo>
                <a:lnTo>
                  <a:pt x="116267" y="118920"/>
                </a:lnTo>
                <a:lnTo>
                  <a:pt x="113790" y="119761"/>
                </a:lnTo>
                <a:lnTo>
                  <a:pt x="111420" y="120000"/>
                </a:lnTo>
                <a:lnTo>
                  <a:pt x="8531" y="120000"/>
                </a:lnTo>
                <a:lnTo>
                  <a:pt x="5745" y="119665"/>
                </a:lnTo>
                <a:lnTo>
                  <a:pt x="3345" y="118734"/>
                </a:lnTo>
                <a:lnTo>
                  <a:pt x="1486" y="117313"/>
                </a:lnTo>
                <a:lnTo>
                  <a:pt x="324" y="115512"/>
                </a:lnTo>
                <a:lnTo>
                  <a:pt x="1" y="113806"/>
                </a:lnTo>
                <a:close/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82" name="Shape 82"/>
          <p:cNvSpPr/>
          <p:nvPr/>
        </p:nvSpPr>
        <p:spPr>
          <a:xfrm>
            <a:off x="6218382" y="2924735"/>
            <a:ext cx="0" cy="1413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110497"/>
                </a:lnTo>
                <a:lnTo>
                  <a:pt x="0" y="9308"/>
                </a:lnTo>
                <a:lnTo>
                  <a:pt x="0" y="0"/>
                </a:lnTo>
              </a:path>
            </a:pathLst>
          </a:custGeom>
          <a:noFill/>
          <a:ln cap="flat" cmpd="sng" w="355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83" name="Shape 83"/>
          <p:cNvSpPr/>
          <p:nvPr/>
        </p:nvSpPr>
        <p:spPr>
          <a:xfrm>
            <a:off x="6154650" y="2843716"/>
            <a:ext cx="127500" cy="927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59999" y="0"/>
                </a:lnTo>
                <a:lnTo>
                  <a:pt x="0" y="12000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84" name="Shape 84"/>
          <p:cNvSpPr/>
          <p:nvPr/>
        </p:nvSpPr>
        <p:spPr>
          <a:xfrm>
            <a:off x="6154650" y="3054163"/>
            <a:ext cx="127500" cy="9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59999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85" name="Shape 85"/>
          <p:cNvSpPr/>
          <p:nvPr/>
        </p:nvSpPr>
        <p:spPr>
          <a:xfrm>
            <a:off x="3676072" y="2459130"/>
            <a:ext cx="17919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012" y="0"/>
                </a:lnTo>
                <a:lnTo>
                  <a:pt x="118987" y="0"/>
                </a:lnTo>
                <a:lnTo>
                  <a:pt x="120000" y="0"/>
                </a:lnTo>
              </a:path>
            </a:pathLst>
          </a:custGeom>
          <a:noFill/>
          <a:ln cap="flat" cmpd="sng" w="35550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86" name="Shape 86"/>
          <p:cNvSpPr/>
          <p:nvPr/>
        </p:nvSpPr>
        <p:spPr>
          <a:xfrm>
            <a:off x="5451763" y="2412738"/>
            <a:ext cx="127500" cy="927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6000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87" name="Shape 87"/>
          <p:cNvSpPr/>
          <p:nvPr/>
        </p:nvSpPr>
        <p:spPr>
          <a:xfrm>
            <a:off x="3564774" y="2412738"/>
            <a:ext cx="127500" cy="927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60000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88" name="Shape 88"/>
          <p:cNvSpPr/>
          <p:nvPr/>
        </p:nvSpPr>
        <p:spPr>
          <a:xfrm>
            <a:off x="2418095" y="3158567"/>
            <a:ext cx="1020300" cy="546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89" name="Shape 89"/>
          <p:cNvSpPr/>
          <p:nvPr/>
        </p:nvSpPr>
        <p:spPr>
          <a:xfrm>
            <a:off x="2436568" y="3176867"/>
            <a:ext cx="1385400" cy="10086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90" name="Shape 90"/>
          <p:cNvSpPr/>
          <p:nvPr/>
        </p:nvSpPr>
        <p:spPr>
          <a:xfrm>
            <a:off x="2436568" y="3176867"/>
            <a:ext cx="976500" cy="510900"/>
          </a:xfrm>
          <a:custGeom>
            <a:pathLst>
              <a:path extrusionOk="0" h="120000" w="120000">
                <a:moveTo>
                  <a:pt x="112221" y="119920"/>
                </a:moveTo>
                <a:lnTo>
                  <a:pt x="116557" y="117500"/>
                </a:lnTo>
                <a:lnTo>
                  <a:pt x="119384" y="112463"/>
                </a:lnTo>
                <a:lnTo>
                  <a:pt x="120000" y="108159"/>
                </a:lnTo>
                <a:lnTo>
                  <a:pt x="120000" y="11491"/>
                </a:lnTo>
                <a:lnTo>
                  <a:pt x="118172" y="4461"/>
                </a:lnTo>
                <a:lnTo>
                  <a:pt x="114396" y="779"/>
                </a:lnTo>
                <a:lnTo>
                  <a:pt x="111224" y="0"/>
                </a:lnTo>
                <a:lnTo>
                  <a:pt x="8094" y="13"/>
                </a:lnTo>
                <a:lnTo>
                  <a:pt x="3629" y="2098"/>
                </a:lnTo>
                <a:lnTo>
                  <a:pt x="822" y="7062"/>
                </a:lnTo>
                <a:lnTo>
                  <a:pt x="0" y="108159"/>
                </a:lnTo>
                <a:lnTo>
                  <a:pt x="36" y="109267"/>
                </a:lnTo>
                <a:lnTo>
                  <a:pt x="1726" y="115309"/>
                </a:lnTo>
                <a:lnTo>
                  <a:pt x="5375" y="119169"/>
                </a:lnTo>
                <a:lnTo>
                  <a:pt x="8514" y="120000"/>
                </a:lnTo>
                <a:lnTo>
                  <a:pt x="111224" y="120000"/>
                </a:lnTo>
                <a:lnTo>
                  <a:pt x="112221" y="119920"/>
                </a:lnTo>
                <a:close/>
              </a:path>
            </a:pathLst>
          </a:custGeom>
          <a:solidFill>
            <a:srgbClr val="00D02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91" name="Shape 91"/>
          <p:cNvSpPr/>
          <p:nvPr/>
        </p:nvSpPr>
        <p:spPr>
          <a:xfrm>
            <a:off x="2925617" y="2924735"/>
            <a:ext cx="0" cy="1413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110497"/>
                </a:lnTo>
                <a:lnTo>
                  <a:pt x="0" y="9308"/>
                </a:lnTo>
                <a:lnTo>
                  <a:pt x="0" y="0"/>
                </a:lnTo>
              </a:path>
            </a:pathLst>
          </a:custGeom>
          <a:noFill/>
          <a:ln cap="flat" cmpd="sng" w="355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92" name="Shape 92"/>
          <p:cNvSpPr/>
          <p:nvPr/>
        </p:nvSpPr>
        <p:spPr>
          <a:xfrm>
            <a:off x="2861887" y="2843716"/>
            <a:ext cx="127500" cy="927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60000" y="0"/>
                </a:lnTo>
                <a:lnTo>
                  <a:pt x="0" y="12000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93" name="Shape 93"/>
          <p:cNvSpPr/>
          <p:nvPr/>
        </p:nvSpPr>
        <p:spPr>
          <a:xfrm>
            <a:off x="2861887" y="3054163"/>
            <a:ext cx="127500" cy="9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6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94" name="Shape 94"/>
          <p:cNvSpPr/>
          <p:nvPr/>
        </p:nvSpPr>
        <p:spPr>
          <a:xfrm>
            <a:off x="3883890" y="2909606"/>
            <a:ext cx="13809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4" y="0"/>
                </a:lnTo>
                <a:lnTo>
                  <a:pt x="118394" y="0"/>
                </a:lnTo>
                <a:lnTo>
                  <a:pt x="119999" y="0"/>
                </a:lnTo>
              </a:path>
            </a:pathLst>
          </a:custGeom>
          <a:noFill/>
          <a:ln cap="flat" cmpd="sng" w="35550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95" name="Shape 95"/>
          <p:cNvSpPr/>
          <p:nvPr/>
        </p:nvSpPr>
        <p:spPr>
          <a:xfrm>
            <a:off x="5248563" y="2863214"/>
            <a:ext cx="127500" cy="927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59999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96" name="Shape 96"/>
          <p:cNvSpPr/>
          <p:nvPr/>
        </p:nvSpPr>
        <p:spPr>
          <a:xfrm>
            <a:off x="3772592" y="2863214"/>
            <a:ext cx="127500" cy="927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59999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97" name="Shape 97"/>
          <p:cNvSpPr txBox="1"/>
          <p:nvPr/>
        </p:nvSpPr>
        <p:spPr>
          <a:xfrm>
            <a:off x="2604243" y="1695380"/>
            <a:ext cx="648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Client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5862539" y="1754955"/>
            <a:ext cx="724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Server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087425" y="3809300"/>
            <a:ext cx="1998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b="1" lang="en" sz="1700">
                <a:solidFill>
                  <a:srgbClr val="C82505"/>
                </a:solidFill>
                <a:latin typeface="Economica"/>
                <a:ea typeface="Economica"/>
                <a:cs typeface="Economica"/>
                <a:sym typeface="Economica"/>
              </a:rPr>
              <a:t>(Much) user data is!</a:t>
            </a:r>
          </a:p>
          <a:p>
            <a:pPr indent="0" lvl="0" marL="12700" marR="2540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b="1" lang="en" sz="1700">
                <a:solidFill>
                  <a:srgbClr val="C82505"/>
                </a:solidFill>
                <a:latin typeface="Economica"/>
                <a:ea typeface="Economica"/>
                <a:cs typeface="Economica"/>
                <a:sym typeface="Economica"/>
              </a:rPr>
              <a:t>part of the browser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5330775" y="3809300"/>
            <a:ext cx="26688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b="1" lang="en" sz="1700">
                <a:solidFill>
                  <a:srgbClr val="C82505"/>
                </a:solidFill>
                <a:latin typeface="Economica"/>
                <a:ea typeface="Economica"/>
                <a:cs typeface="Economica"/>
                <a:sym typeface="Economica"/>
              </a:rPr>
              <a:t>DB is a separate </a:t>
            </a:r>
            <a:r>
              <a:rPr b="1" lang="en" sz="1700">
                <a:solidFill>
                  <a:srgbClr val="C82505"/>
                </a:solidFill>
                <a:latin typeface="Economica"/>
                <a:ea typeface="Economica"/>
                <a:cs typeface="Economica"/>
                <a:sym typeface="Economica"/>
              </a:rPr>
              <a:t>entity,!</a:t>
            </a:r>
          </a:p>
          <a:p>
            <a:pPr indent="0" lvl="0" marL="12700" rtl="0">
              <a:lnSpc>
                <a:spcPct val="10325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1700">
                <a:solidFill>
                  <a:srgbClr val="C82505"/>
                </a:solidFill>
                <a:latin typeface="Economica"/>
                <a:ea typeface="Economica"/>
                <a:cs typeface="Economica"/>
                <a:sym typeface="Economica"/>
              </a:rPr>
              <a:t>logically (and often physically)</a:t>
            </a:r>
          </a:p>
          <a:p>
            <a:pPr indent="0" lvl="0" marL="12700" rtl="0">
              <a:lnSpc>
                <a:spcPct val="10325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700">
              <a:solidFill>
                <a:srgbClr val="C82505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None/>
            </a:pPr>
            <a:r>
              <a:t/>
            </a:r>
            <a:endParaRPr b="1" sz="1700">
              <a:solidFill>
                <a:srgbClr val="C82505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2436568" y="3176867"/>
            <a:ext cx="9765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114300" lvl="0" marL="304800" marR="177800" rtl="0" algn="l">
              <a:lnSpc>
                <a:spcPct val="114960"/>
              </a:lnSpc>
              <a:spcBef>
                <a:spcPts val="800"/>
              </a:spcBef>
              <a:buSzPct val="25000"/>
              <a:buNone/>
            </a:pPr>
            <a:r>
              <a:rPr lang="en" sz="10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(Private) Data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262909" y="2104463"/>
            <a:ext cx="1320899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12700" lvl="0" marL="355600" marR="0" rtl="0" algn="l">
              <a:lnSpc>
                <a:spcPct val="95825"/>
              </a:lnSpc>
              <a:spcBef>
                <a:spcPts val="2500"/>
              </a:spcBef>
              <a:buSzPct val="25000"/>
              <a:buNone/>
            </a:pPr>
            <a:r>
              <a:rPr lang="en" sz="10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Browser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190450" y="891975"/>
            <a:ext cx="3310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400">
                <a:latin typeface="Economica"/>
                <a:ea typeface="Economica"/>
                <a:cs typeface="Economica"/>
                <a:sym typeface="Economica"/>
              </a:rPr>
              <a:t>T</a:t>
            </a:r>
            <a:r>
              <a:rPr b="1" lang="en" sz="3400">
                <a:latin typeface="Economica"/>
                <a:ea typeface="Economica"/>
                <a:cs typeface="Economica"/>
                <a:sym typeface="Economica"/>
              </a:rPr>
              <a:t>he Web, Basically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2065017" y="1627556"/>
            <a:ext cx="17175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520700" marR="520700" rtl="0" algn="ctr">
              <a:lnSpc>
                <a:spcPct val="95825"/>
              </a:lnSpc>
              <a:spcBef>
                <a:spcPts val="2600"/>
              </a:spcBef>
              <a:buSzPct val="25000"/>
              <a:buNone/>
            </a:pPr>
            <a:r>
              <a:rPr lang="en" sz="10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Browser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5361731" y="1627556"/>
            <a:ext cx="17175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2700" lvl="0" marL="444500" marR="0" rtl="0" algn="l">
              <a:lnSpc>
                <a:spcPct val="95825"/>
              </a:lnSpc>
              <a:spcBef>
                <a:spcPts val="2600"/>
              </a:spcBef>
              <a:spcAft>
                <a:spcPts val="0"/>
              </a:spcAft>
              <a:buSzPct val="25000"/>
              <a:buNone/>
            </a:pPr>
            <a:r>
              <a:rPr lang="en" sz="10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</a:p>
          <a:p>
            <a:pPr indent="-12700" lvl="0" marL="495300" marR="0" rtl="0" algn="l">
              <a:lnSpc>
                <a:spcPct val="95825"/>
              </a:lnSpc>
              <a:spcBef>
                <a:spcPts val="8400"/>
              </a:spcBef>
              <a:buSzPct val="25000"/>
              <a:buNone/>
            </a:pPr>
            <a:r>
              <a:rPr lang="en" sz="10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</p:txBody>
      </p:sp>
      <p:sp>
        <p:nvSpPr>
          <p:cNvPr id="110" name="Shape 110"/>
          <p:cNvSpPr/>
          <p:nvPr/>
        </p:nvSpPr>
        <p:spPr>
          <a:xfrm>
            <a:off x="2243810" y="1669237"/>
            <a:ext cx="1359599" cy="735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11" name="Shape 111"/>
          <p:cNvSpPr/>
          <p:nvPr/>
        </p:nvSpPr>
        <p:spPr>
          <a:xfrm>
            <a:off x="2262909" y="1677520"/>
            <a:ext cx="1385399" cy="1008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12" name="Shape 112"/>
          <p:cNvSpPr/>
          <p:nvPr/>
        </p:nvSpPr>
        <p:spPr>
          <a:xfrm>
            <a:off x="2262909" y="1677520"/>
            <a:ext cx="1320899" cy="705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19999" y="120000"/>
                </a:lnTo>
                <a:lnTo>
                  <a:pt x="119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BFC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5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           Browser</a:t>
            </a:r>
          </a:p>
        </p:txBody>
      </p:sp>
      <p:sp>
        <p:nvSpPr>
          <p:cNvPr id="113" name="Shape 113"/>
          <p:cNvSpPr/>
          <p:nvPr/>
        </p:nvSpPr>
        <p:spPr>
          <a:xfrm>
            <a:off x="5540524" y="1669237"/>
            <a:ext cx="1359600" cy="735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14" name="Shape 114"/>
          <p:cNvSpPr/>
          <p:nvPr/>
        </p:nvSpPr>
        <p:spPr>
          <a:xfrm>
            <a:off x="5540640" y="1658958"/>
            <a:ext cx="1385400" cy="1008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15" name="Shape 115"/>
          <p:cNvSpPr/>
          <p:nvPr/>
        </p:nvSpPr>
        <p:spPr>
          <a:xfrm>
            <a:off x="5560253" y="1684245"/>
            <a:ext cx="1320900" cy="705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19999" y="120000"/>
                </a:lnTo>
                <a:lnTo>
                  <a:pt x="119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BFC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5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         Web Server</a:t>
            </a:r>
          </a:p>
        </p:txBody>
      </p:sp>
      <p:sp>
        <p:nvSpPr>
          <p:cNvPr id="116" name="Shape 116"/>
          <p:cNvSpPr/>
          <p:nvPr/>
        </p:nvSpPr>
        <p:spPr>
          <a:xfrm>
            <a:off x="3676072" y="2032186"/>
            <a:ext cx="17919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012" y="0"/>
                </a:lnTo>
                <a:lnTo>
                  <a:pt x="118987" y="0"/>
                </a:lnTo>
                <a:lnTo>
                  <a:pt x="120000" y="0"/>
                </a:lnTo>
              </a:path>
            </a:pathLst>
          </a:custGeom>
          <a:noFill/>
          <a:ln cap="flat" cmpd="sng" w="35550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17" name="Shape 117"/>
          <p:cNvSpPr/>
          <p:nvPr/>
        </p:nvSpPr>
        <p:spPr>
          <a:xfrm>
            <a:off x="5451763" y="1985793"/>
            <a:ext cx="127500" cy="927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6000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18" name="Shape 118"/>
          <p:cNvSpPr/>
          <p:nvPr/>
        </p:nvSpPr>
        <p:spPr>
          <a:xfrm>
            <a:off x="3564774" y="1985793"/>
            <a:ext cx="127500" cy="927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60000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19" name="Shape 119"/>
          <p:cNvSpPr/>
          <p:nvPr/>
        </p:nvSpPr>
        <p:spPr>
          <a:xfrm>
            <a:off x="2099717" y="1620081"/>
            <a:ext cx="1717500" cy="1695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20" name="Shape 120"/>
          <p:cNvSpPr/>
          <p:nvPr/>
        </p:nvSpPr>
        <p:spPr>
          <a:xfrm>
            <a:off x="2122243" y="1629353"/>
            <a:ext cx="1671900" cy="1660800"/>
          </a:xfrm>
          <a:custGeom>
            <a:pathLst>
              <a:path extrusionOk="0" h="120000" w="120000">
                <a:moveTo>
                  <a:pt x="49" y="113830"/>
                </a:moveTo>
                <a:lnTo>
                  <a:pt x="0" y="6283"/>
                </a:lnTo>
                <a:lnTo>
                  <a:pt x="461" y="4258"/>
                </a:lnTo>
                <a:lnTo>
                  <a:pt x="1741" y="2503"/>
                </a:lnTo>
                <a:lnTo>
                  <a:pt x="3684" y="1133"/>
                </a:lnTo>
                <a:lnTo>
                  <a:pt x="6132" y="262"/>
                </a:lnTo>
                <a:lnTo>
                  <a:pt x="8579" y="0"/>
                </a:lnTo>
                <a:lnTo>
                  <a:pt x="111468" y="0"/>
                </a:lnTo>
                <a:lnTo>
                  <a:pt x="114235" y="339"/>
                </a:lnTo>
                <a:lnTo>
                  <a:pt x="116623" y="1281"/>
                </a:lnTo>
                <a:lnTo>
                  <a:pt x="118480" y="2711"/>
                </a:lnTo>
                <a:lnTo>
                  <a:pt x="119653" y="4513"/>
                </a:lnTo>
                <a:lnTo>
                  <a:pt x="120000" y="6283"/>
                </a:lnTo>
                <a:lnTo>
                  <a:pt x="120000" y="113830"/>
                </a:lnTo>
                <a:lnTo>
                  <a:pt x="119533" y="115866"/>
                </a:lnTo>
                <a:lnTo>
                  <a:pt x="118236" y="117606"/>
                </a:lnTo>
                <a:lnTo>
                  <a:pt x="116267" y="118943"/>
                </a:lnTo>
                <a:lnTo>
                  <a:pt x="113783" y="119773"/>
                </a:lnTo>
                <a:lnTo>
                  <a:pt x="111468" y="120000"/>
                </a:lnTo>
                <a:lnTo>
                  <a:pt x="8579" y="120000"/>
                </a:lnTo>
                <a:lnTo>
                  <a:pt x="5788" y="119666"/>
                </a:lnTo>
                <a:lnTo>
                  <a:pt x="3385" y="118738"/>
                </a:lnTo>
                <a:lnTo>
                  <a:pt x="1525" y="117320"/>
                </a:lnTo>
                <a:lnTo>
                  <a:pt x="366" y="115519"/>
                </a:lnTo>
                <a:lnTo>
                  <a:pt x="49" y="113830"/>
                </a:lnTo>
                <a:close/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21" name="Shape 121"/>
          <p:cNvSpPr/>
          <p:nvPr/>
        </p:nvSpPr>
        <p:spPr>
          <a:xfrm>
            <a:off x="5714810" y="2728591"/>
            <a:ext cx="1020300" cy="546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22" name="Shape 122"/>
          <p:cNvSpPr/>
          <p:nvPr/>
        </p:nvSpPr>
        <p:spPr>
          <a:xfrm>
            <a:off x="5731175" y="2746550"/>
            <a:ext cx="974400" cy="510900"/>
          </a:xfrm>
          <a:custGeom>
            <a:pathLst>
              <a:path extrusionOk="0" h="120000" w="120000">
                <a:moveTo>
                  <a:pt x="112273" y="119973"/>
                </a:moveTo>
                <a:lnTo>
                  <a:pt x="116662" y="117734"/>
                </a:lnTo>
                <a:lnTo>
                  <a:pt x="119414" y="112659"/>
                </a:lnTo>
                <a:lnTo>
                  <a:pt x="120000" y="108237"/>
                </a:lnTo>
                <a:lnTo>
                  <a:pt x="119988" y="10921"/>
                </a:lnTo>
                <a:lnTo>
                  <a:pt x="118464" y="4731"/>
                </a:lnTo>
                <a:lnTo>
                  <a:pt x="114880" y="831"/>
                </a:lnTo>
                <a:lnTo>
                  <a:pt x="111694" y="0"/>
                </a:lnTo>
                <a:lnTo>
                  <a:pt x="8791" y="0"/>
                </a:lnTo>
                <a:lnTo>
                  <a:pt x="4865" y="1229"/>
                </a:lnTo>
                <a:lnTo>
                  <a:pt x="1366" y="5376"/>
                </a:lnTo>
                <a:lnTo>
                  <a:pt x="0" y="11569"/>
                </a:lnTo>
                <a:lnTo>
                  <a:pt x="260" y="108237"/>
                </a:lnTo>
                <a:lnTo>
                  <a:pt x="1975" y="115330"/>
                </a:lnTo>
                <a:lnTo>
                  <a:pt x="5637" y="119175"/>
                </a:lnTo>
                <a:lnTo>
                  <a:pt x="8791" y="119999"/>
                </a:lnTo>
                <a:lnTo>
                  <a:pt x="111694" y="119999"/>
                </a:lnTo>
                <a:lnTo>
                  <a:pt x="112273" y="119973"/>
                </a:lnTo>
                <a:close/>
              </a:path>
            </a:pathLst>
          </a:custGeom>
          <a:solidFill>
            <a:srgbClr val="00D02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      Database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5451781" y="1627556"/>
            <a:ext cx="1717500" cy="16950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24" name="Shape 124"/>
          <p:cNvSpPr/>
          <p:nvPr/>
        </p:nvSpPr>
        <p:spPr>
          <a:xfrm>
            <a:off x="5474573" y="1637178"/>
            <a:ext cx="1671900" cy="1660800"/>
          </a:xfrm>
          <a:custGeom>
            <a:pathLst>
              <a:path extrusionOk="0" h="120000" w="120000">
                <a:moveTo>
                  <a:pt x="1" y="113830"/>
                </a:moveTo>
                <a:lnTo>
                  <a:pt x="0" y="6283"/>
                </a:lnTo>
                <a:lnTo>
                  <a:pt x="458" y="4253"/>
                </a:lnTo>
                <a:lnTo>
                  <a:pt x="1733" y="2494"/>
                </a:lnTo>
                <a:lnTo>
                  <a:pt x="3670" y="1124"/>
                </a:lnTo>
                <a:lnTo>
                  <a:pt x="6118" y="256"/>
                </a:lnTo>
                <a:lnTo>
                  <a:pt x="8531" y="0"/>
                </a:lnTo>
                <a:lnTo>
                  <a:pt x="111420" y="0"/>
                </a:lnTo>
                <a:lnTo>
                  <a:pt x="114185" y="337"/>
                </a:lnTo>
                <a:lnTo>
                  <a:pt x="116580" y="1275"/>
                </a:lnTo>
                <a:lnTo>
                  <a:pt x="118451" y="2697"/>
                </a:lnTo>
                <a:lnTo>
                  <a:pt x="119640" y="4491"/>
                </a:lnTo>
                <a:lnTo>
                  <a:pt x="119999" y="6283"/>
                </a:lnTo>
                <a:lnTo>
                  <a:pt x="119999" y="113830"/>
                </a:lnTo>
                <a:lnTo>
                  <a:pt x="119530" y="115860"/>
                </a:lnTo>
                <a:lnTo>
                  <a:pt x="118228" y="117597"/>
                </a:lnTo>
                <a:lnTo>
                  <a:pt x="116254" y="118934"/>
                </a:lnTo>
                <a:lnTo>
                  <a:pt x="113769" y="119767"/>
                </a:lnTo>
                <a:lnTo>
                  <a:pt x="111420" y="120000"/>
                </a:lnTo>
                <a:lnTo>
                  <a:pt x="8531" y="120000"/>
                </a:lnTo>
                <a:lnTo>
                  <a:pt x="5740" y="119666"/>
                </a:lnTo>
                <a:lnTo>
                  <a:pt x="3337" y="118738"/>
                </a:lnTo>
                <a:lnTo>
                  <a:pt x="1478" y="117320"/>
                </a:lnTo>
                <a:lnTo>
                  <a:pt x="319" y="115519"/>
                </a:lnTo>
                <a:lnTo>
                  <a:pt x="1" y="113830"/>
                </a:lnTo>
                <a:close/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25" name="Shape 125"/>
          <p:cNvSpPr/>
          <p:nvPr/>
        </p:nvSpPr>
        <p:spPr>
          <a:xfrm>
            <a:off x="6218382" y="2494429"/>
            <a:ext cx="0" cy="1413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110777"/>
                </a:lnTo>
                <a:lnTo>
                  <a:pt x="0" y="9588"/>
                </a:lnTo>
                <a:lnTo>
                  <a:pt x="0" y="0"/>
                </a:lnTo>
              </a:path>
            </a:pathLst>
          </a:custGeom>
          <a:noFill/>
          <a:ln cap="flat" cmpd="sng" w="355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26" name="Shape 126"/>
          <p:cNvSpPr/>
          <p:nvPr/>
        </p:nvSpPr>
        <p:spPr>
          <a:xfrm>
            <a:off x="6154650" y="2413410"/>
            <a:ext cx="127500" cy="927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59999" y="0"/>
                </a:lnTo>
                <a:lnTo>
                  <a:pt x="0" y="12000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27" name="Shape 127"/>
          <p:cNvSpPr/>
          <p:nvPr/>
        </p:nvSpPr>
        <p:spPr>
          <a:xfrm>
            <a:off x="6154650" y="2623857"/>
            <a:ext cx="127500" cy="9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59999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28" name="Shape 128"/>
          <p:cNvSpPr/>
          <p:nvPr/>
        </p:nvSpPr>
        <p:spPr>
          <a:xfrm>
            <a:off x="2418095" y="2728591"/>
            <a:ext cx="1020300" cy="546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29" name="Shape 129"/>
          <p:cNvSpPr/>
          <p:nvPr/>
        </p:nvSpPr>
        <p:spPr>
          <a:xfrm>
            <a:off x="2436568" y="2746561"/>
            <a:ext cx="976500" cy="510900"/>
          </a:xfrm>
          <a:custGeom>
            <a:pathLst>
              <a:path extrusionOk="0" h="120000" w="120000">
                <a:moveTo>
                  <a:pt x="112180" y="119927"/>
                </a:moveTo>
                <a:lnTo>
                  <a:pt x="116537" y="117549"/>
                </a:lnTo>
                <a:lnTo>
                  <a:pt x="119380" y="112543"/>
                </a:lnTo>
                <a:lnTo>
                  <a:pt x="120000" y="108237"/>
                </a:lnTo>
                <a:lnTo>
                  <a:pt x="120000" y="11569"/>
                </a:lnTo>
                <a:lnTo>
                  <a:pt x="118156" y="4484"/>
                </a:lnTo>
                <a:lnTo>
                  <a:pt x="114387" y="785"/>
                </a:lnTo>
                <a:lnTo>
                  <a:pt x="111224" y="0"/>
                </a:lnTo>
                <a:lnTo>
                  <a:pt x="8048" y="16"/>
                </a:lnTo>
                <a:lnTo>
                  <a:pt x="3608" y="2145"/>
                </a:lnTo>
                <a:lnTo>
                  <a:pt x="818" y="7141"/>
                </a:lnTo>
                <a:lnTo>
                  <a:pt x="0" y="108237"/>
                </a:lnTo>
                <a:lnTo>
                  <a:pt x="32" y="109285"/>
                </a:lnTo>
                <a:lnTo>
                  <a:pt x="1711" y="115330"/>
                </a:lnTo>
                <a:lnTo>
                  <a:pt x="5366" y="119175"/>
                </a:lnTo>
                <a:lnTo>
                  <a:pt x="8514" y="119999"/>
                </a:lnTo>
                <a:lnTo>
                  <a:pt x="111224" y="119999"/>
                </a:lnTo>
                <a:lnTo>
                  <a:pt x="112180" y="119927"/>
                </a:lnTo>
                <a:close/>
              </a:path>
            </a:pathLst>
          </a:custGeom>
          <a:solidFill>
            <a:srgbClr val="00D02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30" name="Shape 130"/>
          <p:cNvSpPr/>
          <p:nvPr/>
        </p:nvSpPr>
        <p:spPr>
          <a:xfrm>
            <a:off x="2925617" y="2494429"/>
            <a:ext cx="0" cy="1413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110777"/>
                </a:lnTo>
                <a:lnTo>
                  <a:pt x="0" y="9588"/>
                </a:lnTo>
                <a:lnTo>
                  <a:pt x="0" y="0"/>
                </a:lnTo>
              </a:path>
            </a:pathLst>
          </a:custGeom>
          <a:noFill/>
          <a:ln cap="flat" cmpd="sng" w="355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31" name="Shape 131"/>
          <p:cNvSpPr/>
          <p:nvPr/>
        </p:nvSpPr>
        <p:spPr>
          <a:xfrm>
            <a:off x="2861887" y="2413410"/>
            <a:ext cx="127500" cy="927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60000" y="0"/>
                </a:lnTo>
                <a:lnTo>
                  <a:pt x="0" y="12000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32" name="Shape 132"/>
          <p:cNvSpPr/>
          <p:nvPr/>
        </p:nvSpPr>
        <p:spPr>
          <a:xfrm>
            <a:off x="2861887" y="2623857"/>
            <a:ext cx="127500" cy="9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6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33" name="Shape 133"/>
          <p:cNvSpPr txBox="1"/>
          <p:nvPr/>
        </p:nvSpPr>
        <p:spPr>
          <a:xfrm>
            <a:off x="4259020" y="1767575"/>
            <a:ext cx="660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b="1" lang="en" sz="1700">
                <a:solidFill>
                  <a:srgbClr val="C82505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436568" y="2746561"/>
            <a:ext cx="9765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114300" lvl="0" marL="304800" marR="177800" rtl="0" algn="l">
              <a:lnSpc>
                <a:spcPct val="114960"/>
              </a:lnSpc>
              <a:spcBef>
                <a:spcPts val="800"/>
              </a:spcBef>
              <a:buSzPct val="25000"/>
              <a:buNone/>
            </a:pPr>
            <a:r>
              <a:rPr lang="en" sz="10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(Private) Data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2153725" y="387925"/>
            <a:ext cx="4862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400">
                <a:latin typeface="Economica"/>
                <a:ea typeface="Economica"/>
                <a:cs typeface="Economica"/>
                <a:sym typeface="Economica"/>
              </a:rPr>
              <a:t>B</a:t>
            </a:r>
            <a:r>
              <a:rPr b="1" lang="en" sz="3400">
                <a:latin typeface="Economica"/>
                <a:ea typeface="Economica"/>
                <a:cs typeface="Economica"/>
                <a:sym typeface="Economica"/>
              </a:rPr>
              <a:t>asic structure of Web Traffic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2496750" y="1136275"/>
            <a:ext cx="4548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   C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lient                                                                  Server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254050" y="3678700"/>
            <a:ext cx="48627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Font typeface="Economica"/>
              <a:buChar char="●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HyperText Transfer Protocol </a:t>
            </a:r>
            <a:r>
              <a:rPr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(HTTP)</a:t>
            </a:r>
          </a:p>
          <a:p>
            <a:pPr indent="-228600" lvl="1" marL="914400" rtl="0">
              <a:spcBef>
                <a:spcPts val="0"/>
              </a:spcBef>
              <a:buFont typeface="Economica"/>
              <a:buChar char="○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An “application-layer” protocol when using the OSI network stack protocol and it runs on top of TCP (Transmission Control Protocol) which can exchange collection of data.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2243810" y="1669237"/>
            <a:ext cx="1359599" cy="735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43" name="Shape 143"/>
          <p:cNvSpPr/>
          <p:nvPr/>
        </p:nvSpPr>
        <p:spPr>
          <a:xfrm>
            <a:off x="2262909" y="1677520"/>
            <a:ext cx="1385399" cy="1008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44" name="Shape 144"/>
          <p:cNvSpPr/>
          <p:nvPr/>
        </p:nvSpPr>
        <p:spPr>
          <a:xfrm>
            <a:off x="2262909" y="1677520"/>
            <a:ext cx="1320899" cy="705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19999" y="120000"/>
                </a:lnTo>
                <a:lnTo>
                  <a:pt x="119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BFC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45" name="Shape 145"/>
          <p:cNvSpPr/>
          <p:nvPr/>
        </p:nvSpPr>
        <p:spPr>
          <a:xfrm>
            <a:off x="3565236" y="2030505"/>
            <a:ext cx="18336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8104" y="0"/>
                </a:lnTo>
                <a:lnTo>
                  <a:pt x="120000" y="0"/>
                </a:lnTo>
              </a:path>
            </a:pathLst>
          </a:custGeom>
          <a:noFill/>
          <a:ln cap="flat" cmpd="sng" w="609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46" name="Shape 146"/>
          <p:cNvSpPr/>
          <p:nvPr/>
        </p:nvSpPr>
        <p:spPr>
          <a:xfrm>
            <a:off x="5540524" y="1669237"/>
            <a:ext cx="1359600" cy="735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47" name="Shape 147"/>
          <p:cNvSpPr/>
          <p:nvPr/>
        </p:nvSpPr>
        <p:spPr>
          <a:xfrm>
            <a:off x="5560290" y="1677520"/>
            <a:ext cx="1385400" cy="1008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48" name="Shape 148"/>
          <p:cNvSpPr/>
          <p:nvPr/>
        </p:nvSpPr>
        <p:spPr>
          <a:xfrm>
            <a:off x="5560290" y="1677520"/>
            <a:ext cx="1320900" cy="705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19999" y="120000"/>
                </a:lnTo>
                <a:lnTo>
                  <a:pt x="119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BFC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49" name="Shape 149"/>
          <p:cNvSpPr/>
          <p:nvPr/>
        </p:nvSpPr>
        <p:spPr>
          <a:xfrm>
            <a:off x="5370945" y="1953857"/>
            <a:ext cx="210600" cy="1533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6000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50" name="Shape 150"/>
          <p:cNvSpPr txBox="1"/>
          <p:nvPr/>
        </p:nvSpPr>
        <p:spPr>
          <a:xfrm>
            <a:off x="4829300" y="1039269"/>
            <a:ext cx="455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921"/>
              </a:lnSpc>
              <a:spcBef>
                <a:spcPts val="0"/>
              </a:spcBef>
              <a:buNone/>
            </a:pPr>
            <a:r>
              <a:t/>
            </a:r>
            <a:endParaRPr sz="3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2302296" y="2477762"/>
            <a:ext cx="1277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b="1" lang="en" sz="1700">
                <a:solidFill>
                  <a:srgbClr val="C82505"/>
                </a:solidFill>
                <a:latin typeface="Arial"/>
                <a:ea typeface="Arial"/>
                <a:cs typeface="Arial"/>
                <a:sym typeface="Arial"/>
              </a:rPr>
              <a:t>User clicks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5560290" y="1677520"/>
            <a:ext cx="13209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254000" marR="0" rtl="0" algn="l">
              <a:lnSpc>
                <a:spcPct val="95825"/>
              </a:lnSpc>
              <a:spcBef>
                <a:spcPts val="2100"/>
              </a:spcBef>
              <a:buSzPct val="25000"/>
              <a:buNone/>
            </a:pPr>
            <a:r>
              <a:rPr lang="en" sz="10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2262909" y="1677520"/>
            <a:ext cx="1320899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2700" lvl="0" marL="355600" marR="0" rtl="0" algn="l">
              <a:lnSpc>
                <a:spcPct val="95825"/>
              </a:lnSpc>
              <a:spcBef>
                <a:spcPts val="2100"/>
              </a:spcBef>
              <a:buSzPct val="25000"/>
              <a:buNone/>
            </a:pPr>
            <a:r>
              <a:rPr lang="en" sz="10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Browser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574533" y="1592270"/>
            <a:ext cx="1815000" cy="353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0" lvl="0" marL="215900" marR="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HTTP Request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583708" y="2030505"/>
            <a:ext cx="1815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156" name="Shape 156"/>
          <p:cNvSpPr txBox="1"/>
          <p:nvPr/>
        </p:nvSpPr>
        <p:spPr>
          <a:xfrm>
            <a:off x="2374450" y="494950"/>
            <a:ext cx="45711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400">
                <a:latin typeface="Economica"/>
                <a:ea typeface="Economica"/>
                <a:cs typeface="Economica"/>
                <a:sym typeface="Economica"/>
              </a:rPr>
              <a:t>Basic structure of Web Traffic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668725" y="1230700"/>
            <a:ext cx="38526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lient                                                               Server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374450" y="3183750"/>
            <a:ext cx="5397600" cy="14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Font typeface="Economica"/>
              <a:buChar char="●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Requests contain:</a:t>
            </a:r>
          </a:p>
          <a:p>
            <a:pPr indent="-228600" lvl="1" marL="914400">
              <a:spcBef>
                <a:spcPts val="0"/>
              </a:spcBef>
              <a:buFont typeface="Economica"/>
              <a:buChar char="○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URL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of the resource the client wishes to obtain</a:t>
            </a:r>
          </a:p>
          <a:p>
            <a:pPr indent="-228600" lvl="1" marL="914400">
              <a:spcBef>
                <a:spcPts val="0"/>
              </a:spcBef>
              <a:buFont typeface="Economica"/>
              <a:buChar char="○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Headers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describing what the browser can do</a:t>
            </a:r>
          </a:p>
          <a:p>
            <a:pPr indent="-228600" lvl="0" marL="457200">
              <a:spcBef>
                <a:spcPts val="0"/>
              </a:spcBef>
              <a:buFont typeface="Economica"/>
              <a:buChar char="●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Request types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can be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GET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or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POST</a:t>
            </a:r>
          </a:p>
          <a:p>
            <a:pPr indent="-228600" lvl="1" marL="914400">
              <a:spcBef>
                <a:spcPts val="0"/>
              </a:spcBef>
              <a:buFont typeface="Economica"/>
              <a:buChar char="○"/>
            </a:pPr>
            <a:r>
              <a:rPr b="1"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GET: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all data is in the URL itself (no server side effects)</a:t>
            </a:r>
          </a:p>
          <a:p>
            <a:pPr indent="-228600" lvl="1" marL="914400">
              <a:spcBef>
                <a:spcPts val="0"/>
              </a:spcBef>
              <a:buFont typeface="Economica"/>
              <a:buChar char="○"/>
            </a:pPr>
            <a:r>
              <a:rPr b="1"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POST: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includes the data as separate fields (can have side effects)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2394500" y="1866100"/>
            <a:ext cx="3852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200">
                <a:latin typeface="Economica"/>
                <a:ea typeface="Economica"/>
                <a:cs typeface="Economica"/>
                <a:sym typeface="Economica"/>
              </a:rPr>
              <a:t>L</a:t>
            </a:r>
            <a:r>
              <a:rPr lang="en" sz="5200">
                <a:latin typeface="Economica"/>
                <a:ea typeface="Economica"/>
                <a:cs typeface="Economica"/>
                <a:sym typeface="Economica"/>
              </a:rPr>
              <a:t>et’s have a look at some examples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1279612" y="2044405"/>
            <a:ext cx="7721400" cy="15311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69" name="Shape 169"/>
          <p:cNvSpPr/>
          <p:nvPr/>
        </p:nvSpPr>
        <p:spPr>
          <a:xfrm>
            <a:off x="1325418" y="3435723"/>
            <a:ext cx="6650100" cy="390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70" name="Shape 170"/>
          <p:cNvSpPr/>
          <p:nvPr/>
        </p:nvSpPr>
        <p:spPr>
          <a:xfrm>
            <a:off x="1371222" y="2618027"/>
            <a:ext cx="731999" cy="160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71" name="Shape 171"/>
          <p:cNvSpPr/>
          <p:nvPr/>
        </p:nvSpPr>
        <p:spPr>
          <a:xfrm>
            <a:off x="1394313" y="2628899"/>
            <a:ext cx="684000" cy="127800"/>
          </a:xfrm>
          <a:custGeom>
            <a:pathLst>
              <a:path extrusionOk="0" h="120000" w="120000">
                <a:moveTo>
                  <a:pt x="0" y="96632"/>
                </a:moveTo>
                <a:lnTo>
                  <a:pt x="66" y="21429"/>
                </a:lnTo>
                <a:lnTo>
                  <a:pt x="1792" y="5778"/>
                </a:lnTo>
                <a:lnTo>
                  <a:pt x="5688" y="0"/>
                </a:lnTo>
                <a:lnTo>
                  <a:pt x="114669" y="0"/>
                </a:lnTo>
                <a:lnTo>
                  <a:pt x="116940" y="1814"/>
                </a:lnTo>
                <a:lnTo>
                  <a:pt x="118672" y="6805"/>
                </a:lnTo>
                <a:lnTo>
                  <a:pt x="119731" y="14292"/>
                </a:lnTo>
                <a:lnTo>
                  <a:pt x="120000" y="21429"/>
                </a:lnTo>
                <a:lnTo>
                  <a:pt x="120000" y="96632"/>
                </a:lnTo>
                <a:lnTo>
                  <a:pt x="119601" y="105531"/>
                </a:lnTo>
                <a:lnTo>
                  <a:pt x="118484" y="113036"/>
                </a:lnTo>
                <a:lnTo>
                  <a:pt x="116769" y="118180"/>
                </a:lnTo>
                <a:lnTo>
                  <a:pt x="114669" y="120000"/>
                </a:lnTo>
                <a:lnTo>
                  <a:pt x="5688" y="120000"/>
                </a:lnTo>
                <a:lnTo>
                  <a:pt x="1727" y="113159"/>
                </a:lnTo>
                <a:lnTo>
                  <a:pt x="2" y="97351"/>
                </a:lnTo>
                <a:lnTo>
                  <a:pt x="0" y="96632"/>
                </a:lnTo>
                <a:close/>
              </a:path>
            </a:pathLst>
          </a:custGeom>
          <a:noFill/>
          <a:ln cap="flat" cmpd="sng" w="10150">
            <a:solidFill>
              <a:srgbClr val="C8250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72" name="Shape 172"/>
          <p:cNvSpPr txBox="1"/>
          <p:nvPr/>
        </p:nvSpPr>
        <p:spPr>
          <a:xfrm>
            <a:off x="2579874" y="280625"/>
            <a:ext cx="41412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lang="en" sz="4600">
                <a:latin typeface="Economica"/>
                <a:ea typeface="Economica"/>
                <a:cs typeface="Economica"/>
                <a:sym typeface="Economica"/>
              </a:rPr>
              <a:t>HTTP </a:t>
            </a:r>
            <a:r>
              <a:rPr lang="en" sz="4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GET requests</a:t>
            </a:r>
          </a:p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None/>
            </a:pPr>
            <a:r>
              <a:t/>
            </a:r>
            <a:endParaRPr sz="4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None/>
            </a:pPr>
            <a:r>
              <a:t/>
            </a:r>
            <a:endParaRPr sz="4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2800561" y="1738303"/>
            <a:ext cx="3577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b="1"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http://www.reddit.com/r/security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1317467" y="3830309"/>
            <a:ext cx="3051299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4333"/>
              </a:lnSpc>
              <a:spcBef>
                <a:spcPts val="0"/>
              </a:spcBef>
              <a:buSzPct val="25000"/>
              <a:buNone/>
            </a:pPr>
            <a:r>
              <a:rPr baseline="30000" lang="en" sz="2500">
                <a:solidFill>
                  <a:srgbClr val="0264C0"/>
                </a:solidFill>
                <a:latin typeface="Economica"/>
                <a:ea typeface="Economica"/>
                <a:cs typeface="Economica"/>
                <a:sym typeface="Economica"/>
              </a:rPr>
              <a:t>but it can be wget, JDK, etc.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1325418" y="3362148"/>
            <a:ext cx="66501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l">
              <a:lnSpc>
                <a:spcPct val="95825"/>
              </a:lnSpc>
              <a:spcBef>
                <a:spcPts val="900"/>
              </a:spcBef>
              <a:buSzPct val="25000"/>
              <a:buNone/>
            </a:pPr>
            <a:r>
              <a:rPr b="1" lang="en" sz="1700">
                <a:solidFill>
                  <a:srgbClr val="0264C0"/>
                </a:solidFill>
                <a:latin typeface="Economica"/>
                <a:ea typeface="Economica"/>
                <a:cs typeface="Economica"/>
                <a:sym typeface="Economica"/>
              </a:rPr>
              <a:t>User-Agent </a:t>
            </a:r>
            <a:r>
              <a:rPr lang="en" sz="1700">
                <a:solidFill>
                  <a:srgbClr val="0264C0"/>
                </a:solidFill>
                <a:latin typeface="Economica"/>
                <a:ea typeface="Economica"/>
                <a:cs typeface="Economica"/>
                <a:sym typeface="Economica"/>
              </a:rPr>
              <a:t>is typically a </a:t>
            </a:r>
            <a:r>
              <a:rPr b="1" lang="en" sz="1700">
                <a:solidFill>
                  <a:srgbClr val="0264C0"/>
                </a:solidFill>
                <a:latin typeface="Economica"/>
                <a:ea typeface="Economica"/>
                <a:cs typeface="Economica"/>
                <a:sym typeface="Economica"/>
              </a:rPr>
              <a:t>browser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2504140" y="803148"/>
            <a:ext cx="4135499" cy="170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81" name="Shape 181"/>
          <p:cNvSpPr/>
          <p:nvPr/>
        </p:nvSpPr>
        <p:spPr>
          <a:xfrm>
            <a:off x="1207823" y="2617857"/>
            <a:ext cx="6728400" cy="15428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82" name="Shape 182"/>
          <p:cNvSpPr/>
          <p:nvPr/>
        </p:nvSpPr>
        <p:spPr>
          <a:xfrm>
            <a:off x="1284690" y="4013211"/>
            <a:ext cx="2390100" cy="160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83" name="Shape 183"/>
          <p:cNvSpPr/>
          <p:nvPr/>
        </p:nvSpPr>
        <p:spPr>
          <a:xfrm>
            <a:off x="1306944" y="4024032"/>
            <a:ext cx="2346000" cy="127800"/>
          </a:xfrm>
          <a:custGeom>
            <a:pathLst>
              <a:path extrusionOk="0" h="120000" w="120000">
                <a:moveTo>
                  <a:pt x="42" y="96680"/>
                </a:moveTo>
                <a:lnTo>
                  <a:pt x="0" y="21478"/>
                </a:lnTo>
                <a:lnTo>
                  <a:pt x="1066" y="1544"/>
                </a:lnTo>
                <a:lnTo>
                  <a:pt x="1701" y="0"/>
                </a:lnTo>
                <a:lnTo>
                  <a:pt x="118286" y="0"/>
                </a:lnTo>
                <a:lnTo>
                  <a:pt x="118944" y="1652"/>
                </a:lnTo>
                <a:lnTo>
                  <a:pt x="119492" y="6214"/>
                </a:lnTo>
                <a:lnTo>
                  <a:pt x="119865" y="13092"/>
                </a:lnTo>
                <a:lnTo>
                  <a:pt x="120000" y="21478"/>
                </a:lnTo>
                <a:lnTo>
                  <a:pt x="120000" y="96680"/>
                </a:lnTo>
                <a:lnTo>
                  <a:pt x="119002" y="117687"/>
                </a:lnTo>
                <a:lnTo>
                  <a:pt x="118286" y="120000"/>
                </a:lnTo>
                <a:lnTo>
                  <a:pt x="1701" y="120000"/>
                </a:lnTo>
                <a:lnTo>
                  <a:pt x="187" y="105947"/>
                </a:lnTo>
                <a:lnTo>
                  <a:pt x="42" y="96680"/>
                </a:lnTo>
                <a:close/>
              </a:path>
            </a:pathLst>
          </a:custGeom>
          <a:noFill/>
          <a:ln cap="flat" cmpd="sng" w="10150">
            <a:solidFill>
              <a:srgbClr val="C8250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84" name="Shape 184"/>
          <p:cNvSpPr txBox="1"/>
          <p:nvPr/>
        </p:nvSpPr>
        <p:spPr>
          <a:xfrm>
            <a:off x="3823371" y="3844926"/>
            <a:ext cx="3740099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b="1" lang="en" sz="1700">
                <a:solidFill>
                  <a:srgbClr val="C82505"/>
                </a:solidFill>
                <a:latin typeface="Arial"/>
                <a:ea typeface="Arial"/>
                <a:cs typeface="Arial"/>
                <a:sym typeface="Arial"/>
              </a:rPr>
              <a:t>Referrer URL: the site from which</a:t>
            </a:r>
          </a:p>
          <a:p>
            <a:pPr indent="0" lvl="0" marL="12700" marR="2540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b="1" lang="en" sz="1700">
                <a:solidFill>
                  <a:srgbClr val="C82505"/>
                </a:solidFill>
                <a:latin typeface="Arial"/>
                <a:ea typeface="Arial"/>
                <a:cs typeface="Arial"/>
                <a:sym typeface="Arial"/>
              </a:rPr>
              <a:t>this request was issued.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1307075" y="1628275"/>
            <a:ext cx="5948700" cy="187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90" name="Shape 190"/>
          <p:cNvSpPr/>
          <p:nvPr/>
        </p:nvSpPr>
        <p:spPr>
          <a:xfrm>
            <a:off x="1463139" y="3363753"/>
            <a:ext cx="5825400" cy="160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91" name="Shape 191"/>
          <p:cNvSpPr/>
          <p:nvPr/>
        </p:nvSpPr>
        <p:spPr>
          <a:xfrm>
            <a:off x="1486230" y="3375211"/>
            <a:ext cx="5778300" cy="124500"/>
          </a:xfrm>
          <a:custGeom>
            <a:pathLst>
              <a:path extrusionOk="0" h="120000" w="120000">
                <a:moveTo>
                  <a:pt x="0" y="98679"/>
                </a:moveTo>
                <a:lnTo>
                  <a:pt x="17" y="21444"/>
                </a:lnTo>
                <a:lnTo>
                  <a:pt x="450" y="1143"/>
                </a:lnTo>
                <a:lnTo>
                  <a:pt x="673" y="0"/>
                </a:lnTo>
                <a:lnTo>
                  <a:pt x="119350" y="0"/>
                </a:lnTo>
                <a:lnTo>
                  <a:pt x="119621" y="1760"/>
                </a:lnTo>
                <a:lnTo>
                  <a:pt x="119833" y="6661"/>
                </a:lnTo>
                <a:lnTo>
                  <a:pt x="119965" y="14133"/>
                </a:lnTo>
                <a:lnTo>
                  <a:pt x="120000" y="21444"/>
                </a:lnTo>
                <a:lnTo>
                  <a:pt x="120000" y="98679"/>
                </a:lnTo>
                <a:lnTo>
                  <a:pt x="119944" y="107772"/>
                </a:lnTo>
                <a:lnTo>
                  <a:pt x="119793" y="114707"/>
                </a:lnTo>
                <a:lnTo>
                  <a:pt x="119565" y="118934"/>
                </a:lnTo>
                <a:lnTo>
                  <a:pt x="119350" y="120000"/>
                </a:lnTo>
                <a:lnTo>
                  <a:pt x="673" y="120000"/>
                </a:lnTo>
                <a:lnTo>
                  <a:pt x="401" y="118313"/>
                </a:lnTo>
                <a:lnTo>
                  <a:pt x="182" y="113599"/>
                </a:lnTo>
                <a:lnTo>
                  <a:pt x="41" y="106376"/>
                </a:lnTo>
                <a:lnTo>
                  <a:pt x="0" y="98679"/>
                </a:lnTo>
                <a:close/>
              </a:path>
            </a:pathLst>
          </a:custGeom>
          <a:noFill/>
          <a:ln cap="flat" cmpd="sng" w="10150">
            <a:solidFill>
              <a:srgbClr val="C8250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92" name="Shape 192"/>
          <p:cNvSpPr/>
          <p:nvPr/>
        </p:nvSpPr>
        <p:spPr>
          <a:xfrm>
            <a:off x="3088683" y="2018147"/>
            <a:ext cx="1300500" cy="160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93" name="Shape 193"/>
          <p:cNvSpPr/>
          <p:nvPr/>
        </p:nvSpPr>
        <p:spPr>
          <a:xfrm>
            <a:off x="3111774" y="2027144"/>
            <a:ext cx="1252499" cy="127800"/>
          </a:xfrm>
          <a:custGeom>
            <a:pathLst>
              <a:path extrusionOk="0" h="120000" w="120000">
                <a:moveTo>
                  <a:pt x="0" y="98393"/>
                </a:moveTo>
                <a:lnTo>
                  <a:pt x="84" y="23191"/>
                </a:lnTo>
                <a:lnTo>
                  <a:pt x="1900" y="1933"/>
                </a:lnTo>
                <a:lnTo>
                  <a:pt x="3106" y="0"/>
                </a:lnTo>
                <a:lnTo>
                  <a:pt x="117100" y="0"/>
                </a:lnTo>
                <a:lnTo>
                  <a:pt x="118294" y="1960"/>
                </a:lnTo>
                <a:lnTo>
                  <a:pt x="119217" y="7210"/>
                </a:lnTo>
                <a:lnTo>
                  <a:pt x="119807" y="14799"/>
                </a:lnTo>
                <a:lnTo>
                  <a:pt x="120000" y="23191"/>
                </a:lnTo>
                <a:lnTo>
                  <a:pt x="120000" y="98393"/>
                </a:lnTo>
                <a:lnTo>
                  <a:pt x="119764" y="107365"/>
                </a:lnTo>
                <a:lnTo>
                  <a:pt x="119106" y="114418"/>
                </a:lnTo>
                <a:lnTo>
                  <a:pt x="118097" y="118839"/>
                </a:lnTo>
                <a:lnTo>
                  <a:pt x="117100" y="120000"/>
                </a:lnTo>
                <a:lnTo>
                  <a:pt x="3106" y="120000"/>
                </a:lnTo>
                <a:lnTo>
                  <a:pt x="1874" y="118280"/>
                </a:lnTo>
                <a:lnTo>
                  <a:pt x="876" y="113552"/>
                </a:lnTo>
                <a:lnTo>
                  <a:pt x="216" y="106460"/>
                </a:lnTo>
                <a:lnTo>
                  <a:pt x="0" y="98393"/>
                </a:lnTo>
                <a:close/>
              </a:path>
            </a:pathLst>
          </a:custGeom>
          <a:noFill/>
          <a:ln cap="flat" cmpd="sng" w="10150">
            <a:solidFill>
              <a:srgbClr val="C8250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94" name="Shape 194"/>
          <p:cNvSpPr txBox="1"/>
          <p:nvPr/>
        </p:nvSpPr>
        <p:spPr>
          <a:xfrm>
            <a:off x="2540736" y="287350"/>
            <a:ext cx="3870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HTTP </a:t>
            </a:r>
            <a:r>
              <a:rPr lang="en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POST requests</a:t>
            </a:r>
          </a:p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None/>
            </a:pPr>
            <a:r>
              <a:t/>
            </a:r>
            <a:endParaRPr sz="4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None/>
            </a:pPr>
            <a:r>
              <a:t/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3030499" y="1158375"/>
            <a:ext cx="2057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b="1" lang="en" sz="1700">
                <a:solidFill>
                  <a:srgbClr val="C82505"/>
                </a:solidFill>
                <a:latin typeface="Arial"/>
                <a:ea typeface="Arial"/>
                <a:cs typeface="Arial"/>
                <a:sym typeface="Arial"/>
              </a:rPr>
              <a:t>Posting </a:t>
            </a:r>
            <a:r>
              <a:rPr b="1" lang="en" sz="1700">
                <a:solidFill>
                  <a:srgbClr val="C82505"/>
                </a:solidFill>
              </a:rPr>
              <a:t>on Piazza</a:t>
            </a:r>
          </a:p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None/>
            </a:pPr>
            <a:r>
              <a:t/>
            </a:r>
            <a:endParaRPr b="1" sz="1700">
              <a:solidFill>
                <a:srgbClr val="C82505"/>
              </a:solidFill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4548161" y="1628275"/>
            <a:ext cx="2488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264C0"/>
                </a:solidFill>
                <a:latin typeface="Economica"/>
                <a:ea typeface="Economica"/>
                <a:cs typeface="Economica"/>
                <a:sym typeface="Economica"/>
              </a:rPr>
              <a:t>Implicitly </a:t>
            </a:r>
            <a:r>
              <a:rPr lang="en" sz="1800">
                <a:solidFill>
                  <a:srgbClr val="0264C0"/>
                </a:solidFill>
                <a:latin typeface="Economica"/>
                <a:ea typeface="Economica"/>
                <a:cs typeface="Economica"/>
                <a:sym typeface="Economica"/>
              </a:rPr>
              <a:t>includes data as a part of the URL</a:t>
            </a:r>
          </a:p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264C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1413623" y="3615825"/>
            <a:ext cx="4499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rgbClr val="0264C0"/>
                </a:solidFill>
                <a:latin typeface="Economica"/>
                <a:ea typeface="Economica"/>
                <a:cs typeface="Economica"/>
                <a:sym typeface="Economica"/>
              </a:rPr>
              <a:t>Explicitly includes data as a part of </a:t>
            </a:r>
            <a:r>
              <a:rPr lang="en" sz="1700">
                <a:solidFill>
                  <a:srgbClr val="0264C0"/>
                </a:solidFill>
                <a:latin typeface="Economica"/>
                <a:ea typeface="Economica"/>
                <a:cs typeface="Economica"/>
                <a:sym typeface="Economica"/>
              </a:rPr>
              <a:t>the request’s content</a:t>
            </a:r>
          </a:p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None/>
            </a:pPr>
            <a:r>
              <a:t/>
            </a:r>
            <a:endParaRPr sz="1700">
              <a:solidFill>
                <a:srgbClr val="0264C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