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Economic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Economica-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Economica-bold.fntdata"/><Relationship Id="rId6" Type="http://schemas.openxmlformats.org/officeDocument/2006/relationships/slide" Target="slides/slide2.xml"/><Relationship Id="rId18" Type="http://schemas.openxmlformats.org/officeDocument/2006/relationships/font" Target="fonts/Economic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latin typeface="Economica"/>
                <a:ea typeface="Economica"/>
                <a:cs typeface="Economica"/>
                <a:sym typeface="Economica"/>
              </a:rPr>
              <a:t>Avoiding exploitation</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
        <p:nvSpPr>
          <p:cNvPr id="56" name="Shape 56"/>
          <p:cNvSpPr txBox="1"/>
          <p:nvPr/>
        </p:nvSpPr>
        <p:spPr>
          <a:xfrm>
            <a:off x="311700" y="4093250"/>
            <a:ext cx="8561400" cy="452400"/>
          </a:xfrm>
          <a:prstGeom prst="rect">
            <a:avLst/>
          </a:prstGeom>
          <a:noFill/>
          <a:ln>
            <a:noFill/>
          </a:ln>
        </p:spPr>
        <p:txBody>
          <a:bodyPr anchorCtr="0" anchor="t" bIns="91425" lIns="91425" rIns="91425" tIns="91425">
            <a:noAutofit/>
          </a:bodyPr>
          <a:lstStyle/>
          <a:p>
            <a:pPr lvl="0" rtl="0">
              <a:spcBef>
                <a:spcPts val="0"/>
              </a:spcBef>
              <a:buClr>
                <a:schemeClr val="dk1"/>
              </a:buClr>
              <a:buSzPct val="30555"/>
              <a:buFont typeface="Arial"/>
              <a:buNone/>
            </a:pPr>
            <a:r>
              <a:rPr lang="en" sz="3600">
                <a:solidFill>
                  <a:schemeClr val="dk1"/>
                </a:solidFill>
                <a:latin typeface="Economica"/>
                <a:ea typeface="Economica"/>
                <a:cs typeface="Economica"/>
                <a:sym typeface="Economica"/>
              </a:rPr>
              <a:t>													    </a:t>
            </a:r>
            <a:r>
              <a:rPr lang="en" sz="1800">
                <a:solidFill>
                  <a:schemeClr val="dk1"/>
                </a:solidFill>
                <a:latin typeface="Economica"/>
                <a:ea typeface="Economica"/>
                <a:cs typeface="Economica"/>
                <a:sym typeface="Economica"/>
              </a:rPr>
              <a:t>--</a:t>
            </a:r>
            <a:r>
              <a:rPr b="1" lang="en" sz="1800">
                <a:solidFill>
                  <a:schemeClr val="dk1"/>
                </a:solidFill>
                <a:latin typeface="Economica"/>
                <a:ea typeface="Economica"/>
                <a:cs typeface="Economica"/>
                <a:sym typeface="Economica"/>
              </a:rPr>
              <a:t>Sri Harsha, CyberEye.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1000"/>
                                        <p:tgtEl>
                                          <p:spTgt spid="54"/>
                                        </p:tgtEl>
                                        <p:attrNameLst>
                                          <p:attrName>ppt_w</p:attrName>
                                        </p:attrNameLst>
                                      </p:cBhvr>
                                      <p:tavLst>
                                        <p:tav fmla="" tm="0">
                                          <p:val>
                                            <p:strVal val="0"/>
                                          </p:val>
                                        </p:tav>
                                        <p:tav fmla="" tm="100000">
                                          <p:val>
                                            <p:strVal val="#ppt_w"/>
                                          </p:val>
                                        </p:tav>
                                      </p:tavLst>
                                    </p:anim>
                                    <p:anim calcmode="lin" valueType="num">
                                      <p:cBhvr additive="base">
                                        <p:cTn dur="1000"/>
                                        <p:tgtEl>
                                          <p:spTgt spid="5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indent="0" lvl="0" marL="2286000">
              <a:spcBef>
                <a:spcPts val="0"/>
              </a:spcBef>
              <a:buNone/>
            </a:pPr>
            <a:r>
              <a:rPr lang="en">
                <a:latin typeface="Economica"/>
                <a:ea typeface="Economica"/>
                <a:cs typeface="Economica"/>
                <a:sym typeface="Economica"/>
              </a:rPr>
              <a:t>Return-oriented Programming</a:t>
            </a:r>
          </a:p>
        </p:txBody>
      </p:sp>
      <p:sp>
        <p:nvSpPr>
          <p:cNvPr id="110" name="Shape 11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Economica"/>
            </a:pPr>
            <a:r>
              <a:rPr lang="en">
                <a:latin typeface="Economica"/>
                <a:ea typeface="Economica"/>
                <a:cs typeface="Economica"/>
                <a:sym typeface="Economica"/>
              </a:rPr>
              <a:t>Introduced by </a:t>
            </a:r>
            <a:r>
              <a:rPr b="1" lang="en">
                <a:latin typeface="Economica"/>
                <a:ea typeface="Economica"/>
                <a:cs typeface="Economica"/>
                <a:sym typeface="Economica"/>
              </a:rPr>
              <a:t>Hovav Shacham </a:t>
            </a:r>
            <a:r>
              <a:rPr lang="en">
                <a:latin typeface="Economica"/>
                <a:ea typeface="Economica"/>
                <a:cs typeface="Economica"/>
                <a:sym typeface="Economica"/>
              </a:rPr>
              <a:t>in 2007</a:t>
            </a:r>
          </a:p>
          <a:p>
            <a:pPr indent="-342900" lvl="1" marL="914400" rtl="0">
              <a:spcBef>
                <a:spcPts val="0"/>
              </a:spcBef>
              <a:buSzPct val="100000"/>
              <a:buFont typeface="Economica"/>
            </a:pPr>
            <a:r>
              <a:rPr lang="en" sz="1800">
                <a:latin typeface="Economica"/>
                <a:ea typeface="Economica"/>
                <a:cs typeface="Economica"/>
                <a:sym typeface="Economica"/>
              </a:rPr>
              <a:t>The Geometry of Innocent Flesh on the Bone: Return-into-libc without Function Calls (on the x86), CCS’07</a:t>
            </a:r>
          </a:p>
          <a:p>
            <a:pPr indent="-342900" lvl="0" marL="457200" rtl="0">
              <a:spcBef>
                <a:spcPts val="0"/>
              </a:spcBef>
              <a:buSzPct val="100000"/>
              <a:buFont typeface="Economica"/>
            </a:pPr>
            <a:r>
              <a:rPr lang="en">
                <a:latin typeface="Economica"/>
                <a:ea typeface="Economica"/>
                <a:cs typeface="Economica"/>
                <a:sym typeface="Economica"/>
              </a:rPr>
              <a:t>Idea: rather than use a single (libc) function to run your shellcode, </a:t>
            </a:r>
            <a:r>
              <a:rPr b="1" lang="en">
                <a:latin typeface="Economica"/>
                <a:ea typeface="Economica"/>
                <a:cs typeface="Economica"/>
                <a:sym typeface="Economica"/>
              </a:rPr>
              <a:t>string together pieces of existing code, called gadgets,</a:t>
            </a:r>
            <a:r>
              <a:rPr lang="en">
                <a:latin typeface="Economica"/>
                <a:ea typeface="Economica"/>
                <a:cs typeface="Economica"/>
                <a:sym typeface="Economica"/>
              </a:rPr>
              <a:t>to do instead</a:t>
            </a:r>
          </a:p>
          <a:p>
            <a:pPr indent="-228600" lvl="0" marL="457200" rtl="0">
              <a:spcBef>
                <a:spcPts val="0"/>
              </a:spcBef>
              <a:buFont typeface="Economica"/>
            </a:pPr>
            <a:r>
              <a:rPr lang="en">
                <a:latin typeface="Economica"/>
                <a:ea typeface="Economica"/>
                <a:cs typeface="Economica"/>
                <a:sym typeface="Economica"/>
              </a:rPr>
              <a:t>Challenges </a:t>
            </a:r>
          </a:p>
          <a:p>
            <a:pPr indent="-342900" lvl="1" marL="914400" rtl="0">
              <a:spcBef>
                <a:spcPts val="0"/>
              </a:spcBef>
              <a:buSzPct val="100000"/>
              <a:buFont typeface="Economica"/>
            </a:pPr>
            <a:r>
              <a:rPr b="1" lang="en" sz="1800">
                <a:latin typeface="Economica"/>
                <a:ea typeface="Economica"/>
                <a:cs typeface="Economica"/>
                <a:sym typeface="Economica"/>
              </a:rPr>
              <a:t>Find the gadgets </a:t>
            </a:r>
            <a:r>
              <a:rPr lang="en" sz="1800">
                <a:latin typeface="Economica"/>
                <a:ea typeface="Economica"/>
                <a:cs typeface="Economica"/>
                <a:sym typeface="Economica"/>
              </a:rPr>
              <a:t>you need</a:t>
            </a:r>
          </a:p>
          <a:p>
            <a:pPr indent="-342900" lvl="1" marL="914400" rtl="0">
              <a:spcBef>
                <a:spcPts val="0"/>
              </a:spcBef>
              <a:buSzPct val="100000"/>
              <a:buFont typeface="Economica"/>
            </a:pPr>
            <a:r>
              <a:rPr b="1" lang="en" sz="1800">
                <a:latin typeface="Economica"/>
                <a:ea typeface="Economica"/>
                <a:cs typeface="Economica"/>
                <a:sym typeface="Economica"/>
              </a:rPr>
              <a:t>String them together</a:t>
            </a:r>
          </a:p>
          <a:p>
            <a:pPr indent="-342900" lvl="0" marL="457200" rtl="0">
              <a:lnSpc>
                <a:spcPct val="100000"/>
              </a:lnSpc>
              <a:spcBef>
                <a:spcPts val="0"/>
              </a:spcBef>
              <a:buSzPct val="100000"/>
              <a:buFont typeface="Economica"/>
            </a:pPr>
            <a:r>
              <a:rPr lang="en">
                <a:latin typeface="Economica"/>
                <a:ea typeface="Economica"/>
                <a:cs typeface="Economica"/>
                <a:sym typeface="Economica"/>
              </a:rPr>
              <a:t>Approach</a:t>
            </a:r>
          </a:p>
          <a:p>
            <a:pPr indent="-342900" lvl="1" marL="914400" rtl="0">
              <a:lnSpc>
                <a:spcPct val="100000"/>
              </a:lnSpc>
              <a:spcBef>
                <a:spcPts val="0"/>
              </a:spcBef>
              <a:buSzPct val="100000"/>
              <a:buFont typeface="Economica"/>
            </a:pPr>
            <a:r>
              <a:rPr lang="en" sz="1800">
                <a:latin typeface="Economica"/>
                <a:ea typeface="Economica"/>
                <a:cs typeface="Economica"/>
                <a:sym typeface="Economica"/>
              </a:rPr>
              <a:t>Gadgets are instruction groups that end with ret</a:t>
            </a:r>
          </a:p>
          <a:p>
            <a:pPr indent="-342900" lvl="1" marL="914400" rtl="0">
              <a:lnSpc>
                <a:spcPct val="100000"/>
              </a:lnSpc>
              <a:spcBef>
                <a:spcPts val="0"/>
              </a:spcBef>
              <a:buSzPct val="100000"/>
              <a:buFont typeface="Economica"/>
            </a:pPr>
            <a:r>
              <a:rPr lang="en" sz="1800">
                <a:latin typeface="Economica"/>
                <a:ea typeface="Economica"/>
                <a:cs typeface="Economica"/>
                <a:sym typeface="Economica"/>
              </a:rPr>
              <a:t>Stack serves as the code</a:t>
            </a:r>
          </a:p>
          <a:p>
            <a:pPr indent="-342900" lvl="2" marL="1371600" rtl="0">
              <a:lnSpc>
                <a:spcPct val="100000"/>
              </a:lnSpc>
              <a:spcBef>
                <a:spcPts val="0"/>
              </a:spcBef>
              <a:buSzPct val="100000"/>
              <a:buFont typeface="Economica"/>
            </a:pPr>
            <a:r>
              <a:rPr lang="en" sz="1800">
                <a:latin typeface="Economica"/>
                <a:ea typeface="Economica"/>
                <a:cs typeface="Economica"/>
                <a:sym typeface="Economica"/>
              </a:rPr>
              <a:t>%esp = program counter</a:t>
            </a:r>
          </a:p>
          <a:p>
            <a:pPr indent="-342900" lvl="2" marL="1371600" rtl="0">
              <a:lnSpc>
                <a:spcPct val="100000"/>
              </a:lnSpc>
              <a:spcBef>
                <a:spcPts val="0"/>
              </a:spcBef>
              <a:buSzPct val="100000"/>
              <a:buFont typeface="Economica"/>
            </a:pPr>
            <a:r>
              <a:rPr lang="en" sz="1800">
                <a:latin typeface="Economica"/>
                <a:ea typeface="Economica"/>
                <a:cs typeface="Economica"/>
                <a:sym typeface="Economica"/>
              </a:rPr>
              <a:t>Gadgets invoked via </a:t>
            </a:r>
            <a:r>
              <a:rPr b="1" lang="en" sz="1800">
                <a:latin typeface="Economica"/>
                <a:ea typeface="Economica"/>
                <a:cs typeface="Economica"/>
                <a:sym typeface="Economica"/>
              </a:rPr>
              <a:t>“ret” </a:t>
            </a:r>
            <a:r>
              <a:rPr lang="en" sz="1800">
                <a:latin typeface="Economica"/>
                <a:ea typeface="Economica"/>
                <a:cs typeface="Economica"/>
                <a:sym typeface="Economica"/>
              </a:rPr>
              <a:t>instruction</a:t>
            </a:r>
          </a:p>
          <a:p>
            <a:pPr indent="-342900" lvl="2" marL="1371600" rtl="0">
              <a:spcBef>
                <a:spcPts val="0"/>
              </a:spcBef>
              <a:buSzPct val="100000"/>
              <a:buFont typeface="Economica"/>
            </a:pPr>
            <a:r>
              <a:rPr lang="en" sz="1800">
                <a:latin typeface="Economica"/>
                <a:ea typeface="Economica"/>
                <a:cs typeface="Economica"/>
                <a:sym typeface="Economica"/>
              </a:rPr>
              <a:t>Gadgets get their arguments via pop, etc.</a:t>
            </a:r>
          </a:p>
          <a:p>
            <a:pPr indent="0" lvl="0" marL="1371600">
              <a:spcBef>
                <a:spcPts val="0"/>
              </a:spcBef>
              <a:buNone/>
            </a:pPr>
            <a:r>
              <a:t/>
            </a:r>
            <a:endParaRPr sz="1800">
              <a:latin typeface="Economica"/>
              <a:ea typeface="Economica"/>
              <a:cs typeface="Economica"/>
              <a:sym typeface="Economica"/>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 calcmode="lin" valueType="num">
                                      <p:cBhvr additive="base">
                                        <p:cTn dur="1000"/>
                                        <p:tgtEl>
                                          <p:spTgt spid="110">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110">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 calcmode="lin" valueType="num">
                                      <p:cBhvr additive="base">
                                        <p:cTn dur="1000"/>
                                        <p:tgtEl>
                                          <p:spTgt spid="110">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110">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 calcmode="lin" valueType="num">
                                      <p:cBhvr additive="base">
                                        <p:cTn dur="1000"/>
                                        <p:tgtEl>
                                          <p:spTgt spid="110">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110">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 calcmode="lin" valueType="num">
                                      <p:cBhvr additive="base">
                                        <p:cTn dur="1000"/>
                                        <p:tgtEl>
                                          <p:spTgt spid="110">
                                            <p:txEl>
                                              <p:pRg end="3" st="3"/>
                                            </p:txEl>
                                          </p:spTgt>
                                        </p:tgtEl>
                                        <p:attrNameLst>
                                          <p:attrName>ppt_w</p:attrName>
                                        </p:attrNameLst>
                                      </p:cBhvr>
                                      <p:tavLst>
                                        <p:tav fmla="" tm="0">
                                          <p:val>
                                            <p:strVal val="0"/>
                                          </p:val>
                                        </p:tav>
                                        <p:tav fmla="" tm="100000">
                                          <p:val>
                                            <p:strVal val="#ppt_w"/>
                                          </p:val>
                                        </p:tav>
                                      </p:tavLst>
                                    </p:anim>
                                    <p:anim calcmode="lin" valueType="num">
                                      <p:cBhvr additive="base">
                                        <p:cTn dur="1000"/>
                                        <p:tgtEl>
                                          <p:spTgt spid="110">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 calcmode="lin" valueType="num">
                                      <p:cBhvr additive="base">
                                        <p:cTn dur="1000"/>
                                        <p:tgtEl>
                                          <p:spTgt spid="110">
                                            <p:txEl>
                                              <p:pRg end="4" st="4"/>
                                            </p:txEl>
                                          </p:spTgt>
                                        </p:tgtEl>
                                        <p:attrNameLst>
                                          <p:attrName>ppt_w</p:attrName>
                                        </p:attrNameLst>
                                      </p:cBhvr>
                                      <p:tavLst>
                                        <p:tav fmla="" tm="0">
                                          <p:val>
                                            <p:strVal val="0"/>
                                          </p:val>
                                        </p:tav>
                                        <p:tav fmla="" tm="100000">
                                          <p:val>
                                            <p:strVal val="#ppt_w"/>
                                          </p:val>
                                        </p:tav>
                                      </p:tavLst>
                                    </p:anim>
                                    <p:anim calcmode="lin" valueType="num">
                                      <p:cBhvr additive="base">
                                        <p:cTn dur="1000"/>
                                        <p:tgtEl>
                                          <p:spTgt spid="110">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anim calcmode="lin" valueType="num">
                                      <p:cBhvr additive="base">
                                        <p:cTn dur="1000"/>
                                        <p:tgtEl>
                                          <p:spTgt spid="110">
                                            <p:txEl>
                                              <p:pRg end="5" st="5"/>
                                            </p:txEl>
                                          </p:spTgt>
                                        </p:tgtEl>
                                        <p:attrNameLst>
                                          <p:attrName>ppt_w</p:attrName>
                                        </p:attrNameLst>
                                      </p:cBhvr>
                                      <p:tavLst>
                                        <p:tav fmla="" tm="0">
                                          <p:val>
                                            <p:strVal val="0"/>
                                          </p:val>
                                        </p:tav>
                                        <p:tav fmla="" tm="100000">
                                          <p:val>
                                            <p:strVal val="#ppt_w"/>
                                          </p:val>
                                        </p:tav>
                                      </p:tavLst>
                                    </p:anim>
                                    <p:anim calcmode="lin" valueType="num">
                                      <p:cBhvr additive="base">
                                        <p:cTn dur="1000"/>
                                        <p:tgtEl>
                                          <p:spTgt spid="110">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anim calcmode="lin" valueType="num">
                                      <p:cBhvr additive="base">
                                        <p:cTn dur="1000"/>
                                        <p:tgtEl>
                                          <p:spTgt spid="110">
                                            <p:txEl>
                                              <p:pRg end="6" st="6"/>
                                            </p:txEl>
                                          </p:spTgt>
                                        </p:tgtEl>
                                        <p:attrNameLst>
                                          <p:attrName>ppt_w</p:attrName>
                                        </p:attrNameLst>
                                      </p:cBhvr>
                                      <p:tavLst>
                                        <p:tav fmla="" tm="0">
                                          <p:val>
                                            <p:strVal val="0"/>
                                          </p:val>
                                        </p:tav>
                                        <p:tav fmla="" tm="100000">
                                          <p:val>
                                            <p:strVal val="#ppt_w"/>
                                          </p:val>
                                        </p:tav>
                                      </p:tavLst>
                                    </p:anim>
                                    <p:anim calcmode="lin" valueType="num">
                                      <p:cBhvr additive="base">
                                        <p:cTn dur="1000"/>
                                        <p:tgtEl>
                                          <p:spTgt spid="110">
                                            <p:txEl>
                                              <p:pRg end="6" st="6"/>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7" st="7"/>
                                            </p:txEl>
                                          </p:spTgt>
                                        </p:tgtEl>
                                        <p:attrNameLst>
                                          <p:attrName>style.visibility</p:attrName>
                                        </p:attrNameLst>
                                      </p:cBhvr>
                                      <p:to>
                                        <p:strVal val="visible"/>
                                      </p:to>
                                    </p:set>
                                    <p:anim calcmode="lin" valueType="num">
                                      <p:cBhvr additive="base">
                                        <p:cTn dur="1000"/>
                                        <p:tgtEl>
                                          <p:spTgt spid="110">
                                            <p:txEl>
                                              <p:pRg end="7" st="7"/>
                                            </p:txEl>
                                          </p:spTgt>
                                        </p:tgtEl>
                                        <p:attrNameLst>
                                          <p:attrName>ppt_w</p:attrName>
                                        </p:attrNameLst>
                                      </p:cBhvr>
                                      <p:tavLst>
                                        <p:tav fmla="" tm="0">
                                          <p:val>
                                            <p:strVal val="0"/>
                                          </p:val>
                                        </p:tav>
                                        <p:tav fmla="" tm="100000">
                                          <p:val>
                                            <p:strVal val="#ppt_w"/>
                                          </p:val>
                                        </p:tav>
                                      </p:tavLst>
                                    </p:anim>
                                    <p:anim calcmode="lin" valueType="num">
                                      <p:cBhvr additive="base">
                                        <p:cTn dur="1000"/>
                                        <p:tgtEl>
                                          <p:spTgt spid="110">
                                            <p:txEl>
                                              <p:pRg end="7" st="7"/>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8" st="8"/>
                                            </p:txEl>
                                          </p:spTgt>
                                        </p:tgtEl>
                                        <p:attrNameLst>
                                          <p:attrName>style.visibility</p:attrName>
                                        </p:attrNameLst>
                                      </p:cBhvr>
                                      <p:to>
                                        <p:strVal val="visible"/>
                                      </p:to>
                                    </p:set>
                                    <p:anim calcmode="lin" valueType="num">
                                      <p:cBhvr additive="base">
                                        <p:cTn dur="1000"/>
                                        <p:tgtEl>
                                          <p:spTgt spid="110">
                                            <p:txEl>
                                              <p:pRg end="8" st="8"/>
                                            </p:txEl>
                                          </p:spTgt>
                                        </p:tgtEl>
                                        <p:attrNameLst>
                                          <p:attrName>ppt_w</p:attrName>
                                        </p:attrNameLst>
                                      </p:cBhvr>
                                      <p:tavLst>
                                        <p:tav fmla="" tm="0">
                                          <p:val>
                                            <p:strVal val="0"/>
                                          </p:val>
                                        </p:tav>
                                        <p:tav fmla="" tm="100000">
                                          <p:val>
                                            <p:strVal val="#ppt_w"/>
                                          </p:val>
                                        </p:tav>
                                      </p:tavLst>
                                    </p:anim>
                                    <p:anim calcmode="lin" valueType="num">
                                      <p:cBhvr additive="base">
                                        <p:cTn dur="1000"/>
                                        <p:tgtEl>
                                          <p:spTgt spid="110">
                                            <p:txEl>
                                              <p:pRg end="8" st="8"/>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9" st="9"/>
                                            </p:txEl>
                                          </p:spTgt>
                                        </p:tgtEl>
                                        <p:attrNameLst>
                                          <p:attrName>style.visibility</p:attrName>
                                        </p:attrNameLst>
                                      </p:cBhvr>
                                      <p:to>
                                        <p:strVal val="visible"/>
                                      </p:to>
                                    </p:set>
                                    <p:anim calcmode="lin" valueType="num">
                                      <p:cBhvr additive="base">
                                        <p:cTn dur="1000"/>
                                        <p:tgtEl>
                                          <p:spTgt spid="110">
                                            <p:txEl>
                                              <p:pRg end="9" st="9"/>
                                            </p:txEl>
                                          </p:spTgt>
                                        </p:tgtEl>
                                        <p:attrNameLst>
                                          <p:attrName>ppt_w</p:attrName>
                                        </p:attrNameLst>
                                      </p:cBhvr>
                                      <p:tavLst>
                                        <p:tav fmla="" tm="0">
                                          <p:val>
                                            <p:strVal val="0"/>
                                          </p:val>
                                        </p:tav>
                                        <p:tav fmla="" tm="100000">
                                          <p:val>
                                            <p:strVal val="#ppt_w"/>
                                          </p:val>
                                        </p:tav>
                                      </p:tavLst>
                                    </p:anim>
                                    <p:anim calcmode="lin" valueType="num">
                                      <p:cBhvr additive="base">
                                        <p:cTn dur="1000"/>
                                        <p:tgtEl>
                                          <p:spTgt spid="110">
                                            <p:txEl>
                                              <p:pRg end="9" st="9"/>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10" st="10"/>
                                            </p:txEl>
                                          </p:spTgt>
                                        </p:tgtEl>
                                        <p:attrNameLst>
                                          <p:attrName>style.visibility</p:attrName>
                                        </p:attrNameLst>
                                      </p:cBhvr>
                                      <p:to>
                                        <p:strVal val="visible"/>
                                      </p:to>
                                    </p:set>
                                    <p:anim calcmode="lin" valueType="num">
                                      <p:cBhvr additive="base">
                                        <p:cTn dur="1000"/>
                                        <p:tgtEl>
                                          <p:spTgt spid="110">
                                            <p:txEl>
                                              <p:pRg end="10" st="10"/>
                                            </p:txEl>
                                          </p:spTgt>
                                        </p:tgtEl>
                                        <p:attrNameLst>
                                          <p:attrName>ppt_w</p:attrName>
                                        </p:attrNameLst>
                                      </p:cBhvr>
                                      <p:tavLst>
                                        <p:tav fmla="" tm="0">
                                          <p:val>
                                            <p:strVal val="0"/>
                                          </p:val>
                                        </p:tav>
                                        <p:tav fmla="" tm="100000">
                                          <p:val>
                                            <p:strVal val="#ppt_w"/>
                                          </p:val>
                                        </p:tav>
                                      </p:tavLst>
                                    </p:anim>
                                    <p:anim calcmode="lin" valueType="num">
                                      <p:cBhvr additive="base">
                                        <p:cTn dur="1000"/>
                                        <p:tgtEl>
                                          <p:spTgt spid="110">
                                            <p:txEl>
                                              <p:pRg end="10" st="1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11" st="11"/>
                                            </p:txEl>
                                          </p:spTgt>
                                        </p:tgtEl>
                                        <p:attrNameLst>
                                          <p:attrName>style.visibility</p:attrName>
                                        </p:attrNameLst>
                                      </p:cBhvr>
                                      <p:to>
                                        <p:strVal val="visible"/>
                                      </p:to>
                                    </p:set>
                                    <p:anim calcmode="lin" valueType="num">
                                      <p:cBhvr additive="base">
                                        <p:cTn dur="1000"/>
                                        <p:tgtEl>
                                          <p:spTgt spid="110">
                                            <p:txEl>
                                              <p:pRg end="11" st="11"/>
                                            </p:txEl>
                                          </p:spTgt>
                                        </p:tgtEl>
                                        <p:attrNameLst>
                                          <p:attrName>ppt_w</p:attrName>
                                        </p:attrNameLst>
                                      </p:cBhvr>
                                      <p:tavLst>
                                        <p:tav fmla="" tm="0">
                                          <p:val>
                                            <p:strVal val="0"/>
                                          </p:val>
                                        </p:tav>
                                        <p:tav fmla="" tm="100000">
                                          <p:val>
                                            <p:strVal val="#ppt_w"/>
                                          </p:val>
                                        </p:tav>
                                      </p:tavLst>
                                    </p:anim>
                                    <p:anim calcmode="lin" valueType="num">
                                      <p:cBhvr additive="base">
                                        <p:cTn dur="1000"/>
                                        <p:tgtEl>
                                          <p:spTgt spid="110">
                                            <p:txEl>
                                              <p:pRg end="11" st="1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0">
                                            <p:txEl>
                                              <p:pRg end="12" st="12"/>
                                            </p:txEl>
                                          </p:spTgt>
                                        </p:tgtEl>
                                        <p:attrNameLst>
                                          <p:attrName>style.visibility</p:attrName>
                                        </p:attrNameLst>
                                      </p:cBhvr>
                                      <p:to>
                                        <p:strVal val="visible"/>
                                      </p:to>
                                    </p:set>
                                    <p:anim calcmode="lin" valueType="num">
                                      <p:cBhvr additive="base">
                                        <p:cTn dur="1000"/>
                                        <p:tgtEl>
                                          <p:spTgt spid="110">
                                            <p:txEl>
                                              <p:pRg end="12" st="12"/>
                                            </p:txEl>
                                          </p:spTgt>
                                        </p:tgtEl>
                                        <p:attrNameLst>
                                          <p:attrName>ppt_w</p:attrName>
                                        </p:attrNameLst>
                                      </p:cBhvr>
                                      <p:tavLst>
                                        <p:tav fmla="" tm="0">
                                          <p:val>
                                            <p:strVal val="0"/>
                                          </p:val>
                                        </p:tav>
                                        <p:tav fmla="" tm="100000">
                                          <p:val>
                                            <p:strVal val="#ppt_w"/>
                                          </p:val>
                                        </p:tav>
                                      </p:tavLst>
                                    </p:anim>
                                    <p:anim calcmode="lin" valueType="num">
                                      <p:cBhvr additive="base">
                                        <p:cTn dur="1000"/>
                                        <p:tgtEl>
                                          <p:spTgt spid="110">
                                            <p:txEl>
                                              <p:pRg end="12" st="12"/>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indent="0" lvl="0" marL="1371600">
              <a:spcBef>
                <a:spcPts val="0"/>
              </a:spcBef>
              <a:buNone/>
            </a:pPr>
            <a:r>
              <a:rPr lang="en">
                <a:latin typeface="Economica"/>
                <a:ea typeface="Economica"/>
                <a:cs typeface="Economica"/>
                <a:sym typeface="Economica"/>
              </a:rPr>
              <a:t>Image by Dino Dai Zovi</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pic>
        <p:nvPicPr>
          <p:cNvPr id="117" name="Shape 117"/>
          <p:cNvPicPr preferRelativeResize="0"/>
          <p:nvPr/>
        </p:nvPicPr>
        <p:blipFill>
          <a:blip r:embed="rId3">
            <a:alphaModFix/>
          </a:blip>
          <a:stretch>
            <a:fillRect/>
          </a:stretch>
        </p:blipFill>
        <p:spPr>
          <a:xfrm>
            <a:off x="1806325" y="500500"/>
            <a:ext cx="4163149" cy="3228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1000"/>
                                        <p:tgtEl>
                                          <p:spTgt spid="117"/>
                                        </p:tgtEl>
                                        <p:attrNameLst>
                                          <p:attrName>ppt_w</p:attrName>
                                        </p:attrNameLst>
                                      </p:cBhvr>
                                      <p:tavLst>
                                        <p:tav fmla="" tm="0">
                                          <p:val>
                                            <p:strVal val="0"/>
                                          </p:val>
                                        </p:tav>
                                        <p:tav fmla="" tm="100000">
                                          <p:val>
                                            <p:strVal val="#ppt_w"/>
                                          </p:val>
                                        </p:tav>
                                      </p:tavLst>
                                    </p:anim>
                                    <p:anim calcmode="lin" valueType="num">
                                      <p:cBhvr additive="base">
                                        <p:cTn dur="1000"/>
                                        <p:tgtEl>
                                          <p:spTgt spid="117"/>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1000"/>
                                        <p:tgtEl>
                                          <p:spTgt spid="11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indent="0" lvl="0" marL="2743200">
              <a:spcBef>
                <a:spcPts val="0"/>
              </a:spcBef>
              <a:buNone/>
            </a:pPr>
            <a:r>
              <a:rPr lang="en">
                <a:latin typeface="Economica"/>
                <a:ea typeface="Economica"/>
                <a:cs typeface="Economica"/>
                <a:sym typeface="Economica"/>
              </a:rPr>
              <a:t>Whence the gadgets?</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Economica"/>
            </a:pPr>
            <a:r>
              <a:rPr lang="en">
                <a:latin typeface="Economica"/>
                <a:ea typeface="Economica"/>
                <a:cs typeface="Economica"/>
                <a:sym typeface="Economica"/>
              </a:rPr>
              <a:t>How can we find gadgets to construct an exploit?</a:t>
            </a:r>
          </a:p>
          <a:p>
            <a:pPr indent="-342900" lvl="1" marL="914400" rtl="0">
              <a:spcBef>
                <a:spcPts val="0"/>
              </a:spcBef>
              <a:buSzPct val="100000"/>
              <a:buFont typeface="Economica"/>
            </a:pPr>
            <a:r>
              <a:rPr b="1" lang="en" sz="1800">
                <a:latin typeface="Economica"/>
                <a:ea typeface="Economica"/>
                <a:cs typeface="Economica"/>
                <a:sym typeface="Economica"/>
              </a:rPr>
              <a:t>Automate a search of the target binary for gadgets </a:t>
            </a:r>
            <a:r>
              <a:rPr lang="en" sz="1800">
                <a:latin typeface="Economica"/>
                <a:ea typeface="Economica"/>
                <a:cs typeface="Economica"/>
                <a:sym typeface="Economica"/>
              </a:rPr>
              <a:t>(look for ret instructions, work backwards)</a:t>
            </a:r>
          </a:p>
          <a:p>
            <a:pPr indent="-342900" lvl="0" marL="457200" rtl="0">
              <a:spcBef>
                <a:spcPts val="0"/>
              </a:spcBef>
              <a:buSzPct val="100000"/>
              <a:buFont typeface="Economica"/>
            </a:pPr>
            <a:r>
              <a:rPr lang="en">
                <a:latin typeface="Economica"/>
                <a:ea typeface="Economica"/>
                <a:cs typeface="Economica"/>
                <a:sym typeface="Economica"/>
              </a:rPr>
              <a:t>Are there sufficient gadgets to do anything interesting?</a:t>
            </a:r>
          </a:p>
          <a:p>
            <a:pPr indent="-342900" lvl="1" marL="914400" rtl="0">
              <a:spcBef>
                <a:spcPts val="0"/>
              </a:spcBef>
              <a:buSzPct val="100000"/>
              <a:buFont typeface="Economica"/>
            </a:pPr>
            <a:r>
              <a:rPr lang="en" sz="1800">
                <a:latin typeface="Economica"/>
                <a:ea typeface="Economica"/>
                <a:cs typeface="Economica"/>
                <a:sym typeface="Economica"/>
              </a:rPr>
              <a:t>Yeah. There are enough gadgets to construct </a:t>
            </a:r>
            <a:r>
              <a:rPr b="1" lang="en" sz="1800">
                <a:latin typeface="Economica"/>
                <a:ea typeface="Economica"/>
                <a:cs typeface="Economica"/>
                <a:sym typeface="Economica"/>
              </a:rPr>
              <a:t>Turing complete programs.</a:t>
            </a:r>
          </a:p>
          <a:p>
            <a:pPr indent="-342900" lvl="1" marL="914400">
              <a:spcBef>
                <a:spcPts val="0"/>
              </a:spcBef>
              <a:buSzPct val="100000"/>
              <a:buFont typeface="Economica"/>
            </a:pPr>
            <a:r>
              <a:rPr lang="en" sz="1800">
                <a:latin typeface="Economica"/>
                <a:ea typeface="Economica"/>
                <a:cs typeface="Economica"/>
                <a:sym typeface="Economica"/>
              </a:rPr>
              <a:t>Schwartz et al (USENIX Security ‘11) have automated gadget shellcode creation, though not needing/requiring Turing completeness.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indent="0" lvl="0" marL="3200400">
              <a:spcBef>
                <a:spcPts val="0"/>
              </a:spcBef>
              <a:buNone/>
            </a:pPr>
            <a:r>
              <a:rPr lang="en">
                <a:latin typeface="Economica"/>
                <a:ea typeface="Economica"/>
                <a:cs typeface="Economica"/>
                <a:sym typeface="Economica"/>
              </a:rPr>
              <a:t>Blind ROP</a:t>
            </a:r>
          </a:p>
        </p:txBody>
      </p:sp>
      <p:sp>
        <p:nvSpPr>
          <p:cNvPr id="129" name="Shape 12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38761D"/>
              </a:buClr>
              <a:buFont typeface="Economica"/>
            </a:pPr>
            <a:r>
              <a:rPr b="1" lang="en">
                <a:solidFill>
                  <a:srgbClr val="38761D"/>
                </a:solidFill>
                <a:latin typeface="Economica"/>
                <a:ea typeface="Economica"/>
                <a:cs typeface="Economica"/>
                <a:sym typeface="Economica"/>
              </a:rPr>
              <a:t>Defense: </a:t>
            </a:r>
            <a:r>
              <a:rPr b="1" lang="en">
                <a:solidFill>
                  <a:srgbClr val="000000"/>
                </a:solidFill>
                <a:latin typeface="Economica"/>
                <a:ea typeface="Economica"/>
                <a:cs typeface="Economica"/>
                <a:sym typeface="Economica"/>
              </a:rPr>
              <a:t>Randomizing the location of the code </a:t>
            </a:r>
            <a:r>
              <a:rPr lang="en">
                <a:solidFill>
                  <a:srgbClr val="000000"/>
                </a:solidFill>
                <a:latin typeface="Economica"/>
                <a:ea typeface="Economica"/>
                <a:cs typeface="Economica"/>
                <a:sym typeface="Economica"/>
              </a:rPr>
              <a:t>(by compiling for position independence) on a 64-bit machine makes attacks very difficult</a:t>
            </a:r>
          </a:p>
          <a:p>
            <a:pPr indent="-342900" lvl="1" marL="914400" rtl="0">
              <a:spcBef>
                <a:spcPts val="0"/>
              </a:spcBef>
              <a:buClr>
                <a:srgbClr val="000000"/>
              </a:buClr>
              <a:buSzPct val="100000"/>
              <a:buFont typeface="Economica"/>
            </a:pPr>
            <a:r>
              <a:rPr lang="en" sz="1800">
                <a:solidFill>
                  <a:srgbClr val="000000"/>
                </a:solidFill>
                <a:latin typeface="Economica"/>
                <a:ea typeface="Economica"/>
                <a:cs typeface="Economica"/>
                <a:sym typeface="Economica"/>
              </a:rPr>
              <a:t>Recent, published attacks are often for 32-bit versions of executables</a:t>
            </a:r>
          </a:p>
          <a:p>
            <a:pPr indent="-342900" lvl="0" marL="457200" rtl="0">
              <a:spcBef>
                <a:spcPts val="0"/>
              </a:spcBef>
              <a:buClr>
                <a:srgbClr val="CC0000"/>
              </a:buClr>
              <a:buSzPct val="100000"/>
              <a:buFont typeface="Economica"/>
            </a:pPr>
            <a:r>
              <a:rPr b="1" lang="en">
                <a:solidFill>
                  <a:srgbClr val="CC0000"/>
                </a:solidFill>
                <a:latin typeface="Economica"/>
                <a:ea typeface="Economica"/>
                <a:cs typeface="Economica"/>
                <a:sym typeface="Economica"/>
              </a:rPr>
              <a:t>Attack response: </a:t>
            </a:r>
            <a:r>
              <a:rPr b="1" lang="en">
                <a:solidFill>
                  <a:srgbClr val="000000"/>
                </a:solidFill>
                <a:latin typeface="Economica"/>
                <a:ea typeface="Economica"/>
                <a:cs typeface="Economica"/>
                <a:sym typeface="Economica"/>
              </a:rPr>
              <a:t>Blind ROP</a:t>
            </a:r>
          </a:p>
          <a:p>
            <a:pPr indent="-342900" lvl="1" marL="914400" rtl="0">
              <a:spcBef>
                <a:spcPts val="0"/>
              </a:spcBef>
              <a:buClr>
                <a:srgbClr val="000000"/>
              </a:buClr>
              <a:buSzPct val="100000"/>
              <a:buFont typeface="Economica"/>
            </a:pPr>
            <a:r>
              <a:rPr lang="en" sz="1800">
                <a:solidFill>
                  <a:srgbClr val="000000"/>
                </a:solidFill>
                <a:latin typeface="Economica"/>
                <a:ea typeface="Economica"/>
                <a:cs typeface="Economica"/>
                <a:sym typeface="Economica"/>
              </a:rPr>
              <a:t>If server restarts on a crash, but does not re-randomize:</a:t>
            </a:r>
          </a:p>
          <a:p>
            <a:pPr indent="-342900" lvl="0" marL="1371600" rtl="0">
              <a:spcBef>
                <a:spcPts val="0"/>
              </a:spcBef>
              <a:buClr>
                <a:srgbClr val="000000"/>
              </a:buClr>
              <a:buSzPct val="100000"/>
              <a:buFont typeface="Economica"/>
              <a:buAutoNum type="arabicPeriod"/>
            </a:pPr>
            <a:r>
              <a:rPr lang="en">
                <a:solidFill>
                  <a:srgbClr val="000000"/>
                </a:solidFill>
                <a:latin typeface="Economica"/>
                <a:ea typeface="Economica"/>
                <a:cs typeface="Economica"/>
                <a:sym typeface="Economica"/>
              </a:rPr>
              <a:t>Read the stack to </a:t>
            </a:r>
            <a:r>
              <a:rPr b="1" lang="en">
                <a:solidFill>
                  <a:srgbClr val="000000"/>
                </a:solidFill>
                <a:latin typeface="Economica"/>
                <a:ea typeface="Economica"/>
                <a:cs typeface="Economica"/>
                <a:sym typeface="Economica"/>
              </a:rPr>
              <a:t>leak canaries and a return address</a:t>
            </a:r>
          </a:p>
          <a:p>
            <a:pPr indent="-228600" lvl="0" marL="1371600" rtl="0">
              <a:spcBef>
                <a:spcPts val="0"/>
              </a:spcBef>
              <a:buClr>
                <a:srgbClr val="000000"/>
              </a:buClr>
              <a:buFont typeface="Economica"/>
              <a:buAutoNum type="arabicPeriod"/>
            </a:pPr>
            <a:r>
              <a:rPr lang="en">
                <a:solidFill>
                  <a:srgbClr val="000000"/>
                </a:solidFill>
                <a:latin typeface="Economica"/>
                <a:ea typeface="Economica"/>
                <a:cs typeface="Economica"/>
                <a:sym typeface="Economica"/>
              </a:rPr>
              <a:t>Find gadgets (at run-time) to </a:t>
            </a:r>
            <a:r>
              <a:rPr b="1" lang="en">
                <a:solidFill>
                  <a:srgbClr val="000000"/>
                </a:solidFill>
                <a:latin typeface="Economica"/>
                <a:ea typeface="Economica"/>
                <a:cs typeface="Economica"/>
                <a:sym typeface="Economica"/>
              </a:rPr>
              <a:t>effect call to write</a:t>
            </a:r>
          </a:p>
          <a:p>
            <a:pPr indent="-228600" lvl="0" marL="1371600">
              <a:spcBef>
                <a:spcPts val="0"/>
              </a:spcBef>
              <a:buClr>
                <a:srgbClr val="000000"/>
              </a:buClr>
              <a:buFont typeface="Economica"/>
              <a:buAutoNum type="arabicPeriod"/>
            </a:pPr>
            <a:r>
              <a:rPr b="1" lang="en">
                <a:solidFill>
                  <a:srgbClr val="000000"/>
                </a:solidFill>
                <a:latin typeface="Economica"/>
                <a:ea typeface="Economica"/>
                <a:cs typeface="Economica"/>
                <a:sym typeface="Economica"/>
              </a:rPr>
              <a:t>Dump binary to find gadgets for shellcode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indent="0" lvl="0" marL="2286000">
              <a:spcBef>
                <a:spcPts val="0"/>
              </a:spcBef>
              <a:buNone/>
            </a:pPr>
            <a:r>
              <a:rPr lang="en">
                <a:latin typeface="Economica"/>
                <a:ea typeface="Economica"/>
                <a:cs typeface="Economica"/>
                <a:sym typeface="Economica"/>
              </a:rPr>
              <a:t>Other defensive strategies</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57200" lvl="0" marL="1371600" rtl="0">
              <a:spcBef>
                <a:spcPts val="0"/>
              </a:spcBef>
              <a:buNone/>
            </a:pPr>
            <a:r>
              <a:rPr b="1" lang="en" sz="2400">
                <a:latin typeface="Economica"/>
                <a:ea typeface="Economica"/>
                <a:cs typeface="Economica"/>
                <a:sym typeface="Economica"/>
              </a:rPr>
              <a:t>Until C is memory safe, what can we do?</a:t>
            </a:r>
          </a:p>
          <a:p>
            <a:pPr indent="0" lvl="0" marL="0" rtl="0">
              <a:spcBef>
                <a:spcPts val="0"/>
              </a:spcBef>
              <a:buNone/>
            </a:pPr>
            <a:r>
              <a:rPr b="1" lang="en">
                <a:latin typeface="Economica"/>
                <a:ea typeface="Economica"/>
                <a:cs typeface="Economica"/>
                <a:sym typeface="Economica"/>
              </a:rPr>
              <a:t>Make the bug harder to exploit</a:t>
            </a:r>
          </a:p>
          <a:p>
            <a:pPr indent="-228600" lvl="0" marL="914400" rtl="0">
              <a:spcBef>
                <a:spcPts val="0"/>
              </a:spcBef>
              <a:buFont typeface="Economica"/>
            </a:pPr>
            <a:r>
              <a:rPr lang="en">
                <a:latin typeface="Economica"/>
                <a:ea typeface="Economica"/>
                <a:cs typeface="Economica"/>
                <a:sym typeface="Economica"/>
              </a:rPr>
              <a:t>Examine necessary steps for exploitation, make one or more of them difficult, or impossible</a:t>
            </a:r>
          </a:p>
          <a:p>
            <a:pPr lvl="0" rtl="0">
              <a:spcBef>
                <a:spcPts val="0"/>
              </a:spcBef>
              <a:buNone/>
            </a:pPr>
            <a:r>
              <a:rPr b="1" lang="en">
                <a:latin typeface="Economica"/>
                <a:ea typeface="Economica"/>
                <a:cs typeface="Economica"/>
                <a:sym typeface="Economica"/>
              </a:rPr>
              <a:t>Avoid the bug entirely</a:t>
            </a:r>
          </a:p>
          <a:p>
            <a:pPr indent="-228600" lvl="0" marL="914400" rtl="0">
              <a:spcBef>
                <a:spcPts val="0"/>
              </a:spcBef>
              <a:buFont typeface="Economica"/>
            </a:pPr>
            <a:r>
              <a:rPr lang="en">
                <a:latin typeface="Economica"/>
                <a:ea typeface="Economica"/>
                <a:cs typeface="Economica"/>
                <a:sym typeface="Economica"/>
              </a:rPr>
              <a:t>Secure coding practices</a:t>
            </a:r>
          </a:p>
          <a:p>
            <a:pPr indent="-228600" lvl="0" marL="914400" rtl="0">
              <a:spcBef>
                <a:spcPts val="0"/>
              </a:spcBef>
              <a:buFont typeface="Economica"/>
            </a:pPr>
            <a:r>
              <a:rPr lang="en">
                <a:latin typeface="Economica"/>
                <a:ea typeface="Economica"/>
                <a:cs typeface="Economica"/>
                <a:sym typeface="Economica"/>
              </a:rPr>
              <a:t>Advanced code review and testing</a:t>
            </a:r>
          </a:p>
          <a:p>
            <a:pPr indent="-342900" lvl="1" marL="1371600">
              <a:spcBef>
                <a:spcPts val="0"/>
              </a:spcBef>
              <a:buSzPct val="100000"/>
              <a:buFont typeface="Economica"/>
            </a:pPr>
            <a:r>
              <a:rPr lang="en" sz="1800">
                <a:latin typeface="Economica"/>
                <a:ea typeface="Economica"/>
                <a:cs typeface="Economica"/>
                <a:sym typeface="Economica"/>
              </a:rPr>
              <a:t>E.g program analysis, penetration testing (fuzzing)</a:t>
            </a:r>
          </a:p>
        </p:txBody>
      </p:sp>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Economica"/>
                <a:ea typeface="Economica"/>
                <a:cs typeface="Economica"/>
                <a:sym typeface="Economica"/>
              </a:rPr>
              <a:t>						Avoiding exploitation</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457200" rtl="0">
              <a:spcBef>
                <a:spcPts val="0"/>
              </a:spcBef>
              <a:buNone/>
            </a:pPr>
            <a:r>
              <a:rPr lang="en">
                <a:latin typeface="Economica"/>
                <a:ea typeface="Economica"/>
                <a:cs typeface="Economica"/>
                <a:sym typeface="Economica"/>
              </a:rPr>
              <a:t>		</a:t>
            </a:r>
            <a:r>
              <a:rPr lang="en">
                <a:solidFill>
                  <a:srgbClr val="E06666"/>
                </a:solidFill>
                <a:latin typeface="Economica"/>
                <a:ea typeface="Economica"/>
                <a:cs typeface="Economica"/>
                <a:sym typeface="Economica"/>
              </a:rPr>
              <a:t>Let us have a look at the steps of a stack smashing attack:</a:t>
            </a:r>
          </a:p>
          <a:p>
            <a:pPr indent="-228600" lvl="0" marL="457200" rtl="0">
              <a:spcBef>
                <a:spcPts val="0"/>
              </a:spcBef>
              <a:buFont typeface="Economica"/>
            </a:pPr>
            <a:r>
              <a:rPr lang="en">
                <a:latin typeface="Economica"/>
                <a:ea typeface="Economica"/>
                <a:cs typeface="Economica"/>
                <a:sym typeface="Economica"/>
              </a:rPr>
              <a:t>Putting attacker code into the memory (no zeroes)</a:t>
            </a:r>
          </a:p>
          <a:p>
            <a:pPr indent="-228600" lvl="0" marL="457200" rtl="0">
              <a:spcBef>
                <a:spcPts val="0"/>
              </a:spcBef>
              <a:buFont typeface="Economica"/>
            </a:pPr>
            <a:r>
              <a:rPr lang="en">
                <a:latin typeface="Economica"/>
                <a:ea typeface="Economica"/>
                <a:cs typeface="Economica"/>
                <a:sym typeface="Economica"/>
              </a:rPr>
              <a:t>Getting instruction pointer to point to (and run) attacker code</a:t>
            </a:r>
          </a:p>
          <a:p>
            <a:pPr indent="-228600" lvl="0" marL="457200" rtl="0">
              <a:spcBef>
                <a:spcPts val="0"/>
              </a:spcBef>
              <a:buFont typeface="Economica"/>
            </a:pPr>
            <a:r>
              <a:rPr lang="en">
                <a:latin typeface="Economica"/>
                <a:ea typeface="Economica"/>
                <a:cs typeface="Economica"/>
                <a:sym typeface="Economica"/>
              </a:rPr>
              <a:t>Finding the return address (guess the raw addr)</a:t>
            </a:r>
          </a:p>
          <a:p>
            <a:pPr lvl="0" rtl="0">
              <a:spcBef>
                <a:spcPts val="0"/>
              </a:spcBef>
              <a:buNone/>
            </a:pPr>
            <a:r>
              <a:rPr lang="en">
                <a:latin typeface="Economica"/>
                <a:ea typeface="Economica"/>
                <a:cs typeface="Economica"/>
                <a:sym typeface="Economica"/>
              </a:rPr>
              <a:t>			</a:t>
            </a:r>
            <a:r>
              <a:rPr lang="en">
                <a:solidFill>
                  <a:srgbClr val="CC0000"/>
                </a:solidFill>
                <a:latin typeface="Economica"/>
                <a:ea typeface="Economica"/>
                <a:cs typeface="Economica"/>
                <a:sym typeface="Economica"/>
              </a:rPr>
              <a:t>How can we make these attack steps more difficult?</a:t>
            </a:r>
          </a:p>
          <a:p>
            <a:pPr indent="-228600" lvl="0" marL="457200" rtl="0">
              <a:spcBef>
                <a:spcPts val="0"/>
              </a:spcBef>
              <a:buClr>
                <a:srgbClr val="000000"/>
              </a:buClr>
              <a:buFont typeface="Economica"/>
            </a:pPr>
            <a:r>
              <a:rPr b="1" lang="en">
                <a:solidFill>
                  <a:srgbClr val="000000"/>
                </a:solidFill>
                <a:latin typeface="Economica"/>
                <a:ea typeface="Economica"/>
                <a:cs typeface="Economica"/>
                <a:sym typeface="Economica"/>
              </a:rPr>
              <a:t>Best case: </a:t>
            </a:r>
            <a:r>
              <a:rPr lang="en">
                <a:solidFill>
                  <a:srgbClr val="000000"/>
                </a:solidFill>
                <a:latin typeface="Economica"/>
                <a:ea typeface="Economica"/>
                <a:cs typeface="Economica"/>
                <a:sym typeface="Economica"/>
              </a:rPr>
              <a:t>Complicate exploitation by changing the </a:t>
            </a:r>
            <a:r>
              <a:rPr b="1" lang="en">
                <a:solidFill>
                  <a:srgbClr val="000000"/>
                </a:solidFill>
                <a:latin typeface="Economica"/>
                <a:ea typeface="Economica"/>
                <a:cs typeface="Economica"/>
                <a:sym typeface="Economica"/>
              </a:rPr>
              <a:t>libraries, compiler </a:t>
            </a:r>
            <a:r>
              <a:rPr lang="en">
                <a:solidFill>
                  <a:srgbClr val="000000"/>
                </a:solidFill>
                <a:latin typeface="Economica"/>
                <a:ea typeface="Economica"/>
                <a:cs typeface="Economica"/>
                <a:sym typeface="Economica"/>
              </a:rPr>
              <a:t>and/or </a:t>
            </a:r>
            <a:r>
              <a:rPr b="1" lang="en">
                <a:solidFill>
                  <a:srgbClr val="000000"/>
                </a:solidFill>
                <a:latin typeface="Economica"/>
                <a:ea typeface="Economica"/>
                <a:cs typeface="Economica"/>
                <a:sym typeface="Economica"/>
              </a:rPr>
              <a:t>operating system</a:t>
            </a:r>
          </a:p>
          <a:p>
            <a:pPr indent="-342900" lvl="1" marL="914400" rtl="0">
              <a:spcBef>
                <a:spcPts val="0"/>
              </a:spcBef>
              <a:buClr>
                <a:srgbClr val="000000"/>
              </a:buClr>
              <a:buSzPct val="100000"/>
              <a:buFont typeface="Economica"/>
            </a:pPr>
            <a:r>
              <a:rPr lang="en" sz="1800">
                <a:solidFill>
                  <a:srgbClr val="000000"/>
                </a:solidFill>
                <a:latin typeface="Economica"/>
                <a:ea typeface="Economica"/>
                <a:cs typeface="Economica"/>
                <a:sym typeface="Economica"/>
              </a:rPr>
              <a:t>Then we don’t have to change the application code</a:t>
            </a:r>
          </a:p>
          <a:p>
            <a:pPr indent="-342900" lvl="1" marL="914400">
              <a:spcBef>
                <a:spcPts val="0"/>
              </a:spcBef>
              <a:buClr>
                <a:srgbClr val="000000"/>
              </a:buClr>
              <a:buSzPct val="100000"/>
              <a:buFont typeface="Economica"/>
            </a:pPr>
            <a:r>
              <a:rPr lang="en" sz="1800">
                <a:solidFill>
                  <a:srgbClr val="000000"/>
                </a:solidFill>
                <a:latin typeface="Economica"/>
                <a:ea typeface="Economica"/>
                <a:cs typeface="Economica"/>
                <a:sym typeface="Economica"/>
              </a:rPr>
              <a:t>Fix is in the architectural design, not the code.</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indent="0" lvl="0" marL="457200">
              <a:spcBef>
                <a:spcPts val="0"/>
              </a:spcBef>
              <a:buNone/>
            </a:pPr>
            <a:r>
              <a:rPr lang="en"/>
              <a:t>			</a:t>
            </a:r>
            <a:r>
              <a:rPr lang="en">
                <a:latin typeface="Economica"/>
                <a:ea typeface="Economica"/>
                <a:cs typeface="Economica"/>
                <a:sym typeface="Economica"/>
              </a:rPr>
              <a:t>Detecting overflows using stack </a:t>
            </a:r>
            <a:r>
              <a:rPr lang="en">
                <a:solidFill>
                  <a:srgbClr val="CC0000"/>
                </a:solidFill>
                <a:latin typeface="Economica"/>
                <a:ea typeface="Economica"/>
                <a:cs typeface="Economica"/>
                <a:sym typeface="Economica"/>
              </a:rPr>
              <a:t>canaries</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Economica"/>
            </a:pPr>
            <a:r>
              <a:rPr lang="en">
                <a:latin typeface="Economica"/>
                <a:ea typeface="Economica"/>
                <a:cs typeface="Economica"/>
                <a:sym typeface="Economica"/>
              </a:rPr>
              <a:t>The analogy here is from 19th century coal mine integrity.</a:t>
            </a:r>
          </a:p>
          <a:p>
            <a:pPr indent="-342900" lvl="1" marL="914400" rtl="0">
              <a:spcBef>
                <a:spcPts val="0"/>
              </a:spcBef>
              <a:buSzPct val="100000"/>
              <a:buFont typeface="Economica"/>
            </a:pPr>
            <a:r>
              <a:rPr lang="en" sz="1800">
                <a:latin typeface="Economica"/>
                <a:ea typeface="Economica"/>
                <a:cs typeface="Economica"/>
                <a:sym typeface="Economica"/>
              </a:rPr>
              <a:t>Coal miners were concerned that mines may contain noxious gas. In order to tell that, they would bring along with them a canary. If at some point, the canary died, the coal miners would be very concerned that there was a gas gas around them and they would leave the mine.</a:t>
            </a:r>
          </a:p>
          <a:p>
            <a:pPr indent="-342900" lvl="0" marL="457200" rtl="0">
              <a:spcBef>
                <a:spcPts val="0"/>
              </a:spcBef>
              <a:buSzPct val="100000"/>
              <a:buFont typeface="Economica"/>
            </a:pPr>
            <a:r>
              <a:rPr lang="en">
                <a:latin typeface="Economica"/>
                <a:ea typeface="Economica"/>
                <a:cs typeface="Economica"/>
                <a:sym typeface="Economica"/>
              </a:rPr>
              <a:t>We can do the same thing to check whether the stack has been smashed or not.</a:t>
            </a:r>
          </a:p>
          <a:p>
            <a:pPr indent="-342900" lvl="1" marL="914400" rtl="0">
              <a:spcBef>
                <a:spcPts val="0"/>
              </a:spcBef>
              <a:buSzPct val="100000"/>
              <a:buFont typeface="Economica"/>
            </a:pPr>
            <a:r>
              <a:rPr lang="en" sz="1800">
                <a:latin typeface="Economica"/>
                <a:ea typeface="Economica"/>
                <a:cs typeface="Economica"/>
                <a:sym typeface="Economica"/>
              </a:rPr>
              <a:t>The way we can do it is instead of putting all the local variables next to safe frame pointer, the same, saved program counter that is return address and so on. Make space for a stack canary, which is some number we store there.</a:t>
            </a:r>
          </a:p>
          <a:p>
            <a:pPr indent="-342900" lvl="1" marL="914400" rtl="0">
              <a:spcBef>
                <a:spcPts val="0"/>
              </a:spcBef>
              <a:buSzPct val="100000"/>
              <a:buFont typeface="Economica"/>
            </a:pPr>
            <a:r>
              <a:rPr lang="en" sz="1800">
                <a:latin typeface="Economica"/>
                <a:ea typeface="Economica"/>
                <a:cs typeface="Economica"/>
                <a:sym typeface="Economica"/>
              </a:rPr>
              <a:t>Then if attacker overruns a buffer, he will also overrun the canary.hence, we can terminate the attack based on the condition of canary.</a:t>
            </a:r>
          </a:p>
          <a:p>
            <a:pPr indent="0" lvl="0" marL="1828800">
              <a:spcBef>
                <a:spcPts val="0"/>
              </a:spcBef>
              <a:buNone/>
            </a:pPr>
            <a:r>
              <a:rPr lang="en">
                <a:solidFill>
                  <a:srgbClr val="CC0000"/>
                </a:solidFill>
                <a:latin typeface="Economica"/>
                <a:ea typeface="Economica"/>
                <a:cs typeface="Economica"/>
                <a:sym typeface="Economica"/>
              </a:rPr>
              <a:t>Now the question is, what value should the canary have?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Economica"/>
                <a:ea typeface="Economica"/>
                <a:cs typeface="Economica"/>
                <a:sym typeface="Economica"/>
              </a:rPr>
              <a:t>Canary values:</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Economica"/>
              <a:buAutoNum type="arabicPeriod"/>
            </a:pPr>
            <a:r>
              <a:rPr lang="en">
                <a:solidFill>
                  <a:srgbClr val="1155CC"/>
                </a:solidFill>
                <a:latin typeface="Economica"/>
                <a:ea typeface="Economica"/>
                <a:cs typeface="Economica"/>
                <a:sym typeface="Economica"/>
              </a:rPr>
              <a:t>Terminator canaries</a:t>
            </a:r>
            <a:r>
              <a:rPr lang="en">
                <a:latin typeface="Economica"/>
                <a:ea typeface="Economica"/>
                <a:cs typeface="Economica"/>
                <a:sym typeface="Economica"/>
              </a:rPr>
              <a:t> (CR, LF, NUL (i.e., 0), -1)</a:t>
            </a:r>
          </a:p>
          <a:p>
            <a:pPr indent="-342900" lvl="1" marL="914400" rtl="0">
              <a:spcBef>
                <a:spcPts val="0"/>
              </a:spcBef>
              <a:buSzPct val="100000"/>
              <a:buFont typeface="Economica"/>
              <a:buAutoNum type="alphaLcPeriod"/>
            </a:pPr>
            <a:r>
              <a:rPr lang="en" sz="1800">
                <a:latin typeface="Economica"/>
                <a:ea typeface="Economica"/>
                <a:cs typeface="Economica"/>
                <a:sym typeface="Economica"/>
              </a:rPr>
              <a:t>Leverages the fact that scanf etc. don’t allow these</a:t>
            </a:r>
          </a:p>
          <a:p>
            <a:pPr indent="-342900" lvl="0" marL="457200" rtl="0">
              <a:spcBef>
                <a:spcPts val="0"/>
              </a:spcBef>
              <a:buSzPct val="100000"/>
              <a:buFont typeface="Economica"/>
              <a:buAutoNum type="arabicPeriod"/>
            </a:pPr>
            <a:r>
              <a:rPr lang="en">
                <a:solidFill>
                  <a:srgbClr val="1155CC"/>
                </a:solidFill>
                <a:latin typeface="Economica"/>
                <a:ea typeface="Economica"/>
                <a:cs typeface="Economica"/>
                <a:sym typeface="Economica"/>
              </a:rPr>
              <a:t>Random canaries</a:t>
            </a:r>
            <a:r>
              <a:rPr lang="en">
                <a:latin typeface="Economica"/>
                <a:ea typeface="Economica"/>
                <a:cs typeface="Economica"/>
                <a:sym typeface="Economica"/>
              </a:rPr>
              <a:t> </a:t>
            </a:r>
          </a:p>
          <a:p>
            <a:pPr indent="-342900" lvl="1" marL="914400" rtl="0">
              <a:spcBef>
                <a:spcPts val="0"/>
              </a:spcBef>
              <a:buSzPct val="100000"/>
              <a:buFont typeface="Economica"/>
              <a:buAutoNum type="alphaLcPeriod"/>
            </a:pPr>
            <a:r>
              <a:rPr lang="en" sz="1800">
                <a:latin typeface="Economica"/>
                <a:ea typeface="Economica"/>
                <a:cs typeface="Economica"/>
                <a:sym typeface="Economica"/>
              </a:rPr>
              <a:t>Write a new random value @ each process start</a:t>
            </a:r>
          </a:p>
          <a:p>
            <a:pPr indent="-342900" lvl="1" marL="914400" rtl="0">
              <a:spcBef>
                <a:spcPts val="0"/>
              </a:spcBef>
              <a:buSzPct val="100000"/>
              <a:buFont typeface="Economica"/>
              <a:buAutoNum type="alphaLcPeriod"/>
            </a:pPr>
            <a:r>
              <a:rPr lang="en" sz="1800">
                <a:latin typeface="Economica"/>
                <a:ea typeface="Economica"/>
                <a:cs typeface="Economica"/>
                <a:sym typeface="Economica"/>
              </a:rPr>
              <a:t>Save the real value somewhere in memory</a:t>
            </a:r>
          </a:p>
          <a:p>
            <a:pPr indent="-342900" lvl="1" marL="914400" rtl="0">
              <a:spcBef>
                <a:spcPts val="0"/>
              </a:spcBef>
              <a:buSzPct val="100000"/>
              <a:buFont typeface="Economica"/>
              <a:buAutoNum type="alphaLcPeriod"/>
            </a:pPr>
            <a:r>
              <a:rPr lang="en" sz="1800">
                <a:latin typeface="Economica"/>
                <a:ea typeface="Economica"/>
                <a:cs typeface="Economica"/>
                <a:sym typeface="Economica"/>
              </a:rPr>
              <a:t>Must write-protect the stored value</a:t>
            </a:r>
          </a:p>
          <a:p>
            <a:pPr indent="-342900" lvl="0" marL="457200" rtl="0">
              <a:spcBef>
                <a:spcPts val="0"/>
              </a:spcBef>
              <a:buClr>
                <a:srgbClr val="1155CC"/>
              </a:buClr>
              <a:buSzPct val="100000"/>
              <a:buFont typeface="Economica"/>
              <a:buAutoNum type="arabicPeriod"/>
            </a:pPr>
            <a:r>
              <a:rPr lang="en">
                <a:solidFill>
                  <a:srgbClr val="1155CC"/>
                </a:solidFill>
                <a:latin typeface="Economica"/>
                <a:ea typeface="Economica"/>
                <a:cs typeface="Economica"/>
                <a:sym typeface="Economica"/>
              </a:rPr>
              <a:t>Random XOR canaries</a:t>
            </a:r>
          </a:p>
          <a:p>
            <a:pPr indent="-342900" lvl="1" marL="914400" rtl="0">
              <a:spcBef>
                <a:spcPts val="0"/>
              </a:spcBef>
              <a:buSzPct val="100000"/>
              <a:buFont typeface="Economica"/>
              <a:buAutoNum type="alphaLcPeriod"/>
            </a:pPr>
            <a:r>
              <a:rPr lang="en" sz="1800">
                <a:latin typeface="Economica"/>
                <a:ea typeface="Economica"/>
                <a:cs typeface="Economica"/>
                <a:sym typeface="Economica"/>
              </a:rPr>
              <a:t>Same as random canaries</a:t>
            </a:r>
          </a:p>
          <a:p>
            <a:pPr indent="-342900" lvl="1" marL="914400">
              <a:spcBef>
                <a:spcPts val="0"/>
              </a:spcBef>
              <a:buSzPct val="100000"/>
              <a:buFont typeface="Economica"/>
              <a:buAutoNum type="alphaLcPeriod"/>
            </a:pPr>
            <a:r>
              <a:rPr lang="en" sz="1800">
                <a:latin typeface="Economica"/>
                <a:ea typeface="Economica"/>
                <a:cs typeface="Economica"/>
                <a:sym typeface="Economica"/>
              </a:rPr>
              <a:t>But store canary XOR some control info, instead</a:t>
            </a:r>
          </a:p>
        </p:txBody>
      </p:sp>
    </p:spTree>
  </p:cSld>
  <p:clrMapOvr>
    <a:masterClrMapping/>
  </p:clrMapOvr>
  <mc:AlternateContent>
    <mc:Choice Requires="p14">
      <p:transition spd="slow">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 calcmode="lin" valueType="num">
                                      <p:cBhvr additive="base">
                                        <p:cTn dur="1000"/>
                                        <p:tgtEl>
                                          <p:spTgt spid="8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 calcmode="lin" valueType="num">
                                      <p:cBhvr additive="base">
                                        <p:cTn dur="1000"/>
                                        <p:tgtEl>
                                          <p:spTgt spid="8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 calcmode="lin" valueType="num">
                                      <p:cBhvr additive="base">
                                        <p:cTn dur="1000"/>
                                        <p:tgtEl>
                                          <p:spTgt spid="8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anim calcmode="lin" valueType="num">
                                      <p:cBhvr additive="base">
                                        <p:cTn dur="1000"/>
                                        <p:tgtEl>
                                          <p:spTgt spid="8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anim calcmode="lin" valueType="num">
                                      <p:cBhvr additive="base">
                                        <p:cTn dur="1000"/>
                                        <p:tgtEl>
                                          <p:spTgt spid="8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anim calcmode="lin" valueType="num">
                                      <p:cBhvr additive="base">
                                        <p:cTn dur="1000"/>
                                        <p:tgtEl>
                                          <p:spTgt spid="80">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anim calcmode="lin" valueType="num">
                                      <p:cBhvr additive="base">
                                        <p:cTn dur="1000"/>
                                        <p:tgtEl>
                                          <p:spTgt spid="80">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
                                            <p:txEl>
                                              <p:pRg end="7" st="7"/>
                                            </p:txEl>
                                          </p:spTgt>
                                        </p:tgtEl>
                                        <p:attrNameLst>
                                          <p:attrName>style.visibility</p:attrName>
                                        </p:attrNameLst>
                                      </p:cBhvr>
                                      <p:to>
                                        <p:strVal val="visible"/>
                                      </p:to>
                                    </p:set>
                                    <p:anim calcmode="lin" valueType="num">
                                      <p:cBhvr additive="base">
                                        <p:cTn dur="1000"/>
                                        <p:tgtEl>
                                          <p:spTgt spid="80">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0">
                                            <p:txEl>
                                              <p:pRg end="8" st="8"/>
                                            </p:txEl>
                                          </p:spTgt>
                                        </p:tgtEl>
                                        <p:attrNameLst>
                                          <p:attrName>style.visibility</p:attrName>
                                        </p:attrNameLst>
                                      </p:cBhvr>
                                      <p:to>
                                        <p:strVal val="visible"/>
                                      </p:to>
                                    </p:set>
                                    <p:anim calcmode="lin" valueType="num">
                                      <p:cBhvr additive="base">
                                        <p:cTn dur="1000"/>
                                        <p:tgtEl>
                                          <p:spTgt spid="80">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Economica"/>
                <a:ea typeface="Economica"/>
                <a:cs typeface="Economica"/>
                <a:sym typeface="Economica"/>
              </a:rPr>
              <a:t>Recall our challenges:</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Economica"/>
            </a:pPr>
            <a:r>
              <a:rPr lang="en">
                <a:latin typeface="Economica"/>
                <a:ea typeface="Economica"/>
                <a:cs typeface="Economica"/>
                <a:sym typeface="Economica"/>
              </a:rPr>
              <a:t>Putting code into the memory ( no zeroes)</a:t>
            </a:r>
          </a:p>
          <a:p>
            <a:pPr indent="-342900" lvl="1" marL="914400" rtl="0">
              <a:spcBef>
                <a:spcPts val="0"/>
              </a:spcBef>
              <a:buClr>
                <a:srgbClr val="38761D"/>
              </a:buClr>
              <a:buSzPct val="100000"/>
              <a:buFont typeface="Economica"/>
            </a:pPr>
            <a:r>
              <a:rPr b="1" lang="en" sz="1800">
                <a:solidFill>
                  <a:srgbClr val="38761D"/>
                </a:solidFill>
                <a:latin typeface="Economica"/>
                <a:ea typeface="Economica"/>
                <a:cs typeface="Economica"/>
                <a:sym typeface="Economica"/>
              </a:rPr>
              <a:t>Defense:</a:t>
            </a:r>
            <a:r>
              <a:rPr lang="en" sz="1800">
                <a:solidFill>
                  <a:srgbClr val="38761D"/>
                </a:solidFill>
                <a:latin typeface="Economica"/>
                <a:ea typeface="Economica"/>
                <a:cs typeface="Economica"/>
                <a:sym typeface="Economica"/>
              </a:rPr>
              <a:t> Make this detectable with </a:t>
            </a:r>
            <a:r>
              <a:rPr b="1" lang="en" sz="1800">
                <a:solidFill>
                  <a:srgbClr val="38761D"/>
                </a:solidFill>
                <a:latin typeface="Economica"/>
                <a:ea typeface="Economica"/>
                <a:cs typeface="Economica"/>
                <a:sym typeface="Economica"/>
              </a:rPr>
              <a:t>canaries</a:t>
            </a:r>
          </a:p>
          <a:p>
            <a:pPr indent="-342900" lvl="0" marL="457200" rtl="0">
              <a:spcBef>
                <a:spcPts val="0"/>
              </a:spcBef>
              <a:buClr>
                <a:srgbClr val="000000"/>
              </a:buClr>
              <a:buSzPct val="100000"/>
              <a:buFont typeface="Economica"/>
            </a:pPr>
            <a:r>
              <a:rPr lang="en">
                <a:solidFill>
                  <a:srgbClr val="000000"/>
                </a:solidFill>
                <a:latin typeface="Economica"/>
                <a:ea typeface="Economica"/>
                <a:cs typeface="Economica"/>
                <a:sym typeface="Economica"/>
              </a:rPr>
              <a:t>Getting instruction pointer to point to (and run) attacker code</a:t>
            </a:r>
          </a:p>
          <a:p>
            <a:pPr indent="-342900" lvl="1" marL="914400" rtl="0">
              <a:spcBef>
                <a:spcPts val="0"/>
              </a:spcBef>
              <a:buClr>
                <a:srgbClr val="38761D"/>
              </a:buClr>
              <a:buSzPct val="100000"/>
              <a:buFont typeface="Economica"/>
            </a:pPr>
            <a:r>
              <a:rPr b="1" lang="en" sz="1800">
                <a:solidFill>
                  <a:srgbClr val="38761D"/>
                </a:solidFill>
                <a:latin typeface="Economica"/>
                <a:ea typeface="Economica"/>
                <a:cs typeface="Economica"/>
                <a:sym typeface="Economica"/>
              </a:rPr>
              <a:t>Defense: Make stack (and heap) non-executable</a:t>
            </a:r>
          </a:p>
          <a:p>
            <a:pPr indent="-342900" lvl="2" marL="1371600" rtl="0">
              <a:spcBef>
                <a:spcPts val="0"/>
              </a:spcBef>
              <a:buClr>
                <a:srgbClr val="000000"/>
              </a:buClr>
              <a:buSzPct val="100000"/>
              <a:buFont typeface="Economica"/>
            </a:pPr>
            <a:r>
              <a:rPr b="1" lang="en" sz="1800">
                <a:solidFill>
                  <a:srgbClr val="000000"/>
                </a:solidFill>
                <a:latin typeface="Economica"/>
                <a:ea typeface="Economica"/>
                <a:cs typeface="Economica"/>
                <a:sym typeface="Economica"/>
              </a:rPr>
              <a:t>So: </a:t>
            </a:r>
            <a:r>
              <a:rPr lang="en" sz="1800">
                <a:solidFill>
                  <a:srgbClr val="000000"/>
                </a:solidFill>
                <a:latin typeface="Economica"/>
                <a:ea typeface="Economica"/>
                <a:cs typeface="Economica"/>
                <a:sym typeface="Economica"/>
              </a:rPr>
              <a:t>even if canaries could be bypassed, no code loaded by attacker can be executed</a:t>
            </a:r>
          </a:p>
          <a:p>
            <a:pPr indent="-342900" lvl="1" marL="914400" rtl="0">
              <a:spcBef>
                <a:spcPts val="0"/>
              </a:spcBef>
              <a:buClr>
                <a:srgbClr val="38761D"/>
              </a:buClr>
              <a:buSzPct val="100000"/>
              <a:buFont typeface="Economica"/>
            </a:pPr>
            <a:r>
              <a:rPr b="1" lang="en" sz="1800">
                <a:solidFill>
                  <a:srgbClr val="38761D"/>
                </a:solidFill>
                <a:latin typeface="Economica"/>
                <a:ea typeface="Economica"/>
                <a:cs typeface="Economica"/>
                <a:sym typeface="Economica"/>
              </a:rPr>
              <a:t>Defense: Use Address-space Layout Randomization</a:t>
            </a:r>
          </a:p>
          <a:p>
            <a:pPr indent="-342900" lvl="2" marL="1371600" rtl="0">
              <a:spcBef>
                <a:spcPts val="0"/>
              </a:spcBef>
              <a:buClr>
                <a:srgbClr val="000000"/>
              </a:buClr>
              <a:buSzPct val="100000"/>
              <a:buFont typeface="Economica"/>
            </a:pPr>
            <a:r>
              <a:rPr lang="en" sz="1800">
                <a:solidFill>
                  <a:srgbClr val="000000"/>
                </a:solidFill>
                <a:latin typeface="Economica"/>
                <a:ea typeface="Economica"/>
                <a:cs typeface="Economica"/>
                <a:sym typeface="Economica"/>
              </a:rPr>
              <a:t>Randomly place standard libraries and other elements in memory, making them harder to guess</a:t>
            </a:r>
          </a:p>
          <a:p>
            <a:pPr indent="-342900" lvl="0" marL="457200" rtl="0">
              <a:spcBef>
                <a:spcPts val="0"/>
              </a:spcBef>
              <a:buClr>
                <a:srgbClr val="000000"/>
              </a:buClr>
              <a:buSzPct val="100000"/>
              <a:buFont typeface="Economica"/>
            </a:pPr>
            <a:r>
              <a:rPr lang="en">
                <a:solidFill>
                  <a:srgbClr val="000000"/>
                </a:solidFill>
                <a:latin typeface="Economica"/>
                <a:ea typeface="Economica"/>
                <a:cs typeface="Economica"/>
                <a:sym typeface="Economica"/>
              </a:rPr>
              <a:t>Finding the return address (guess the raw addr)</a:t>
            </a:r>
          </a:p>
          <a:p>
            <a:pPr indent="-342900" lvl="1" marL="914400">
              <a:spcBef>
                <a:spcPts val="0"/>
              </a:spcBef>
              <a:buClr>
                <a:srgbClr val="38761D"/>
              </a:buClr>
              <a:buSzPct val="100000"/>
              <a:buFont typeface="Economica"/>
            </a:pPr>
            <a:r>
              <a:rPr b="1" lang="en" sz="1800">
                <a:solidFill>
                  <a:srgbClr val="38761D"/>
                </a:solidFill>
                <a:latin typeface="Economica"/>
                <a:ea typeface="Economica"/>
                <a:cs typeface="Economica"/>
                <a:sym typeface="Economica"/>
              </a:rPr>
              <a:t>Defense: Use Address-space Layout Randomization (ASLR)</a:t>
            </a: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 calcmode="lin" valueType="num">
                                      <p:cBhvr additive="base">
                                        <p:cTn dur="1000"/>
                                        <p:tgtEl>
                                          <p:spTgt spid="86">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86">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 calcmode="lin" valueType="num">
                                      <p:cBhvr additive="base">
                                        <p:cTn dur="1000"/>
                                        <p:tgtEl>
                                          <p:spTgt spid="86">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86">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anim calcmode="lin" valueType="num">
                                      <p:cBhvr additive="base">
                                        <p:cTn dur="1000"/>
                                        <p:tgtEl>
                                          <p:spTgt spid="86">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86">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anim calcmode="lin" valueType="num">
                                      <p:cBhvr additive="base">
                                        <p:cTn dur="1000"/>
                                        <p:tgtEl>
                                          <p:spTgt spid="86">
                                            <p:txEl>
                                              <p:pRg end="3" st="3"/>
                                            </p:txEl>
                                          </p:spTgt>
                                        </p:tgtEl>
                                        <p:attrNameLst>
                                          <p:attrName>ppt_w</p:attrName>
                                        </p:attrNameLst>
                                      </p:cBhvr>
                                      <p:tavLst>
                                        <p:tav fmla="" tm="0">
                                          <p:val>
                                            <p:strVal val="0"/>
                                          </p:val>
                                        </p:tav>
                                        <p:tav fmla="" tm="100000">
                                          <p:val>
                                            <p:strVal val="#ppt_w"/>
                                          </p:val>
                                        </p:tav>
                                      </p:tavLst>
                                    </p:anim>
                                    <p:anim calcmode="lin" valueType="num">
                                      <p:cBhvr additive="base">
                                        <p:cTn dur="1000"/>
                                        <p:tgtEl>
                                          <p:spTgt spid="86">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anim calcmode="lin" valueType="num">
                                      <p:cBhvr additive="base">
                                        <p:cTn dur="1000"/>
                                        <p:tgtEl>
                                          <p:spTgt spid="86">
                                            <p:txEl>
                                              <p:pRg end="4" st="4"/>
                                            </p:txEl>
                                          </p:spTgt>
                                        </p:tgtEl>
                                        <p:attrNameLst>
                                          <p:attrName>ppt_w</p:attrName>
                                        </p:attrNameLst>
                                      </p:cBhvr>
                                      <p:tavLst>
                                        <p:tav fmla="" tm="0">
                                          <p:val>
                                            <p:strVal val="0"/>
                                          </p:val>
                                        </p:tav>
                                        <p:tav fmla="" tm="100000">
                                          <p:val>
                                            <p:strVal val="#ppt_w"/>
                                          </p:val>
                                        </p:tav>
                                      </p:tavLst>
                                    </p:anim>
                                    <p:anim calcmode="lin" valueType="num">
                                      <p:cBhvr additive="base">
                                        <p:cTn dur="1000"/>
                                        <p:tgtEl>
                                          <p:spTgt spid="86">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6">
                                            <p:txEl>
                                              <p:pRg end="5" st="5"/>
                                            </p:txEl>
                                          </p:spTgt>
                                        </p:tgtEl>
                                        <p:attrNameLst>
                                          <p:attrName>style.visibility</p:attrName>
                                        </p:attrNameLst>
                                      </p:cBhvr>
                                      <p:to>
                                        <p:strVal val="visible"/>
                                      </p:to>
                                    </p:set>
                                    <p:anim calcmode="lin" valueType="num">
                                      <p:cBhvr additive="base">
                                        <p:cTn dur="1000"/>
                                        <p:tgtEl>
                                          <p:spTgt spid="86">
                                            <p:txEl>
                                              <p:pRg end="5" st="5"/>
                                            </p:txEl>
                                          </p:spTgt>
                                        </p:tgtEl>
                                        <p:attrNameLst>
                                          <p:attrName>ppt_w</p:attrName>
                                        </p:attrNameLst>
                                      </p:cBhvr>
                                      <p:tavLst>
                                        <p:tav fmla="" tm="0">
                                          <p:val>
                                            <p:strVal val="0"/>
                                          </p:val>
                                        </p:tav>
                                        <p:tav fmla="" tm="100000">
                                          <p:val>
                                            <p:strVal val="#ppt_w"/>
                                          </p:val>
                                        </p:tav>
                                      </p:tavLst>
                                    </p:anim>
                                    <p:anim calcmode="lin" valueType="num">
                                      <p:cBhvr additive="base">
                                        <p:cTn dur="1000"/>
                                        <p:tgtEl>
                                          <p:spTgt spid="86">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6">
                                            <p:txEl>
                                              <p:pRg end="6" st="6"/>
                                            </p:txEl>
                                          </p:spTgt>
                                        </p:tgtEl>
                                        <p:attrNameLst>
                                          <p:attrName>style.visibility</p:attrName>
                                        </p:attrNameLst>
                                      </p:cBhvr>
                                      <p:to>
                                        <p:strVal val="visible"/>
                                      </p:to>
                                    </p:set>
                                    <p:anim calcmode="lin" valueType="num">
                                      <p:cBhvr additive="base">
                                        <p:cTn dur="1000"/>
                                        <p:tgtEl>
                                          <p:spTgt spid="86">
                                            <p:txEl>
                                              <p:pRg end="6" st="6"/>
                                            </p:txEl>
                                          </p:spTgt>
                                        </p:tgtEl>
                                        <p:attrNameLst>
                                          <p:attrName>ppt_w</p:attrName>
                                        </p:attrNameLst>
                                      </p:cBhvr>
                                      <p:tavLst>
                                        <p:tav fmla="" tm="0">
                                          <p:val>
                                            <p:strVal val="0"/>
                                          </p:val>
                                        </p:tav>
                                        <p:tav fmla="" tm="100000">
                                          <p:val>
                                            <p:strVal val="#ppt_w"/>
                                          </p:val>
                                        </p:tav>
                                      </p:tavLst>
                                    </p:anim>
                                    <p:anim calcmode="lin" valueType="num">
                                      <p:cBhvr additive="base">
                                        <p:cTn dur="1000"/>
                                        <p:tgtEl>
                                          <p:spTgt spid="86">
                                            <p:txEl>
                                              <p:pRg end="6" st="6"/>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6">
                                            <p:txEl>
                                              <p:pRg end="7" st="7"/>
                                            </p:txEl>
                                          </p:spTgt>
                                        </p:tgtEl>
                                        <p:attrNameLst>
                                          <p:attrName>style.visibility</p:attrName>
                                        </p:attrNameLst>
                                      </p:cBhvr>
                                      <p:to>
                                        <p:strVal val="visible"/>
                                      </p:to>
                                    </p:set>
                                    <p:anim calcmode="lin" valueType="num">
                                      <p:cBhvr additive="base">
                                        <p:cTn dur="1000"/>
                                        <p:tgtEl>
                                          <p:spTgt spid="86">
                                            <p:txEl>
                                              <p:pRg end="7" st="7"/>
                                            </p:txEl>
                                          </p:spTgt>
                                        </p:tgtEl>
                                        <p:attrNameLst>
                                          <p:attrName>ppt_w</p:attrName>
                                        </p:attrNameLst>
                                      </p:cBhvr>
                                      <p:tavLst>
                                        <p:tav fmla="" tm="0">
                                          <p:val>
                                            <p:strVal val="0"/>
                                          </p:val>
                                        </p:tav>
                                        <p:tav fmla="" tm="100000">
                                          <p:val>
                                            <p:strVal val="#ppt_w"/>
                                          </p:val>
                                        </p:tav>
                                      </p:tavLst>
                                    </p:anim>
                                    <p:anim calcmode="lin" valueType="num">
                                      <p:cBhvr additive="base">
                                        <p:cTn dur="1000"/>
                                        <p:tgtEl>
                                          <p:spTgt spid="86">
                                            <p:txEl>
                                              <p:pRg end="7" st="7"/>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6">
                                            <p:txEl>
                                              <p:pRg end="8" st="8"/>
                                            </p:txEl>
                                          </p:spTgt>
                                        </p:tgtEl>
                                        <p:attrNameLst>
                                          <p:attrName>style.visibility</p:attrName>
                                        </p:attrNameLst>
                                      </p:cBhvr>
                                      <p:to>
                                        <p:strVal val="visible"/>
                                      </p:to>
                                    </p:set>
                                    <p:anim calcmode="lin" valueType="num">
                                      <p:cBhvr additive="base">
                                        <p:cTn dur="1000"/>
                                        <p:tgtEl>
                                          <p:spTgt spid="86">
                                            <p:txEl>
                                              <p:pRg end="8" st="8"/>
                                            </p:txEl>
                                          </p:spTgt>
                                        </p:tgtEl>
                                        <p:attrNameLst>
                                          <p:attrName>ppt_w</p:attrName>
                                        </p:attrNameLst>
                                      </p:cBhvr>
                                      <p:tavLst>
                                        <p:tav fmla="" tm="0">
                                          <p:val>
                                            <p:strVal val="0"/>
                                          </p:val>
                                        </p:tav>
                                        <p:tav fmla="" tm="100000">
                                          <p:val>
                                            <p:strVal val="#ppt_w"/>
                                          </p:val>
                                        </p:tav>
                                      </p:tavLst>
                                    </p:anim>
                                    <p:anim calcmode="lin" valueType="num">
                                      <p:cBhvr additive="base">
                                        <p:cTn dur="1000"/>
                                        <p:tgtEl>
                                          <p:spTgt spid="86">
                                            <p:txEl>
                                              <p:pRg end="8" st="8"/>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indent="0" lvl="0" marL="3200400">
              <a:spcBef>
                <a:spcPts val="0"/>
              </a:spcBef>
              <a:buNone/>
            </a:pPr>
            <a:r>
              <a:rPr lang="en" sz="3600">
                <a:latin typeface="Economica"/>
                <a:ea typeface="Economica"/>
                <a:cs typeface="Economica"/>
                <a:sym typeface="Economica"/>
              </a:rPr>
              <a:t>ASLR Today</a:t>
            </a: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Economica"/>
            </a:pPr>
            <a:r>
              <a:rPr b="1" lang="en">
                <a:latin typeface="Economica"/>
                <a:ea typeface="Economica"/>
                <a:cs typeface="Economica"/>
                <a:sym typeface="Economica"/>
              </a:rPr>
              <a:t>Available on modern operating systems</a:t>
            </a:r>
          </a:p>
          <a:p>
            <a:pPr indent="-342900" lvl="1" marL="914400" rtl="0">
              <a:spcBef>
                <a:spcPts val="0"/>
              </a:spcBef>
              <a:buSzPct val="100000"/>
              <a:buFont typeface="Economica"/>
            </a:pPr>
            <a:r>
              <a:rPr lang="en" sz="1800">
                <a:latin typeface="Economica"/>
                <a:ea typeface="Economica"/>
                <a:cs typeface="Economica"/>
                <a:sym typeface="Economica"/>
              </a:rPr>
              <a:t>Available on Linux in 2004, and adoption on other systems came slowly afterwards; </a:t>
            </a:r>
            <a:r>
              <a:rPr b="1" lang="en" sz="1800">
                <a:latin typeface="Economica"/>
                <a:ea typeface="Economica"/>
                <a:cs typeface="Economica"/>
                <a:sym typeface="Economica"/>
              </a:rPr>
              <a:t>most by 2011</a:t>
            </a:r>
          </a:p>
          <a:p>
            <a:pPr indent="-342900" lvl="0" marL="457200" rtl="0">
              <a:spcBef>
                <a:spcPts val="0"/>
              </a:spcBef>
              <a:buSzPct val="100000"/>
              <a:buFont typeface="Economica"/>
            </a:pPr>
            <a:r>
              <a:rPr lang="en">
                <a:latin typeface="Economica"/>
                <a:ea typeface="Economica"/>
                <a:cs typeface="Economica"/>
                <a:sym typeface="Economica"/>
              </a:rPr>
              <a:t>Caveats:</a:t>
            </a:r>
          </a:p>
          <a:p>
            <a:pPr indent="-342900" lvl="1" marL="914400" rtl="0">
              <a:spcBef>
                <a:spcPts val="0"/>
              </a:spcBef>
              <a:buSzPct val="100000"/>
              <a:buFont typeface="Economica"/>
            </a:pPr>
            <a:r>
              <a:rPr b="1" lang="en" sz="1800">
                <a:latin typeface="Economica"/>
                <a:ea typeface="Economica"/>
                <a:cs typeface="Economica"/>
                <a:sym typeface="Economica"/>
              </a:rPr>
              <a:t>Only shifts the offset </a:t>
            </a:r>
            <a:r>
              <a:rPr lang="en" sz="1800">
                <a:latin typeface="Economica"/>
                <a:ea typeface="Economica"/>
                <a:cs typeface="Economica"/>
                <a:sym typeface="Economica"/>
              </a:rPr>
              <a:t>of memory areas</a:t>
            </a:r>
          </a:p>
          <a:p>
            <a:pPr indent="-342900" lvl="2" marL="1371600" rtl="0">
              <a:spcBef>
                <a:spcPts val="0"/>
              </a:spcBef>
              <a:buSzPct val="100000"/>
              <a:buFont typeface="Economica"/>
            </a:pPr>
            <a:r>
              <a:rPr lang="en" sz="1800">
                <a:latin typeface="Economica"/>
                <a:ea typeface="Economica"/>
                <a:cs typeface="Economica"/>
                <a:sym typeface="Economica"/>
              </a:rPr>
              <a:t>Not locations within those areas</a:t>
            </a:r>
          </a:p>
          <a:p>
            <a:pPr indent="-342900" lvl="1" marL="914400" rtl="0">
              <a:spcBef>
                <a:spcPts val="0"/>
              </a:spcBef>
              <a:buSzPct val="100000"/>
              <a:buFont typeface="Economica"/>
            </a:pPr>
            <a:r>
              <a:rPr b="1" lang="en" sz="1800">
                <a:latin typeface="Economica"/>
                <a:ea typeface="Economica"/>
                <a:cs typeface="Economica"/>
                <a:sym typeface="Economica"/>
              </a:rPr>
              <a:t>May not apply to program code, </a:t>
            </a:r>
            <a:r>
              <a:rPr lang="en" sz="1800">
                <a:latin typeface="Economica"/>
                <a:ea typeface="Economica"/>
                <a:cs typeface="Economica"/>
                <a:sym typeface="Economica"/>
              </a:rPr>
              <a:t>just libraries</a:t>
            </a:r>
          </a:p>
          <a:p>
            <a:pPr indent="-342900" lvl="1" marL="914400" rtl="0">
              <a:spcBef>
                <a:spcPts val="0"/>
              </a:spcBef>
              <a:buSzPct val="100000"/>
              <a:buFont typeface="Economica"/>
            </a:pPr>
            <a:r>
              <a:rPr b="1" lang="en" sz="1800">
                <a:latin typeface="Economica"/>
                <a:ea typeface="Economica"/>
                <a:cs typeface="Economica"/>
                <a:sym typeface="Economica"/>
              </a:rPr>
              <a:t>Need sufficient randomness, </a:t>
            </a:r>
            <a:r>
              <a:rPr lang="en" sz="1800">
                <a:latin typeface="Economica"/>
                <a:ea typeface="Economica"/>
                <a:cs typeface="Economica"/>
                <a:sym typeface="Economica"/>
              </a:rPr>
              <a:t>or can brute force</a:t>
            </a:r>
          </a:p>
          <a:p>
            <a:pPr indent="-342900" lvl="2" marL="1371600" rtl="0">
              <a:spcBef>
                <a:spcPts val="0"/>
              </a:spcBef>
              <a:buSzPct val="100000"/>
              <a:buFont typeface="Economica"/>
            </a:pPr>
            <a:r>
              <a:rPr lang="en" sz="1800">
                <a:latin typeface="Economica"/>
                <a:ea typeface="Economica"/>
                <a:cs typeface="Economica"/>
                <a:sym typeface="Economica"/>
              </a:rPr>
              <a:t>32-bit systems typically offer 16 bits = 65536 possible starting positions; sometimes 20 bits.</a:t>
            </a:r>
          </a:p>
          <a:p>
            <a:pPr indent="-342900" lvl="2" marL="1371600">
              <a:spcBef>
                <a:spcPts val="0"/>
              </a:spcBef>
              <a:buSzPct val="100000"/>
              <a:buFont typeface="Economica"/>
            </a:pPr>
            <a:r>
              <a:rPr b="1" lang="en" sz="1800">
                <a:latin typeface="Economica"/>
                <a:ea typeface="Economica"/>
                <a:cs typeface="Economica"/>
                <a:sym typeface="Economica"/>
              </a:rPr>
              <a:t>64-bit systems more promising</a:t>
            </a:r>
          </a:p>
        </p:txBody>
      </p:sp>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 calcmode="lin" valueType="num">
                                      <p:cBhvr additive="base">
                                        <p:cTn dur="1000"/>
                                        <p:tgtEl>
                                          <p:spTgt spid="92">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92">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 calcmode="lin" valueType="num">
                                      <p:cBhvr additive="base">
                                        <p:cTn dur="1000"/>
                                        <p:tgtEl>
                                          <p:spTgt spid="92">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92">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anim calcmode="lin" valueType="num">
                                      <p:cBhvr additive="base">
                                        <p:cTn dur="1000"/>
                                        <p:tgtEl>
                                          <p:spTgt spid="92">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92">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anim calcmode="lin" valueType="num">
                                      <p:cBhvr additive="base">
                                        <p:cTn dur="1000"/>
                                        <p:tgtEl>
                                          <p:spTgt spid="92">
                                            <p:txEl>
                                              <p:pRg end="3" st="3"/>
                                            </p:txEl>
                                          </p:spTgt>
                                        </p:tgtEl>
                                        <p:attrNameLst>
                                          <p:attrName>ppt_w</p:attrName>
                                        </p:attrNameLst>
                                      </p:cBhvr>
                                      <p:tavLst>
                                        <p:tav fmla="" tm="0">
                                          <p:val>
                                            <p:strVal val="0"/>
                                          </p:val>
                                        </p:tav>
                                        <p:tav fmla="" tm="100000">
                                          <p:val>
                                            <p:strVal val="#ppt_w"/>
                                          </p:val>
                                        </p:tav>
                                      </p:tavLst>
                                    </p:anim>
                                    <p:anim calcmode="lin" valueType="num">
                                      <p:cBhvr additive="base">
                                        <p:cTn dur="1000"/>
                                        <p:tgtEl>
                                          <p:spTgt spid="92">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anim calcmode="lin" valueType="num">
                                      <p:cBhvr additive="base">
                                        <p:cTn dur="1000"/>
                                        <p:tgtEl>
                                          <p:spTgt spid="92">
                                            <p:txEl>
                                              <p:pRg end="4" st="4"/>
                                            </p:txEl>
                                          </p:spTgt>
                                        </p:tgtEl>
                                        <p:attrNameLst>
                                          <p:attrName>ppt_w</p:attrName>
                                        </p:attrNameLst>
                                      </p:cBhvr>
                                      <p:tavLst>
                                        <p:tav fmla="" tm="0">
                                          <p:val>
                                            <p:strVal val="0"/>
                                          </p:val>
                                        </p:tav>
                                        <p:tav fmla="" tm="100000">
                                          <p:val>
                                            <p:strVal val="#ppt_w"/>
                                          </p:val>
                                        </p:tav>
                                      </p:tavLst>
                                    </p:anim>
                                    <p:anim calcmode="lin" valueType="num">
                                      <p:cBhvr additive="base">
                                        <p:cTn dur="1000"/>
                                        <p:tgtEl>
                                          <p:spTgt spid="92">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2">
                                            <p:txEl>
                                              <p:pRg end="5" st="5"/>
                                            </p:txEl>
                                          </p:spTgt>
                                        </p:tgtEl>
                                        <p:attrNameLst>
                                          <p:attrName>style.visibility</p:attrName>
                                        </p:attrNameLst>
                                      </p:cBhvr>
                                      <p:to>
                                        <p:strVal val="visible"/>
                                      </p:to>
                                    </p:set>
                                    <p:anim calcmode="lin" valueType="num">
                                      <p:cBhvr additive="base">
                                        <p:cTn dur="1000"/>
                                        <p:tgtEl>
                                          <p:spTgt spid="92">
                                            <p:txEl>
                                              <p:pRg end="5" st="5"/>
                                            </p:txEl>
                                          </p:spTgt>
                                        </p:tgtEl>
                                        <p:attrNameLst>
                                          <p:attrName>ppt_w</p:attrName>
                                        </p:attrNameLst>
                                      </p:cBhvr>
                                      <p:tavLst>
                                        <p:tav fmla="" tm="0">
                                          <p:val>
                                            <p:strVal val="0"/>
                                          </p:val>
                                        </p:tav>
                                        <p:tav fmla="" tm="100000">
                                          <p:val>
                                            <p:strVal val="#ppt_w"/>
                                          </p:val>
                                        </p:tav>
                                      </p:tavLst>
                                    </p:anim>
                                    <p:anim calcmode="lin" valueType="num">
                                      <p:cBhvr additive="base">
                                        <p:cTn dur="1000"/>
                                        <p:tgtEl>
                                          <p:spTgt spid="92">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2">
                                            <p:txEl>
                                              <p:pRg end="6" st="6"/>
                                            </p:txEl>
                                          </p:spTgt>
                                        </p:tgtEl>
                                        <p:attrNameLst>
                                          <p:attrName>style.visibility</p:attrName>
                                        </p:attrNameLst>
                                      </p:cBhvr>
                                      <p:to>
                                        <p:strVal val="visible"/>
                                      </p:to>
                                    </p:set>
                                    <p:anim calcmode="lin" valueType="num">
                                      <p:cBhvr additive="base">
                                        <p:cTn dur="1000"/>
                                        <p:tgtEl>
                                          <p:spTgt spid="92">
                                            <p:txEl>
                                              <p:pRg end="6" st="6"/>
                                            </p:txEl>
                                          </p:spTgt>
                                        </p:tgtEl>
                                        <p:attrNameLst>
                                          <p:attrName>ppt_w</p:attrName>
                                        </p:attrNameLst>
                                      </p:cBhvr>
                                      <p:tavLst>
                                        <p:tav fmla="" tm="0">
                                          <p:val>
                                            <p:strVal val="0"/>
                                          </p:val>
                                        </p:tav>
                                        <p:tav fmla="" tm="100000">
                                          <p:val>
                                            <p:strVal val="#ppt_w"/>
                                          </p:val>
                                        </p:tav>
                                      </p:tavLst>
                                    </p:anim>
                                    <p:anim calcmode="lin" valueType="num">
                                      <p:cBhvr additive="base">
                                        <p:cTn dur="1000"/>
                                        <p:tgtEl>
                                          <p:spTgt spid="92">
                                            <p:txEl>
                                              <p:pRg end="6" st="6"/>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2">
                                            <p:txEl>
                                              <p:pRg end="7" st="7"/>
                                            </p:txEl>
                                          </p:spTgt>
                                        </p:tgtEl>
                                        <p:attrNameLst>
                                          <p:attrName>style.visibility</p:attrName>
                                        </p:attrNameLst>
                                      </p:cBhvr>
                                      <p:to>
                                        <p:strVal val="visible"/>
                                      </p:to>
                                    </p:set>
                                    <p:anim calcmode="lin" valueType="num">
                                      <p:cBhvr additive="base">
                                        <p:cTn dur="1000"/>
                                        <p:tgtEl>
                                          <p:spTgt spid="92">
                                            <p:txEl>
                                              <p:pRg end="7" st="7"/>
                                            </p:txEl>
                                          </p:spTgt>
                                        </p:tgtEl>
                                        <p:attrNameLst>
                                          <p:attrName>ppt_w</p:attrName>
                                        </p:attrNameLst>
                                      </p:cBhvr>
                                      <p:tavLst>
                                        <p:tav fmla="" tm="0">
                                          <p:val>
                                            <p:strVal val="0"/>
                                          </p:val>
                                        </p:tav>
                                        <p:tav fmla="" tm="100000">
                                          <p:val>
                                            <p:strVal val="#ppt_w"/>
                                          </p:val>
                                        </p:tav>
                                      </p:tavLst>
                                    </p:anim>
                                    <p:anim calcmode="lin" valueType="num">
                                      <p:cBhvr additive="base">
                                        <p:cTn dur="1000"/>
                                        <p:tgtEl>
                                          <p:spTgt spid="92">
                                            <p:txEl>
                                              <p:pRg end="7" st="7"/>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2">
                                            <p:txEl>
                                              <p:pRg end="8" st="8"/>
                                            </p:txEl>
                                          </p:spTgt>
                                        </p:tgtEl>
                                        <p:attrNameLst>
                                          <p:attrName>style.visibility</p:attrName>
                                        </p:attrNameLst>
                                      </p:cBhvr>
                                      <p:to>
                                        <p:strVal val="visible"/>
                                      </p:to>
                                    </p:set>
                                    <p:anim calcmode="lin" valueType="num">
                                      <p:cBhvr additive="base">
                                        <p:cTn dur="1000"/>
                                        <p:tgtEl>
                                          <p:spTgt spid="92">
                                            <p:txEl>
                                              <p:pRg end="8" st="8"/>
                                            </p:txEl>
                                          </p:spTgt>
                                        </p:tgtEl>
                                        <p:attrNameLst>
                                          <p:attrName>ppt_w</p:attrName>
                                        </p:attrNameLst>
                                      </p:cBhvr>
                                      <p:tavLst>
                                        <p:tav fmla="" tm="0">
                                          <p:val>
                                            <p:strVal val="0"/>
                                          </p:val>
                                        </p:tav>
                                        <p:tav fmla="" tm="100000">
                                          <p:val>
                                            <p:strVal val="#ppt_w"/>
                                          </p:val>
                                        </p:tav>
                                      </p:tavLst>
                                    </p:anim>
                                    <p:anim calcmode="lin" valueType="num">
                                      <p:cBhvr additive="base">
                                        <p:cTn dur="1000"/>
                                        <p:tgtEl>
                                          <p:spTgt spid="92">
                                            <p:txEl>
                                              <p:pRg end="8" st="8"/>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latin typeface="Economica"/>
                <a:ea typeface="Economica"/>
                <a:cs typeface="Economica"/>
                <a:sym typeface="Economica"/>
              </a:rPr>
              <a:t>Return oriented programming (ROP)</a:t>
            </a:r>
          </a:p>
        </p:txBody>
      </p:sp>
      <p:sp>
        <p:nvSpPr>
          <p:cNvPr id="98" name="Shape 98"/>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0"/>
                                        <p:tgtEl>
                                          <p:spTgt spid="97"/>
                                        </p:tgtEl>
                                        <p:attrNameLst>
                                          <p:attrName>ppt_w</p:attrName>
                                        </p:attrNameLst>
                                      </p:cBhvr>
                                      <p:tavLst>
                                        <p:tav fmla="" tm="0">
                                          <p:val>
                                            <p:strVal val="0"/>
                                          </p:val>
                                        </p:tav>
                                        <p:tav fmla="" tm="100000">
                                          <p:val>
                                            <p:strVal val="#ppt_w"/>
                                          </p:val>
                                        </p:tav>
                                      </p:tavLst>
                                    </p:anim>
                                    <p:anim calcmode="lin" valueType="num">
                                      <p:cBhvr additive="base">
                                        <p:cTn dur="1000"/>
                                        <p:tgtEl>
                                          <p:spTgt spid="9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indent="0" lvl="0" marL="3200400">
              <a:spcBef>
                <a:spcPts val="0"/>
              </a:spcBef>
              <a:buNone/>
            </a:pPr>
            <a:r>
              <a:rPr lang="en">
                <a:latin typeface="Economica"/>
                <a:ea typeface="Economica"/>
                <a:cs typeface="Economica"/>
                <a:sym typeface="Economica"/>
              </a:rPr>
              <a:t>Cat and mouse</a:t>
            </a:r>
          </a:p>
        </p:txBody>
      </p:sp>
      <p:sp>
        <p:nvSpPr>
          <p:cNvPr id="104" name="Shape 10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lr>
                <a:srgbClr val="3C78D8"/>
              </a:buClr>
              <a:buFont typeface="Economica"/>
            </a:pPr>
            <a:r>
              <a:rPr b="1" lang="en">
                <a:solidFill>
                  <a:srgbClr val="3C78D8"/>
                </a:solidFill>
                <a:latin typeface="Economica"/>
                <a:ea typeface="Economica"/>
                <a:cs typeface="Economica"/>
                <a:sym typeface="Economica"/>
              </a:rPr>
              <a:t>Defense: </a:t>
            </a:r>
            <a:r>
              <a:rPr b="1" lang="en">
                <a:solidFill>
                  <a:srgbClr val="000000"/>
                </a:solidFill>
                <a:latin typeface="Economica"/>
                <a:ea typeface="Economica"/>
                <a:cs typeface="Economica"/>
                <a:sym typeface="Economica"/>
              </a:rPr>
              <a:t>Make stack/heap non executable </a:t>
            </a:r>
            <a:r>
              <a:rPr lang="en">
                <a:solidFill>
                  <a:srgbClr val="000000"/>
                </a:solidFill>
                <a:latin typeface="Economica"/>
                <a:ea typeface="Economica"/>
                <a:cs typeface="Economica"/>
                <a:sym typeface="Economica"/>
              </a:rPr>
              <a:t>to prevent injection of code</a:t>
            </a:r>
          </a:p>
          <a:p>
            <a:pPr indent="-228600" lvl="1" marL="914400" rtl="0">
              <a:spcBef>
                <a:spcPts val="0"/>
              </a:spcBef>
              <a:buClr>
                <a:srgbClr val="3C78D8"/>
              </a:buClr>
              <a:buFont typeface="Economica"/>
            </a:pPr>
            <a:r>
              <a:rPr b="1" lang="en" sz="1800">
                <a:solidFill>
                  <a:srgbClr val="CC0000"/>
                </a:solidFill>
                <a:latin typeface="Economica"/>
                <a:ea typeface="Economica"/>
                <a:cs typeface="Economica"/>
                <a:sym typeface="Economica"/>
              </a:rPr>
              <a:t>Attack response: </a:t>
            </a:r>
            <a:r>
              <a:rPr b="1" lang="en" sz="1800">
                <a:solidFill>
                  <a:srgbClr val="000000"/>
                </a:solidFill>
                <a:latin typeface="Economica"/>
                <a:ea typeface="Economica"/>
                <a:cs typeface="Economica"/>
                <a:sym typeface="Economica"/>
              </a:rPr>
              <a:t>Jump/return to libc</a:t>
            </a:r>
          </a:p>
          <a:p>
            <a:pPr indent="-228600" lvl="0" marL="457200" rtl="0">
              <a:spcBef>
                <a:spcPts val="0"/>
              </a:spcBef>
              <a:buClr>
                <a:srgbClr val="3C78D8"/>
              </a:buClr>
              <a:buFont typeface="Economica"/>
            </a:pPr>
            <a:r>
              <a:rPr b="1" lang="en">
                <a:solidFill>
                  <a:srgbClr val="3C78D8"/>
                </a:solidFill>
                <a:latin typeface="Economica"/>
                <a:ea typeface="Economica"/>
                <a:cs typeface="Economica"/>
                <a:sym typeface="Economica"/>
              </a:rPr>
              <a:t>Defense:</a:t>
            </a:r>
            <a:r>
              <a:rPr b="1" lang="en">
                <a:solidFill>
                  <a:srgbClr val="000000"/>
                </a:solidFill>
                <a:latin typeface="Economica"/>
                <a:ea typeface="Economica"/>
                <a:cs typeface="Economica"/>
                <a:sym typeface="Economica"/>
              </a:rPr>
              <a:t> Hide the address of desired libc code </a:t>
            </a:r>
            <a:r>
              <a:rPr lang="en">
                <a:solidFill>
                  <a:srgbClr val="000000"/>
                </a:solidFill>
                <a:latin typeface="Economica"/>
                <a:ea typeface="Economica"/>
                <a:cs typeface="Economica"/>
                <a:sym typeface="Economica"/>
              </a:rPr>
              <a:t>or </a:t>
            </a:r>
            <a:r>
              <a:rPr b="1" lang="en">
                <a:solidFill>
                  <a:srgbClr val="000000"/>
                </a:solidFill>
                <a:latin typeface="Economica"/>
                <a:ea typeface="Economica"/>
                <a:cs typeface="Economica"/>
                <a:sym typeface="Economica"/>
              </a:rPr>
              <a:t>return address </a:t>
            </a:r>
            <a:r>
              <a:rPr lang="en">
                <a:solidFill>
                  <a:srgbClr val="000000"/>
                </a:solidFill>
                <a:latin typeface="Economica"/>
                <a:ea typeface="Economica"/>
                <a:cs typeface="Economica"/>
                <a:sym typeface="Economica"/>
              </a:rPr>
              <a:t>using ASLR</a:t>
            </a:r>
          </a:p>
          <a:p>
            <a:pPr indent="-228600" lvl="1" marL="914400" rtl="0">
              <a:spcBef>
                <a:spcPts val="0"/>
              </a:spcBef>
              <a:buClr>
                <a:srgbClr val="3C78D8"/>
              </a:buClr>
              <a:buFont typeface="Economica"/>
            </a:pPr>
            <a:r>
              <a:rPr b="1" lang="en" sz="1800">
                <a:solidFill>
                  <a:srgbClr val="CC0000"/>
                </a:solidFill>
                <a:latin typeface="Economica"/>
                <a:ea typeface="Economica"/>
                <a:cs typeface="Economica"/>
                <a:sym typeface="Economica"/>
              </a:rPr>
              <a:t>Attack response: </a:t>
            </a:r>
            <a:r>
              <a:rPr b="1" lang="en" sz="1800">
                <a:solidFill>
                  <a:srgbClr val="000000"/>
                </a:solidFill>
                <a:latin typeface="Economica"/>
                <a:ea typeface="Economica"/>
                <a:cs typeface="Economica"/>
                <a:sym typeface="Economica"/>
              </a:rPr>
              <a:t>Brute force search (</a:t>
            </a:r>
            <a:r>
              <a:rPr lang="en" sz="1800">
                <a:solidFill>
                  <a:srgbClr val="000000"/>
                </a:solidFill>
                <a:latin typeface="Economica"/>
                <a:ea typeface="Economica"/>
                <a:cs typeface="Economica"/>
                <a:sym typeface="Economica"/>
              </a:rPr>
              <a:t>for 32-bit systems) or </a:t>
            </a:r>
            <a:r>
              <a:rPr b="1" lang="en" sz="1800">
                <a:solidFill>
                  <a:srgbClr val="000000"/>
                </a:solidFill>
                <a:latin typeface="Economica"/>
                <a:ea typeface="Economica"/>
                <a:cs typeface="Economica"/>
                <a:sym typeface="Economica"/>
              </a:rPr>
              <a:t>information leak </a:t>
            </a:r>
            <a:r>
              <a:rPr lang="en" sz="1800">
                <a:solidFill>
                  <a:srgbClr val="000000"/>
                </a:solidFill>
                <a:latin typeface="Economica"/>
                <a:ea typeface="Economica"/>
                <a:cs typeface="Economica"/>
                <a:sym typeface="Economica"/>
              </a:rPr>
              <a:t>(format string vulnerability)</a:t>
            </a:r>
          </a:p>
          <a:p>
            <a:pPr indent="-342900" lvl="0" marL="457200" rtl="0">
              <a:spcBef>
                <a:spcPts val="0"/>
              </a:spcBef>
              <a:buClr>
                <a:srgbClr val="3C78D8"/>
              </a:buClr>
              <a:buSzPct val="100000"/>
              <a:buFont typeface="Economica"/>
            </a:pPr>
            <a:r>
              <a:rPr b="1" lang="en">
                <a:solidFill>
                  <a:srgbClr val="3C78D8"/>
                </a:solidFill>
                <a:latin typeface="Economica"/>
                <a:ea typeface="Economica"/>
                <a:cs typeface="Economica"/>
                <a:sym typeface="Economica"/>
              </a:rPr>
              <a:t>Defense: </a:t>
            </a:r>
            <a:r>
              <a:rPr b="1" lang="en">
                <a:solidFill>
                  <a:srgbClr val="000000"/>
                </a:solidFill>
                <a:latin typeface="Economica"/>
                <a:ea typeface="Economica"/>
                <a:cs typeface="Economica"/>
                <a:sym typeface="Economica"/>
              </a:rPr>
              <a:t>Avoid using libc code entirely </a:t>
            </a:r>
            <a:r>
              <a:rPr lang="en">
                <a:solidFill>
                  <a:srgbClr val="000000"/>
                </a:solidFill>
                <a:latin typeface="Economica"/>
                <a:ea typeface="Economica"/>
                <a:cs typeface="Economica"/>
                <a:sym typeface="Economica"/>
              </a:rPr>
              <a:t>and use code in the program text instead</a:t>
            </a:r>
          </a:p>
          <a:p>
            <a:pPr indent="-342900" lvl="1" marL="914400">
              <a:spcBef>
                <a:spcPts val="0"/>
              </a:spcBef>
              <a:buClr>
                <a:srgbClr val="CC0000"/>
              </a:buClr>
              <a:buSzPct val="100000"/>
              <a:buFont typeface="Economica"/>
            </a:pPr>
            <a:r>
              <a:rPr b="1" lang="en" sz="1800">
                <a:solidFill>
                  <a:srgbClr val="CC0000"/>
                </a:solidFill>
                <a:latin typeface="Economica"/>
                <a:ea typeface="Economica"/>
                <a:cs typeface="Economica"/>
                <a:sym typeface="Economica"/>
              </a:rPr>
              <a:t>Attack response: </a:t>
            </a:r>
            <a:r>
              <a:rPr lang="en" sz="1800">
                <a:solidFill>
                  <a:srgbClr val="000000"/>
                </a:solidFill>
                <a:latin typeface="Economica"/>
                <a:ea typeface="Economica"/>
                <a:cs typeface="Economica"/>
                <a:sym typeface="Economica"/>
              </a:rPr>
              <a:t>Construct needed functionality using </a:t>
            </a:r>
            <a:r>
              <a:rPr b="1" lang="en" sz="1800">
                <a:solidFill>
                  <a:srgbClr val="000000"/>
                </a:solidFill>
                <a:latin typeface="Economica"/>
                <a:ea typeface="Economica"/>
                <a:cs typeface="Economica"/>
                <a:sym typeface="Economica"/>
              </a:rPr>
              <a:t>return oriented programming (ROP)</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 calcmode="lin" valueType="num">
                                      <p:cBhvr additive="base">
                                        <p:cTn dur="1000"/>
                                        <p:tgtEl>
                                          <p:spTgt spid="10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 calcmode="lin" valueType="num">
                                      <p:cBhvr additive="base">
                                        <p:cTn dur="1000"/>
                                        <p:tgtEl>
                                          <p:spTgt spid="10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 calcmode="lin" valueType="num">
                                      <p:cBhvr additive="base">
                                        <p:cTn dur="1000"/>
                                        <p:tgtEl>
                                          <p:spTgt spid="10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 calcmode="lin" valueType="num">
                                      <p:cBhvr additive="base">
                                        <p:cTn dur="1000"/>
                                        <p:tgtEl>
                                          <p:spTgt spid="10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anim calcmode="lin" valueType="num">
                                      <p:cBhvr additive="base">
                                        <p:cTn dur="1000"/>
                                        <p:tgtEl>
                                          <p:spTgt spid="10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anim calcmode="lin" valueType="num">
                                      <p:cBhvr additive="base">
                                        <p:cTn dur="1000"/>
                                        <p:tgtEl>
                                          <p:spTgt spid="104">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