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288832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00.png"/><Relationship Id="rId13" Type="http://schemas.openxmlformats.org/officeDocument/2006/relationships/image" Target="../media/image09.png"/><Relationship Id="rId12" Type="http://schemas.openxmlformats.org/officeDocument/2006/relationships/image" Target="../media/image0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Relationship Id="rId9" Type="http://schemas.openxmlformats.org/officeDocument/2006/relationships/image" Target="../media/image06.png"/><Relationship Id="rId15" Type="http://schemas.openxmlformats.org/officeDocument/2006/relationships/image" Target="../media/image13.png"/><Relationship Id="rId14" Type="http://schemas.openxmlformats.org/officeDocument/2006/relationships/image" Target="../media/image10.png"/><Relationship Id="rId16" Type="http://schemas.openxmlformats.org/officeDocument/2006/relationships/image" Target="../media/image11.png"/><Relationship Id="rId5" Type="http://schemas.openxmlformats.org/officeDocument/2006/relationships/image" Target="../media/image04.png"/><Relationship Id="rId6" Type="http://schemas.openxmlformats.org/officeDocument/2006/relationships/image" Target="../media/image05.png"/><Relationship Id="rId7" Type="http://schemas.openxmlformats.org/officeDocument/2006/relationships/image" Target="../media/image03.png"/><Relationship Id="rId8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1828800">
              <a:spcBef>
                <a:spcPts val="0"/>
              </a:spcBef>
              <a:buNone/>
            </a:pPr>
            <a:r>
              <a:rPr lang="en" sz="4500">
                <a:latin typeface="Economica"/>
                <a:ea typeface="Economica"/>
                <a:cs typeface="Economica"/>
                <a:sym typeface="Economica"/>
              </a:rPr>
              <a:t>Code Injecti</a:t>
            </a:r>
            <a:r>
              <a:rPr lang="en" sz="4500">
                <a:latin typeface="Economica"/>
                <a:ea typeface="Economica"/>
                <a:cs typeface="Economica"/>
                <a:sym typeface="Economica"/>
              </a:rPr>
              <a:t>on</a:t>
            </a:r>
            <a:r>
              <a:rPr lang="en" sz="45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4500">
                <a:latin typeface="Economica"/>
                <a:ea typeface="Economica"/>
                <a:cs typeface="Economica"/>
                <a:sym typeface="Economica"/>
              </a:rPr>
              <a:t>                                                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78000" y="4248125"/>
            <a:ext cx="8388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4183588" y="2906416"/>
            <a:ext cx="6159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5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635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%eip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202545" y="2914650"/>
            <a:ext cx="13854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700" lvl="0" marL="6731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&amp;arg1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183588" y="2906416"/>
            <a:ext cx="6159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762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EFEFE"/>
                </a:solidFill>
                <a:latin typeface="Economica"/>
                <a:ea typeface="Economica"/>
                <a:cs typeface="Economica"/>
                <a:sym typeface="Economica"/>
              </a:rPr>
              <a:t>0xbff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790009" y="2906416"/>
            <a:ext cx="1049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50800" rtl="0" algn="r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…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4807527" y="2914650"/>
            <a:ext cx="14505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r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b="1" lang="en" sz="900">
                <a:solidFill>
                  <a:srgbClr val="FEFEFE"/>
                </a:solidFill>
                <a:latin typeface="Economica"/>
                <a:ea typeface="Economica"/>
                <a:cs typeface="Economica"/>
                <a:sym typeface="Economica"/>
              </a:rPr>
              <a:t>\x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377668" y="2906416"/>
            <a:ext cx="18156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5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76200" marR="0" rtl="0" algn="l">
              <a:lnSpc>
                <a:spcPct val="92296"/>
              </a:lnSpc>
              <a:spcBef>
                <a:spcPts val="0"/>
              </a:spcBef>
              <a:buSzPct val="25000"/>
              <a:buNone/>
            </a:pPr>
            <a:r>
              <a:rPr baseline="30000" lang="en" sz="1700">
                <a:latin typeface="Economica"/>
                <a:ea typeface="Economica"/>
                <a:cs typeface="Economica"/>
                <a:sym typeface="Economica"/>
              </a:rPr>
              <a:t>00 00 00 00 </a:t>
            </a: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%ebp</a:t>
            </a:r>
          </a:p>
        </p:txBody>
      </p:sp>
      <p:sp>
        <p:nvSpPr>
          <p:cNvPr id="119" name="Shape 119"/>
          <p:cNvSpPr/>
          <p:nvPr/>
        </p:nvSpPr>
        <p:spPr>
          <a:xfrm>
            <a:off x="1400281" y="2890270"/>
            <a:ext cx="6343500" cy="281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422399" y="2901202"/>
            <a:ext cx="6299100" cy="245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0"/>
                </a:lnTo>
                <a:lnTo>
                  <a:pt x="119999" y="119999"/>
                </a:lnTo>
                <a:lnTo>
                  <a:pt x="0" y="119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5829756" y="2906416"/>
            <a:ext cx="1788299" cy="2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846618" y="2914650"/>
            <a:ext cx="1755000" cy="222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846618" y="2914650"/>
            <a:ext cx="17550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2A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443434" y="2906416"/>
            <a:ext cx="615899" cy="24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463963" y="2914650"/>
            <a:ext cx="577499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1752599" y="2659155"/>
            <a:ext cx="0" cy="195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115646"/>
                </a:lnTo>
                <a:lnTo>
                  <a:pt x="0" y="0"/>
                </a:lnTo>
              </a:path>
            </a:pathLst>
          </a:custGeom>
          <a:noFill/>
          <a:ln cap="flat" cmpd="sng" w="253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1705494" y="2845733"/>
            <a:ext cx="94200" cy="68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6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183588" y="2906416"/>
            <a:ext cx="615900" cy="24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4202545" y="2914650"/>
            <a:ext cx="1385400" cy="1008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377668" y="2906416"/>
            <a:ext cx="3466500" cy="249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818909" y="2914650"/>
            <a:ext cx="9300" cy="2220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4183588" y="2906416"/>
            <a:ext cx="615900" cy="24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4202545" y="2914650"/>
            <a:ext cx="1385400" cy="10086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4202545" y="2914650"/>
            <a:ext cx="5775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2A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790009" y="2906416"/>
            <a:ext cx="1049100" cy="249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4807527" y="2914650"/>
            <a:ext cx="1385400" cy="10086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807527" y="2914650"/>
            <a:ext cx="10113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2A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2399194" y="2706652"/>
            <a:ext cx="2405999" cy="2187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4808482" y="3152591"/>
            <a:ext cx="1015800" cy="2319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2377668" y="2906416"/>
            <a:ext cx="1815600" cy="2493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2396836" y="2914650"/>
            <a:ext cx="1777800" cy="2220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2396836" y="2914650"/>
            <a:ext cx="17778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2A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899403" y="3161858"/>
            <a:ext cx="1644000" cy="2319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2396825" y="876459"/>
            <a:ext cx="1710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800">
                <a:latin typeface="Economica"/>
                <a:ea typeface="Economica"/>
                <a:cs typeface="Economica"/>
                <a:sym typeface="Economica"/>
              </a:rPr>
              <a:t>Putting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683450" y="911400"/>
            <a:ext cx="618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800">
                <a:latin typeface="Economica"/>
                <a:ea typeface="Economica"/>
                <a:cs typeface="Economica"/>
                <a:sym typeface="Economica"/>
              </a:rPr>
              <a:t>it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035591" y="907959"/>
            <a:ext cx="6180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800">
                <a:latin typeface="Economica"/>
                <a:ea typeface="Economica"/>
                <a:cs typeface="Economica"/>
                <a:sym typeface="Economica"/>
              </a:rPr>
              <a:t>all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486825" y="911399"/>
            <a:ext cx="20268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800">
                <a:latin typeface="Economica"/>
                <a:ea typeface="Economica"/>
                <a:cs typeface="Economica"/>
                <a:sym typeface="Economica"/>
              </a:rPr>
              <a:t>together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2159861" y="1455241"/>
            <a:ext cx="3428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66700" marR="279400" rtl="0" algn="ctr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1333FE"/>
                </a:solidFill>
                <a:latin typeface="Economica"/>
                <a:ea typeface="Economica"/>
                <a:cs typeface="Economica"/>
                <a:sym typeface="Economica"/>
              </a:rPr>
              <a:t>But it has to be </a:t>
            </a:r>
            <a:r>
              <a:rPr i="1" lang="en" sz="1700">
                <a:solidFill>
                  <a:srgbClr val="1333FE"/>
                </a:solidFill>
                <a:latin typeface="Economica"/>
                <a:ea typeface="Economica"/>
                <a:cs typeface="Economica"/>
                <a:sym typeface="Economica"/>
              </a:rPr>
              <a:t>something</a:t>
            </a:r>
            <a:r>
              <a:rPr lang="en" sz="1700">
                <a:solidFill>
                  <a:srgbClr val="1333FE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</a:p>
          <a:p>
            <a:pPr indent="0" lvl="0" marL="0" marR="0" rtl="0" algn="ctr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1333FE"/>
                </a:solidFill>
                <a:latin typeface="Economica"/>
                <a:ea typeface="Economica"/>
                <a:cs typeface="Economica"/>
                <a:sym typeface="Economica"/>
              </a:rPr>
              <a:t>we have to start writing wherever the input to gets/etc., begins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998772" y="2006166"/>
            <a:ext cx="378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None/>
            </a:pPr>
            <a:r>
              <a:t/>
            </a:r>
            <a:endParaRPr sz="17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035591" y="1858666"/>
            <a:ext cx="8274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solidFill>
                  <a:srgbClr val="1333FE"/>
                </a:solidFill>
                <a:latin typeface="Economica"/>
                <a:ea typeface="Economica"/>
                <a:cs typeface="Economica"/>
                <a:sym typeface="Economica"/>
              </a:rPr>
              <a:t>.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165631" y="2286371"/>
            <a:ext cx="6864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700" lvl="0" marL="50800" marR="2540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good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guess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840708" y="2387224"/>
            <a:ext cx="930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padding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1462723" y="2456309"/>
            <a:ext cx="611999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3333"/>
              </a:lnSpc>
              <a:spcBef>
                <a:spcPts val="0"/>
              </a:spcBef>
              <a:buSzPct val="25000"/>
              <a:buNone/>
            </a:pPr>
            <a:r>
              <a:rPr baseline="30000" lang="en" sz="2600">
                <a:latin typeface="Economica"/>
                <a:ea typeface="Economica"/>
                <a:cs typeface="Economica"/>
                <a:sym typeface="Economica"/>
              </a:rPr>
              <a:t>%eip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704579" y="3215958"/>
            <a:ext cx="5775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buffer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845054" y="3454977"/>
            <a:ext cx="9744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4333"/>
              </a:lnSpc>
              <a:spcBef>
                <a:spcPts val="0"/>
              </a:spcBef>
              <a:buSzPct val="25000"/>
              <a:buNone/>
            </a:pPr>
            <a:r>
              <a:rPr baseline="30000" lang="en" sz="2600">
                <a:latin typeface="Economica"/>
                <a:ea typeface="Economica"/>
                <a:cs typeface="Economica"/>
                <a:sym typeface="Economica"/>
              </a:rPr>
              <a:t>nop sled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5926868" y="3454961"/>
            <a:ext cx="162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malicious code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422399" y="2901202"/>
            <a:ext cx="414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463963" y="2901202"/>
            <a:ext cx="577499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00">
              <a:latin typeface="Economica"/>
              <a:ea typeface="Economica"/>
              <a:cs typeface="Economica"/>
              <a:sym typeface="Economica"/>
            </a:endParaRPr>
          </a:p>
          <a:p>
            <a:pPr indent="-12700" lvl="0" marL="1016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Text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041236" y="2901202"/>
            <a:ext cx="3555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500">
              <a:latin typeface="Economica"/>
              <a:ea typeface="Economica"/>
              <a:cs typeface="Economica"/>
              <a:sym typeface="Economica"/>
            </a:endParaRPr>
          </a:p>
          <a:p>
            <a:pPr indent="-12700" lvl="0" marL="381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...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2403700" y="2768324"/>
            <a:ext cx="17919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4188700" y="2860399"/>
            <a:ext cx="604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762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EFEFE"/>
                </a:solidFill>
                <a:latin typeface="Economica"/>
                <a:ea typeface="Economica"/>
                <a:cs typeface="Economica"/>
                <a:sym typeface="Economica"/>
              </a:rPr>
              <a:t>0xbdf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793675" y="2865199"/>
            <a:ext cx="1039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762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b="1" lang="en" sz="800">
                <a:solidFill>
                  <a:srgbClr val="FEFEFE"/>
                </a:solidFill>
                <a:latin typeface="Economica"/>
                <a:ea typeface="Economica"/>
                <a:cs typeface="Economica"/>
                <a:sym typeface="Economica"/>
              </a:rPr>
              <a:t>nop nop nop …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832775" y="2865299"/>
            <a:ext cx="1768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7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3302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b="1" lang="en" sz="900">
                <a:solidFill>
                  <a:srgbClr val="FEFEFE"/>
                </a:solidFill>
                <a:latin typeface="Economica"/>
                <a:ea typeface="Economica"/>
                <a:cs typeface="Economica"/>
                <a:sym typeface="Economica"/>
              </a:rPr>
              <a:t>0f \x3c \x2f ...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7601526" y="2901202"/>
            <a:ext cx="1200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b="1" lang="en" sz="3200">
                <a:latin typeface="Economica"/>
                <a:ea typeface="Economica"/>
                <a:cs typeface="Economica"/>
                <a:sym typeface="Economica"/>
              </a:rPr>
              <a:t>Other Attacks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code injection attack we have just considered is called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stack smashing.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term was coined by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Aleph One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 1996.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Constitutes an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integrity violation,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arguably 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violation of availability.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attack has corrupted the important data in the program and enabled further corruption of data on the system by allowing arbitrary code to run on behalf of attacker.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Other attacks exploit bugs with buffers, too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1828800" rt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Another sort of attack is a heap overflow attack.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b="1" lang="en" sz="3100">
                <a:latin typeface="Economica"/>
                <a:ea typeface="Economica"/>
                <a:cs typeface="Economica"/>
                <a:sym typeface="Economica"/>
              </a:rPr>
              <a:t>Heap overflow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Stack smashing overflows a stack allocated buffer.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You can also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overflow a buffer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allocated by malloc, which resides on the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heap.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following code gives an example:</a:t>
            </a:r>
          </a:p>
          <a:p>
            <a:pPr indent="0" lvl="0" marL="457200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At the top we define a struct, vulnerable_struct, that has two fields, one is buff, a character pointer, the second is the compare function pointer.</a:t>
            </a:r>
          </a:p>
          <a:p>
            <a:pPr indent="0" lvl="0" marL="457200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function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foo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takes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vulnerable struct as an argument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along with two character pointers</a:t>
            </a:r>
          </a:p>
          <a:p>
            <a:pPr indent="0" lvl="0" marL="457200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ust have strlen (one) + strlen (two) &lt; MAX_LEN </a:t>
            </a:r>
            <a:r>
              <a:rPr b="1"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or we overwrite s-&gt;cmp.</a:t>
            </a:r>
          </a:p>
        </p:txBody>
      </p:sp>
      <p:sp>
        <p:nvSpPr>
          <p:cNvPr id="177" name="Shape 177"/>
          <p:cNvSpPr/>
          <p:nvPr/>
        </p:nvSpPr>
        <p:spPr>
          <a:xfrm>
            <a:off x="1998325" y="2385175"/>
            <a:ext cx="2767500" cy="21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ypedef struct _vulnerable_struct{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har buff[MAX_LEN];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Int (*cmp) (char* , char*);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} vulnerable;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int foo ( vulnerable* B, char *one, char *two)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{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trcpy ( s-&gt;buff, one);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trcat ( s-&gt;buff, two);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eturn s-&gt;cmp ( s-&gt;buff, “file://foobar”);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Heap overflow variants:	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Overflow into c++ object vtable.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C++ objects are represented using a vtable, which contains pointers to the object’s methods.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This table is analogous to s-&gt;cmp in above example and same kind of attack will work.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Overflow into adjacent objects.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Where buff is not collocated with a function pointer, but is allocated near one on the heap.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Overflow heap metadata.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Hidden header just before the pointer returned by malloc.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Flow into header to corrupt heap itself.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Integer overflow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11480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These attacks rely on the fact that in C, a variable has a maximum value, and when that value is exceeded the variable’s value will wrap around.</a:t>
            </a:r>
          </a:p>
          <a:p>
            <a:pPr indent="0" lvl="0" marL="411480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this case we are reading in from the network using packet_get_int function.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If we set nresp to 1073741824 and sizeof ( char* ) is 4.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hen nresp*sizeof ( char* ) overflows to become 0.</a:t>
            </a:r>
          </a:p>
          <a:p>
            <a:pPr indent="-228600" lvl="0" marL="45720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Subsequent writes to allocated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response overflow it.</a:t>
            </a:r>
          </a:p>
        </p:txBody>
      </p:sp>
      <p:sp>
        <p:nvSpPr>
          <p:cNvPr id="190" name="Shape 190"/>
          <p:cNvSpPr/>
          <p:nvPr/>
        </p:nvSpPr>
        <p:spPr>
          <a:xfrm>
            <a:off x="1128600" y="1232375"/>
            <a:ext cx="3048600" cy="18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v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oid vulnerable( 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char *response;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int nresp = packet_get_int ( 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If ( nresp &gt; 0 )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response = malloc ( nresp*sizeof( char* ));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for ( i=0; i&lt;nresp; i++)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  response[1] = packet_get_string (NULL);}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 sz="3200">
                <a:latin typeface="Economica"/>
                <a:ea typeface="Economica"/>
                <a:cs typeface="Economica"/>
                <a:sym typeface="Economica"/>
              </a:rPr>
              <a:t>Corrupting data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attacks we have seen so far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affects code.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Return addresses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and function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pointers.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But attackers can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overflow data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as well, to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Modify a secret key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be one known to the attacker, to be able to decrypt  future intercepted messages.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Modify state variables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to bypass authorization checks.( in the previous example we used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authenticated flag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).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Modify interpreted strings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used as part of commands.</a:t>
            </a:r>
          </a:p>
        </p:txBody>
      </p:sp>
    </p:spTree>
  </p:cSld>
  <p:clrMapOvr>
    <a:masterClrMapping/>
  </p:clrMapOvr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Read overflow: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Rather than permitting writing past the end of a buffer, a bug could permit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reading past the end</a:t>
            </a:r>
          </a:p>
          <a:p>
            <a:pPr indent="-228600" lvl="0" marL="45720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Might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leak the secret information</a:t>
            </a:r>
          </a:p>
        </p:txBody>
      </p:sp>
      <p:sp>
        <p:nvSpPr>
          <p:cNvPr id="203" name="Shape 203"/>
          <p:cNvSpPr/>
          <p:nvPr/>
        </p:nvSpPr>
        <p:spPr>
          <a:xfrm>
            <a:off x="2879850" y="1848550"/>
            <a:ext cx="2192400" cy="28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nt main ( 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har buf[100], *p;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nt i, len;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hile (1) {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 p= fgets(buf, sizeof(buf), stdin);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 if (p==NULL) return 0;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 len = atoi(p);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 </a:t>
            </a: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p= fgets(buf, sizeof(buf), stdin);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if (p==NULL) return 0;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for (i=0; i&lt;len; i++)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  if (liscntrl(buf[i])) putchar (buf[i]);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else putchar (‘.’);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printf(“\n”);}}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Code Injection :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Main idea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828800" rtl="0">
              <a:spcBef>
                <a:spcPts val="0"/>
              </a:spcBef>
              <a:buNone/>
            </a:pPr>
            <a:r>
              <a:rPr lang="en"/>
              <a:t>                    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Here we are using “sprintf” to copy the string into buffer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There are two main challenges for code injection:</a:t>
            </a:r>
          </a:p>
          <a:p>
            <a:pPr indent="-228600" lvl="0" marL="3200400" rtl="0">
              <a:spcBef>
                <a:spcPts val="0"/>
              </a:spcBef>
              <a:buClr>
                <a:srgbClr val="FF0000"/>
              </a:buClr>
              <a:buFont typeface="Economica"/>
              <a:buAutoNum type="arabicParenBoth"/>
            </a:pPr>
            <a:r>
              <a:rPr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Load my code into memory.</a:t>
            </a:r>
          </a:p>
          <a:p>
            <a:pPr indent="-228600" lvl="0" marL="3200400" rtl="0">
              <a:spcBef>
                <a:spcPts val="0"/>
              </a:spcBef>
              <a:buClr>
                <a:srgbClr val="FF0000"/>
              </a:buClr>
              <a:buFont typeface="Economica"/>
              <a:buAutoNum type="arabicParenBoth"/>
            </a:pPr>
            <a:r>
              <a:rPr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Getting the instruction pointer to point to it, so that code can be executed.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844850" y="1379050"/>
            <a:ext cx="2236200" cy="17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Void func(char *arg1)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	Char buffer[4];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	sprintf(buffer, arg1);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	…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}</a:t>
            </a:r>
          </a:p>
        </p:txBody>
      </p:sp>
      <p:sp>
        <p:nvSpPr>
          <p:cNvPr id="65" name="Shape 65"/>
          <p:cNvSpPr/>
          <p:nvPr/>
        </p:nvSpPr>
        <p:spPr>
          <a:xfrm rot="-1448551">
            <a:off x="2698242" y="2008536"/>
            <a:ext cx="891914" cy="11547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 rtl="0">
              <a:spcBef>
                <a:spcPts val="0"/>
              </a:spcBef>
              <a:buNone/>
            </a:pPr>
            <a:r>
              <a:rPr lang="en" sz="3100">
                <a:latin typeface="Economica"/>
                <a:ea typeface="Economica"/>
                <a:cs typeface="Economica"/>
                <a:sym typeface="Economica"/>
              </a:rPr>
              <a:t>Challenge 1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b="1" lang="en" sz="3100">
                <a:latin typeface="Economica"/>
                <a:ea typeface="Economica"/>
                <a:cs typeface="Economica"/>
                <a:sym typeface="Economica"/>
              </a:rPr>
              <a:t> Loading code into memory</a:t>
            </a:r>
          </a:p>
          <a:p>
            <a:pPr indent="0" lvl="0" marL="3200400">
              <a:spcBef>
                <a:spcPts val="0"/>
              </a:spcBef>
              <a:buNone/>
            </a:pPr>
            <a:r>
              <a:t/>
            </a:r>
            <a:endParaRPr sz="31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It must be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the machine code instructions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(i.e., already compiled and ready to run)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We have to be careful in how to construct it.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It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can’t contain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any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all-zero bytes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Otherwise sprintf/gets/scanf/strcpy… will stop copying, if the code contains zeros.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It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can’t use the loader (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we’re injecting)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743200">
              <a:spcBef>
                <a:spcPts val="0"/>
              </a:spcBef>
              <a:buNone/>
            </a:pPr>
            <a:r>
              <a:rPr b="1" lang="en" sz="3300">
                <a:latin typeface="Economica"/>
                <a:ea typeface="Economica"/>
                <a:cs typeface="Economica"/>
                <a:sym typeface="Economica"/>
              </a:rPr>
              <a:t>What code to run?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Goal : </a:t>
            </a:r>
            <a:r>
              <a:rPr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general-purpose shell.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Command-line prompt that gives attacker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general access to the system.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 code to launch a shell is called </a:t>
            </a:r>
            <a:r>
              <a:rPr b="1"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shellcode.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2286000">
              <a:spcBef>
                <a:spcPts val="0"/>
              </a:spcBef>
              <a:buNone/>
            </a:pPr>
            <a:r>
              <a:rPr b="1" lang="en" sz="2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Let’s have a look at the Shellcode….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b="1" lang="en" sz="4300">
                <a:latin typeface="Economica"/>
                <a:ea typeface="Economica"/>
                <a:cs typeface="Economica"/>
                <a:sym typeface="Economica"/>
              </a:rPr>
              <a:t>Shellcode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 rtl="0">
              <a:spcBef>
                <a:spcPts val="0"/>
              </a:spcBef>
              <a:buNone/>
            </a:pPr>
            <a:r>
              <a:rPr lang="en"/>
              <a:t>                            </a:t>
            </a:r>
          </a:p>
          <a:p>
            <a:pPr indent="0" lvl="0" marL="502920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It’s a simple function that calls </a:t>
            </a:r>
            <a:r>
              <a:rPr b="1"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“execve”</a:t>
            </a:r>
            <a:r>
              <a:rPr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, which effectively transforms the current program into the one given as an argument</a:t>
            </a:r>
          </a:p>
        </p:txBody>
      </p:sp>
      <p:sp>
        <p:nvSpPr>
          <p:cNvPr id="84" name="Shape 84"/>
          <p:cNvSpPr/>
          <p:nvPr/>
        </p:nvSpPr>
        <p:spPr>
          <a:xfrm>
            <a:off x="2056425" y="1265475"/>
            <a:ext cx="2877600" cy="25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#include&lt;stdio.h&gt;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Int main( ) {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	Char *name[2];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	name[0] = “/bin/sh”;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	name[1] = NULL;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	execve( name[0], name, NULL);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5" name="Shape 85"/>
          <p:cNvSpPr/>
          <p:nvPr/>
        </p:nvSpPr>
        <p:spPr>
          <a:xfrm rot="-1891178">
            <a:off x="4584955" y="2425179"/>
            <a:ext cx="922740" cy="16469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 rtl="0">
              <a:spcBef>
                <a:spcPts val="0"/>
              </a:spcBef>
              <a:buNone/>
            </a:pP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Challenge 2</a:t>
            </a:r>
          </a:p>
          <a:p>
            <a:pPr indent="0" lvl="0" marL="1828800">
              <a:spcBef>
                <a:spcPts val="0"/>
              </a:spcBef>
              <a:buNone/>
            </a:pP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Getting the injected code to run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We can’t insert a “jump into my code” instruction.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We don’t know precisely where our code is with respect to the instruction pointer.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Somehow, we have to get it at the start and start running.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If we remember the memory layout, the very last step </a:t>
            </a: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jumps back to the location of the return address</a:t>
            </a: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 ( in returning functions) which was saved on the stack.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Therefore, we can store the address of our code at that location and get the program to jump to that code.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 rtl="0">
              <a:spcBef>
                <a:spcPts val="0"/>
              </a:spcBef>
              <a:buNone/>
            </a:pPr>
            <a:r>
              <a:rPr lang="en" sz="3400">
                <a:latin typeface="Economica"/>
                <a:ea typeface="Economica"/>
                <a:cs typeface="Economica"/>
                <a:sym typeface="Economica"/>
              </a:rPr>
              <a:t>Challenge 3</a:t>
            </a:r>
          </a:p>
          <a:p>
            <a:pPr indent="0" lvl="0" marL="2286000">
              <a:spcBef>
                <a:spcPts val="0"/>
              </a:spcBef>
              <a:buNone/>
            </a:pPr>
            <a:r>
              <a:rPr b="1" lang="en" sz="3400">
                <a:latin typeface="Economica"/>
                <a:ea typeface="Economica"/>
                <a:cs typeface="Economica"/>
                <a:sym typeface="Economica"/>
              </a:rPr>
              <a:t>Finding the return address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If we don’t have access to the code, we don’t know how far the buffer is saved %ebp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One approach: just try a lot of different values!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Worst case scenario: it’s a 32 ( or 64 ) bit memory space, which means 2^32 ( 2^64 ) possible answers.</a:t>
            </a:r>
          </a:p>
          <a:p>
            <a:pPr indent="-342900" lvl="0" marL="457200" rtl="0">
              <a:spcBef>
                <a:spcPts val="0"/>
              </a:spcBef>
              <a:buSzPct val="81818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Without address randomization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stack always starts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from the same </a:t>
            </a:r>
            <a:r>
              <a:rPr lang="en" sz="18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fixed address.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 stack will grow, but usually it 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doesn’t grow very deeply (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unless the code is heavily recursive</a:t>
            </a:r>
            <a:r>
              <a:rPr b="1"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).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This reduces the search base dramatically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Improving our chances: </a:t>
            </a:r>
            <a:r>
              <a:rPr b="1"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nop sleds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nop is 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single - byte instruction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that just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moves to the next instruction.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If the adversary sticks a bunch of nops as padding, prior to his own code then jumping anywhere in that nop sled will work.</a:t>
            </a:r>
          </a:p>
          <a:p>
            <a:pPr indent="0" lvl="0" marL="137160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Now we can improve our chances of guessing by a factor of #nops.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