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620"/>
    <p:restoredTop sz="94660"/>
  </p:normalViewPr>
  <p:slideViewPr>
    <p:cSldViewPr snapToGrid="0">
      <p:cViewPr>
        <p:scale>
          <a:sx n="1" d="2"/>
          <a:sy n="1" d="2"/>
        </p:scale>
        <p:origin x="-852"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28-03-2024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3/28/2024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3/28/2024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3/28/2024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3/28/2024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3/28/2024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3/28/2024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3/28/2024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3/28/2024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3/28/2024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3/28/2024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3/28/2024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3/28/2024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smtClean="0">
                <a:solidFill>
                  <a:schemeClr val="accent1"/>
                </a:solidFill>
                <a:latin typeface="Arial" panose="020B0604020202020204" pitchFamily="34" charset="0"/>
                <a:cs typeface="Arial" panose="020B0604020202020204" pitchFamily="34" charset="0"/>
              </a:rPr>
              <a:t>KEYLOGGER</a:t>
            </a:r>
            <a:endParaRPr b="1" dirty="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91" name="TextBox 3"/>
          <p:cNvSpPr txBox="1"/>
          <p:nvPr/>
        </p:nvSpPr>
        <p:spPr>
          <a:xfrm>
            <a:off x="3484194" y="4246582"/>
            <a:ext cx="7980183" cy="13234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pPr indent="-457200" marL="457200">
              <a:buAutoNum type="arabicPeriod"/>
            </a:pPr>
            <a:r>
              <a:rPr b="1" dirty="0" sz="2000" lang="en-US" smtClean="0">
                <a:solidFill>
                  <a:schemeClr val="accent1">
                    <a:lumMod val="75000"/>
                  </a:schemeClr>
                </a:solidFill>
                <a:latin typeface="Arial"/>
                <a:cs typeface="Arial"/>
              </a:rPr>
              <a:t>T</a:t>
            </a:r>
            <a:r>
              <a:rPr b="1" dirty="0" sz="2000" lang="en-US" smtClean="0">
                <a:solidFill>
                  <a:schemeClr val="accent1">
                    <a:lumMod val="75000"/>
                  </a:schemeClr>
                </a:solidFill>
                <a:latin typeface="Arial"/>
                <a:cs typeface="Arial"/>
              </a:rPr>
              <a:t>.</a:t>
            </a:r>
            <a:r>
              <a:rPr b="1" dirty="0" sz="2000" lang="en-US" smtClean="0">
                <a:solidFill>
                  <a:schemeClr val="accent1">
                    <a:lumMod val="75000"/>
                  </a:schemeClr>
                </a:solidFill>
                <a:latin typeface="Arial"/>
                <a:cs typeface="Arial"/>
              </a:rPr>
              <a:t> </a:t>
            </a:r>
            <a:r>
              <a:rPr b="1" dirty="0" sz="2000" lang="en-US" smtClean="0">
                <a:solidFill>
                  <a:schemeClr val="accent1">
                    <a:lumMod val="75000"/>
                  </a:schemeClr>
                </a:solidFill>
                <a:latin typeface="Arial"/>
                <a:cs typeface="Arial"/>
              </a:rPr>
              <a:t>S</a:t>
            </a:r>
            <a:r>
              <a:rPr b="1" dirty="0" sz="2000" lang="en-US" smtClean="0">
                <a:solidFill>
                  <a:schemeClr val="accent1">
                    <a:lumMod val="75000"/>
                  </a:schemeClr>
                </a:solidFill>
                <a:latin typeface="Arial"/>
                <a:cs typeface="Arial"/>
              </a:rPr>
              <a:t>r</a:t>
            </a:r>
            <a:r>
              <a:rPr b="1" dirty="0" sz="2000" lang="en-US" smtClean="0">
                <a:solidFill>
                  <a:schemeClr val="accent1">
                    <a:lumMod val="75000"/>
                  </a:schemeClr>
                </a:solidFill>
                <a:latin typeface="Arial"/>
                <a:cs typeface="Arial"/>
              </a:rPr>
              <a:t>i</a:t>
            </a:r>
            <a:r>
              <a:rPr b="1" dirty="0" sz="2000" lang="en-US" smtClean="0">
                <a:solidFill>
                  <a:schemeClr val="accent1">
                    <a:lumMod val="75000"/>
                  </a:schemeClr>
                </a:solidFill>
                <a:latin typeface="Arial"/>
                <a:cs typeface="Arial"/>
              </a:rPr>
              <a:t> </a:t>
            </a:r>
            <a:r>
              <a:rPr b="1" dirty="0" sz="2000" lang="en-US" smtClean="0">
                <a:solidFill>
                  <a:schemeClr val="accent1">
                    <a:lumMod val="75000"/>
                  </a:schemeClr>
                </a:solidFill>
                <a:latin typeface="Arial"/>
                <a:cs typeface="Arial"/>
              </a:rPr>
              <a:t>Indhuja </a:t>
            </a:r>
            <a:endParaRPr b="1" dirty="0" sz="2000" lang="en-US" smtClean="0">
              <a:solidFill>
                <a:schemeClr val="accent1">
                  <a:lumMod val="75000"/>
                </a:schemeClr>
              </a:solidFill>
              <a:latin typeface="Arial"/>
              <a:cs typeface="Arial"/>
            </a:endParaRPr>
          </a:p>
          <a:p>
            <a:pPr indent="-457200" marL="457200">
              <a:buAutoNum type="arabicPeriod"/>
            </a:pPr>
            <a:r>
              <a:rPr b="1" dirty="0" sz="2000" lang="en-US" err="1" smtClean="0">
                <a:solidFill>
                  <a:schemeClr val="accent1">
                    <a:lumMod val="75000"/>
                  </a:schemeClr>
                </a:solidFill>
                <a:latin typeface="Arial"/>
                <a:cs typeface="Arial"/>
              </a:rPr>
              <a:t>D</a:t>
            </a:r>
            <a:r>
              <a:rPr b="1" dirty="0" sz="2000" lang="en-US" err="1" smtClean="0">
                <a:solidFill>
                  <a:schemeClr val="accent1">
                    <a:lumMod val="75000"/>
                  </a:schemeClr>
                </a:solidFill>
                <a:latin typeface="Arial"/>
                <a:cs typeface="Arial"/>
              </a:rPr>
              <a:t>r</a:t>
            </a:r>
            <a:r>
              <a:rPr b="1" dirty="0" sz="2000" lang="en-US" err="1" smtClean="0">
                <a:solidFill>
                  <a:schemeClr val="accent1">
                    <a:lumMod val="75000"/>
                  </a:schemeClr>
                </a:solidFill>
                <a:latin typeface="Arial"/>
                <a:cs typeface="Arial"/>
              </a:rPr>
              <a:t>.</a:t>
            </a:r>
            <a:r>
              <a:rPr b="1" dirty="0" sz="2000" lang="en-US" err="1" smtClean="0">
                <a:solidFill>
                  <a:schemeClr val="accent1">
                    <a:lumMod val="75000"/>
                  </a:schemeClr>
                </a:solidFill>
                <a:latin typeface="Arial"/>
                <a:cs typeface="Arial"/>
              </a:rPr>
              <a:t> </a:t>
            </a:r>
            <a:r>
              <a:rPr b="1" dirty="0" sz="2000" lang="en-US" err="1" smtClean="0">
                <a:solidFill>
                  <a:schemeClr val="accent1">
                    <a:lumMod val="75000"/>
                  </a:schemeClr>
                </a:solidFill>
                <a:latin typeface="Arial"/>
                <a:cs typeface="Arial"/>
              </a:rPr>
              <a:t>S</a:t>
            </a:r>
            <a:r>
              <a:rPr b="1" dirty="0" sz="2000" lang="en-US" err="1" smtClean="0">
                <a:solidFill>
                  <a:schemeClr val="accent1">
                    <a:lumMod val="75000"/>
                  </a:schemeClr>
                </a:solidFill>
                <a:latin typeface="Arial"/>
                <a:cs typeface="Arial"/>
              </a:rPr>
              <a:t>ivan</a:t>
            </a:r>
            <a:r>
              <a:rPr b="1" dirty="0" sz="2000" lang="en-US" err="1" smtClean="0">
                <a:solidFill>
                  <a:schemeClr val="accent1">
                    <a:lumMod val="75000"/>
                  </a:schemeClr>
                </a:solidFill>
                <a:latin typeface="Arial"/>
                <a:cs typeface="Arial"/>
              </a:rPr>
              <a:t>t</a:t>
            </a:r>
            <a:r>
              <a:rPr b="1" dirty="0" sz="2000" lang="en-US" err="1" smtClean="0">
                <a:solidFill>
                  <a:schemeClr val="accent1">
                    <a:lumMod val="75000"/>
                  </a:schemeClr>
                </a:solidFill>
                <a:latin typeface="Arial"/>
                <a:cs typeface="Arial"/>
              </a:rPr>
              <a:t>h</a:t>
            </a:r>
            <a:r>
              <a:rPr b="1" dirty="0" sz="2000" lang="en-US" err="1" smtClean="0">
                <a:solidFill>
                  <a:schemeClr val="accent1">
                    <a:lumMod val="75000"/>
                  </a:schemeClr>
                </a:solidFill>
                <a:latin typeface="Arial"/>
                <a:cs typeface="Arial"/>
              </a:rPr>
              <a:t>i</a:t>
            </a:r>
            <a:r>
              <a:rPr b="1" dirty="0" sz="2000" lang="en-US" err="1" smtClean="0">
                <a:solidFill>
                  <a:schemeClr val="accent1">
                    <a:lumMod val="75000"/>
                  </a:schemeClr>
                </a:solidFill>
                <a:latin typeface="Arial"/>
                <a:cs typeface="Arial"/>
              </a:rPr>
              <a:t> </a:t>
            </a:r>
            <a:r>
              <a:rPr b="1" dirty="0" sz="2000" lang="en-US" err="1" smtClean="0">
                <a:solidFill>
                  <a:schemeClr val="accent1">
                    <a:lumMod val="75000"/>
                  </a:schemeClr>
                </a:solidFill>
                <a:latin typeface="Arial"/>
                <a:cs typeface="Arial"/>
              </a:rPr>
              <a:t>Aditanar </a:t>
            </a:r>
            <a:r>
              <a:rPr b="1" dirty="0" sz="2000" lang="en-US" smtClean="0">
                <a:solidFill>
                  <a:schemeClr val="accent1">
                    <a:lumMod val="75000"/>
                  </a:schemeClr>
                </a:solidFill>
                <a:latin typeface="Arial"/>
                <a:cs typeface="Arial"/>
              </a:rPr>
              <a:t>College Of Engineering</a:t>
            </a:r>
            <a:endParaRPr b="1" dirty="0" sz="2000" lang="en-US" smtClean="0">
              <a:solidFill>
                <a:schemeClr val="accent1">
                  <a:lumMod val="75000"/>
                </a:schemeClr>
              </a:solidFill>
              <a:latin typeface="Arial"/>
              <a:cs typeface="Arial"/>
            </a:endParaRPr>
          </a:p>
          <a:p>
            <a:pPr indent="-457200" marL="457200">
              <a:buAutoNum type="arabicPeriod"/>
            </a:pPr>
            <a:r>
              <a:rPr b="1" dirty="0" sz="2000" lang="en-US" smtClean="0">
                <a:solidFill>
                  <a:schemeClr val="accent1">
                    <a:lumMod val="75000"/>
                  </a:schemeClr>
                </a:solidFill>
                <a:latin typeface="Arial"/>
                <a:cs typeface="Arial"/>
              </a:rPr>
              <a:t>B.E/CSE</a:t>
            </a:r>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604803" y="1218582"/>
            <a:ext cx="11029615" cy="4673324"/>
          </a:xfrm>
        </p:spPr>
        <p:txBody>
          <a:bodyPr>
            <a:normAutofit lnSpcReduction="10000"/>
          </a:bodyPr>
          <a:p>
            <a:pPr algn="just" indent="0" marL="0">
              <a:buNone/>
            </a:pPr>
            <a:r>
              <a:rPr dirty="0" sz="3200" lang="en-US" smtClean="0">
                <a:solidFill>
                  <a:srgbClr val="0F0F0F"/>
                </a:solidFill>
                <a:ea typeface="+mn-lt"/>
                <a:cs typeface="+mn-lt"/>
              </a:rPr>
              <a:t> </a:t>
            </a:r>
            <a:r>
              <a:rPr dirty="0" sz="3200" lang="en-US" smtClean="0">
                <a:solidFill>
                  <a:srgbClr val="0F0F0F"/>
                </a:solidFill>
                <a:ea typeface="+mn-lt"/>
                <a:cs typeface="+mn-lt"/>
              </a:rPr>
              <a:t>In today's digital age, where </a:t>
            </a:r>
            <a:r>
              <a:rPr dirty="0" sz="3200" lang="en-US" err="1" smtClean="0">
                <a:solidFill>
                  <a:srgbClr val="0F0F0F"/>
                </a:solidFill>
                <a:ea typeface="+mn-lt"/>
                <a:cs typeface="+mn-lt"/>
              </a:rPr>
              <a:t>cybersecurity</a:t>
            </a:r>
            <a:r>
              <a:rPr dirty="0" sz="3200" lang="en-US" smtClean="0">
                <a:solidFill>
                  <a:srgbClr val="0F0F0F"/>
                </a:solidFill>
                <a:ea typeface="+mn-lt"/>
                <a:cs typeface="+mn-lt"/>
              </a:rPr>
              <a:t> threats loom large, one of the significant concerns is the proliferation of </a:t>
            </a:r>
            <a:r>
              <a:rPr dirty="0" sz="3200" lang="en-US" err="1" smtClean="0">
                <a:solidFill>
                  <a:srgbClr val="0F0F0F"/>
                </a:solidFill>
                <a:ea typeface="+mn-lt"/>
                <a:cs typeface="+mn-lt"/>
              </a:rPr>
              <a:t>keyloggers</a:t>
            </a:r>
            <a:r>
              <a:rPr dirty="0" sz="3200" lang="en-US" smtClean="0">
                <a:solidFill>
                  <a:srgbClr val="0F0F0F"/>
                </a:solidFill>
                <a:ea typeface="+mn-lt"/>
                <a:cs typeface="+mn-lt"/>
              </a:rPr>
              <a:t>, stealthy software tools designed to monitor and record keystrokes on a user's computer without their knowledge. </a:t>
            </a:r>
            <a:r>
              <a:rPr dirty="0" sz="3200" lang="en-US" err="1" smtClean="0">
                <a:solidFill>
                  <a:srgbClr val="0F0F0F"/>
                </a:solidFill>
                <a:ea typeface="+mn-lt"/>
                <a:cs typeface="+mn-lt"/>
              </a:rPr>
              <a:t>Keyloggers</a:t>
            </a:r>
            <a:r>
              <a:rPr dirty="0" sz="3200" lang="en-US" smtClean="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dirty="0" sz="3200" lang="en-US" err="1" smtClean="0">
                <a:solidFill>
                  <a:srgbClr val="0F0F0F"/>
                </a:solidFill>
                <a:ea typeface="+mn-lt"/>
                <a:cs typeface="+mn-lt"/>
              </a:rPr>
              <a:t>breaches.project</a:t>
            </a:r>
            <a:r>
              <a:rPr dirty="0" sz="3200" lang="en-US" smtClean="0">
                <a:solidFill>
                  <a:srgbClr val="0F0F0F"/>
                </a:solidFill>
                <a:ea typeface="+mn-lt"/>
                <a:cs typeface="+mn-lt"/>
              </a:rPr>
              <a:t> problem statement for </a:t>
            </a:r>
            <a:r>
              <a:rPr dirty="0" sz="3200" lang="en-US" err="1" smtClean="0">
                <a:solidFill>
                  <a:srgbClr val="0F0F0F"/>
                </a:solidFill>
                <a:ea typeface="+mn-lt"/>
                <a:cs typeface="+mn-lt"/>
              </a:rPr>
              <a:t>keylogger</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a:cs typeface="Calibri"/>
            </a:endParaRPr>
          </a:p>
          <a:p>
            <a:pPr indent="-305435" marL="305435"/>
            <a:r>
              <a:rPr b="1" dirty="0"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dirty="0" sz="1200" lang="en-IN">
              <a:latin typeface="Calibri"/>
              <a:cs typeface="Calibri"/>
            </a:endParaRPr>
          </a:p>
          <a:p>
            <a:pPr indent="-305435" marL="305435"/>
            <a:r>
              <a:rPr b="1" dirty="0" sz="1200" lang="en-IN">
                <a:latin typeface="Calibri"/>
                <a:ea typeface="+mn-lt"/>
                <a:cs typeface="+mn-lt"/>
              </a:rPr>
              <a:t>Data Collection:</a:t>
            </a:r>
            <a:endParaRPr b="1" dirty="0" sz="1200" lang="en-IN">
              <a:latin typeface="Calibri"/>
              <a:cs typeface="Calibri"/>
            </a:endParaRPr>
          </a:p>
          <a:p>
            <a:pPr indent="-305435" lvl="1" marL="629920"/>
            <a:r>
              <a:rPr b="1" dirty="0" sz="1200" lang="en-IN">
                <a:latin typeface="Calibri"/>
                <a:ea typeface="+mn-lt"/>
                <a:cs typeface="+mn-lt"/>
              </a:rPr>
              <a:t>Gather historical data on bike rentals, including time, date, location, and other relevant factors.</a:t>
            </a:r>
            <a:endParaRPr b="1" dirty="0" sz="1200" lang="en-IN">
              <a:latin typeface="Calibri"/>
              <a:cs typeface="Calibri"/>
            </a:endParaRPr>
          </a:p>
          <a:p>
            <a:pPr indent="-305435" lvl="1" marL="629920"/>
            <a:r>
              <a:rPr b="1" dirty="0" sz="1200" lang="en-IN">
                <a:latin typeface="Calibri"/>
                <a:ea typeface="+mn-lt"/>
                <a:cs typeface="+mn-lt"/>
              </a:rPr>
              <a:t>Utilize real-time data sources, such as weather conditions, events, and holidays, to enhance prediction accuracy.</a:t>
            </a:r>
            <a:endParaRPr b="1" dirty="0" sz="1200" lang="en-IN">
              <a:latin typeface="Calibri"/>
              <a:cs typeface="Calibri"/>
            </a:endParaRPr>
          </a:p>
          <a:p>
            <a:pPr indent="-305435" marL="305435"/>
            <a:r>
              <a:rPr b="1" dirty="0" sz="1200" lang="en-IN">
                <a:latin typeface="Calibri"/>
                <a:ea typeface="+mn-lt"/>
                <a:cs typeface="+mn-lt"/>
              </a:rPr>
              <a:t>Data </a:t>
            </a:r>
            <a:r>
              <a:rPr b="1" dirty="0" sz="1200" lang="en-IN" err="1">
                <a:latin typeface="Calibri"/>
                <a:ea typeface="+mn-lt"/>
                <a:cs typeface="+mn-lt"/>
              </a:rPr>
              <a:t>Preprocessing</a:t>
            </a:r>
            <a:r>
              <a:rPr b="1" dirty="0" sz="1200" lang="en-IN">
                <a:latin typeface="Calibri"/>
                <a:ea typeface="+mn-lt"/>
                <a:cs typeface="+mn-lt"/>
              </a:rPr>
              <a:t>:</a:t>
            </a:r>
            <a:endParaRPr b="1" dirty="0" sz="1200" lang="en-IN">
              <a:latin typeface="Calibri"/>
              <a:cs typeface="Calibri"/>
            </a:endParaRPr>
          </a:p>
          <a:p>
            <a:pPr indent="-305435" lvl="1" marL="629920"/>
            <a:r>
              <a:rPr b="1" dirty="0" sz="1200" lang="en-IN">
                <a:latin typeface="Calibri"/>
                <a:ea typeface="+mn-lt"/>
                <a:cs typeface="+mn-lt"/>
              </a:rPr>
              <a:t>Clean and </a:t>
            </a:r>
            <a:r>
              <a:rPr b="1" dirty="0" sz="1200" lang="en-IN" err="1">
                <a:latin typeface="Calibri"/>
                <a:ea typeface="+mn-lt"/>
                <a:cs typeface="+mn-lt"/>
              </a:rPr>
              <a:t>preprocess</a:t>
            </a:r>
            <a:r>
              <a:rPr b="1" dirty="0" sz="1200" lang="en-IN">
                <a:latin typeface="Calibri"/>
                <a:ea typeface="+mn-lt"/>
                <a:cs typeface="+mn-lt"/>
              </a:rPr>
              <a:t> the collected data to handle missing values, outliers, and inconsistencies.</a:t>
            </a:r>
            <a:endParaRPr b="1" dirty="0" sz="1200" lang="en-IN">
              <a:latin typeface="Calibri"/>
              <a:cs typeface="Calibri"/>
            </a:endParaRPr>
          </a:p>
          <a:p>
            <a:pPr indent="-305435" lvl="1" marL="629920"/>
            <a:r>
              <a:rPr b="1" dirty="0" sz="1200" lang="en-IN">
                <a:latin typeface="Calibri"/>
                <a:ea typeface="+mn-lt"/>
                <a:cs typeface="+mn-lt"/>
              </a:rPr>
              <a:t>Feature engineering to extract relevant features from the data that might impact bike demand.</a:t>
            </a:r>
            <a:endParaRPr b="1" dirty="0" sz="1200" lang="en-IN">
              <a:latin typeface="Calibri"/>
              <a:cs typeface="Calibri"/>
            </a:endParaRPr>
          </a:p>
          <a:p>
            <a:pPr indent="-305435" marL="305435"/>
            <a:r>
              <a:rPr b="1" dirty="0" sz="1200" lang="en-IN">
                <a:latin typeface="Calibri"/>
                <a:ea typeface="+mn-lt"/>
                <a:cs typeface="+mn-lt"/>
              </a:rPr>
              <a:t>Machine Learning Algorithm:</a:t>
            </a:r>
            <a:endParaRPr b="1" dirty="0" sz="1200" lang="en-IN">
              <a:latin typeface="Calibri"/>
              <a:cs typeface="Calibri"/>
            </a:endParaRPr>
          </a:p>
          <a:p>
            <a:pPr indent="-305435" lvl="1" marL="629920"/>
            <a:r>
              <a:rPr b="1" dirty="0" sz="1200" lang="en-IN">
                <a:latin typeface="Calibri"/>
                <a:ea typeface="+mn-lt"/>
                <a:cs typeface="+mn-lt"/>
              </a:rPr>
              <a:t>Implement a machine learning algorithm, such as a time-series forecasting model (e.g., ARIMA, SARIMA, or LSTM), to predict bike counts based on historical patterns.</a:t>
            </a:r>
            <a:endParaRPr b="1" dirty="0" sz="1200" lang="en-IN">
              <a:latin typeface="Calibri"/>
              <a:cs typeface="Calibri"/>
            </a:endParaRPr>
          </a:p>
          <a:p>
            <a:pPr indent="-305435" lvl="1" marL="629920"/>
            <a:r>
              <a:rPr b="1" dirty="0" sz="1200" lang="en-IN">
                <a:latin typeface="Calibri"/>
                <a:ea typeface="+mn-lt"/>
                <a:cs typeface="+mn-lt"/>
              </a:rPr>
              <a:t>Consider incorporating other factors like weather conditions, day of the week, and special events to improve prediction accuracy.</a:t>
            </a:r>
            <a:endParaRPr b="1" dirty="0" sz="1200" lang="en-IN">
              <a:latin typeface="Calibri"/>
              <a:cs typeface="Calibri"/>
            </a:endParaRPr>
          </a:p>
          <a:p>
            <a:pPr indent="-305435" marL="305435"/>
            <a:r>
              <a:rPr b="1" dirty="0" sz="1200" lang="en-IN">
                <a:latin typeface="Calibri"/>
                <a:ea typeface="+mn-lt"/>
                <a:cs typeface="+mn-lt"/>
              </a:rPr>
              <a:t>Deployment:</a:t>
            </a:r>
            <a:endParaRPr b="1" dirty="0" sz="1200" lang="en-IN">
              <a:latin typeface="Calibri"/>
              <a:cs typeface="Calibri"/>
            </a:endParaRPr>
          </a:p>
          <a:p>
            <a:pPr indent="-305435" lvl="1" marL="629920"/>
            <a:r>
              <a:rPr b="1" dirty="0" sz="1200" lang="en-IN">
                <a:latin typeface="Calibri"/>
                <a:ea typeface="+mn-lt"/>
                <a:cs typeface="+mn-lt"/>
              </a:rPr>
              <a:t>Develop a user-friendly interface or application that provides real-time predictions for bike counts at different hours.</a:t>
            </a:r>
            <a:endParaRPr b="1" dirty="0" sz="1200" lang="en-IN">
              <a:latin typeface="Calibri"/>
              <a:cs typeface="Calibri"/>
            </a:endParaRPr>
          </a:p>
          <a:p>
            <a:pPr indent="-305435" lvl="1" marL="629920"/>
            <a:r>
              <a:rPr b="1" dirty="0" sz="1200" lang="en-IN">
                <a:latin typeface="Calibri"/>
                <a:ea typeface="+mn-lt"/>
                <a:cs typeface="+mn-lt"/>
              </a:rPr>
              <a:t>Deploy the solution on a scalable and reliable platform, considering factors like server infrastructure, response time, and user accessibility.</a:t>
            </a:r>
            <a:endParaRPr b="1" dirty="0" sz="1200" lang="en-IN">
              <a:latin typeface="Calibri"/>
              <a:cs typeface="Calibri"/>
            </a:endParaRPr>
          </a:p>
          <a:p>
            <a:pPr indent="-305435" marL="305435"/>
            <a:r>
              <a:rPr b="1" dirty="0" sz="1200" lang="en-IN">
                <a:latin typeface="Calibri"/>
                <a:ea typeface="+mn-lt"/>
                <a:cs typeface="+mn-lt"/>
              </a:rPr>
              <a:t>Evaluation:</a:t>
            </a:r>
            <a:endParaRPr b="1" dirty="0" sz="1200" lang="en-IN">
              <a:latin typeface="Calibri"/>
              <a:cs typeface="Calibri"/>
            </a:endParaRPr>
          </a:p>
          <a:p>
            <a:pPr indent="-305435" lvl="1" marL="629920"/>
            <a:r>
              <a:rPr b="1" dirty="0" sz="1200" lang="en-IN">
                <a:latin typeface="Calibri"/>
                <a:ea typeface="+mn-lt"/>
                <a:cs typeface="+mn-lt"/>
              </a:rPr>
              <a:t>Assess the model's performance using appropriate metrics such as Mean Absolute Error (MAE), Root Mean Squared Error (RMSE), or other relevant metrics.</a:t>
            </a:r>
            <a:endParaRPr b="1" dirty="0" sz="1200" lang="en-IN">
              <a:latin typeface="Calibri"/>
              <a:cs typeface="Calibri"/>
            </a:endParaRPr>
          </a:p>
          <a:p>
            <a:pPr indent="-305435" lvl="1" marL="629920"/>
            <a:r>
              <a:rPr b="1" dirty="0" sz="1200" lang="en-IN">
                <a:latin typeface="Calibri"/>
                <a:ea typeface="+mn-lt"/>
                <a:cs typeface="+mn-lt"/>
              </a:rPr>
              <a:t>Fine-tune the model based on feedback and continuous monitoring of prediction accuracy.</a:t>
            </a:r>
            <a:endParaRPr b="1" dirty="0" sz="1200" lang="en-IN">
              <a:latin typeface="Calibri"/>
            </a:endParaRPr>
          </a:p>
          <a:p>
            <a:pPr indent="-305435" lvl="1" marL="629920"/>
            <a:r>
              <a:rPr dirty="0" sz="1200" lang="en-IN">
                <a:ea typeface="+mn-lt"/>
                <a:cs typeface="+mn-lt"/>
              </a:rPr>
              <a:t>Result:</a:t>
            </a:r>
            <a:endParaRPr dirty="0" sz="1200" lang="en-IN"/>
          </a:p>
          <a:p>
            <a:pPr indent="0" marL="0">
              <a:buNone/>
            </a:pPr>
            <a:endParaRPr dirty="0" sz="16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0" name="Title 4"/>
          <p:cNvSpPr txBox="1"/>
          <p:nvPr/>
        </p:nvSpPr>
        <p:spPr>
          <a:xfrm>
            <a:off x="535670" y="844659"/>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Hp-188</cp:lastModifiedBy>
  <dcterms:created xsi:type="dcterms:W3CDTF">2021-05-26T05:50:10Z</dcterms:created>
  <dcterms:modified xsi:type="dcterms:W3CDTF">2024-04-03T03:36:51Z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74a4006aaa464f818501fa918a95416b</vt:lpwstr>
  </property>
</Properties>
</file>