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7" r:id="rId7"/>
    <p:sldId id="268" r:id="rId8"/>
    <p:sldId id="269"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FE9F3-7E9A-412B-A9F5-4B8920BAD1E0}" v="2" dt="2023-06-29T17:25:02.7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2" d="100"/>
          <a:sy n="72" d="100"/>
        </p:scale>
        <p:origin x="-66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shnavimamidala02@gmail.com" userId="d1ad8c3b2d4fc3d0" providerId="LiveId" clId="{10FFE9F3-7E9A-412B-A9F5-4B8920BAD1E0}"/>
    <pc:docChg chg="undo custSel modSld">
      <pc:chgData name="vaishnavimamidala02@gmail.com" userId="d1ad8c3b2d4fc3d0" providerId="LiveId" clId="{10FFE9F3-7E9A-412B-A9F5-4B8920BAD1E0}" dt="2023-06-29T17:25:02.780" v="3" actId="20578"/>
      <pc:docMkLst>
        <pc:docMk/>
      </pc:docMkLst>
      <pc:sldChg chg="modSp mod">
        <pc:chgData name="vaishnavimamidala02@gmail.com" userId="d1ad8c3b2d4fc3d0" providerId="LiveId" clId="{10FFE9F3-7E9A-412B-A9F5-4B8920BAD1E0}" dt="2023-06-29T17:25:02.780" v="3" actId="20578"/>
        <pc:sldMkLst>
          <pc:docMk/>
          <pc:sldMk cId="9133598" sldId="257"/>
        </pc:sldMkLst>
        <pc:spChg chg="mod">
          <ac:chgData name="vaishnavimamidala02@gmail.com" userId="d1ad8c3b2d4fc3d0" providerId="LiveId" clId="{10FFE9F3-7E9A-412B-A9F5-4B8920BAD1E0}" dt="2023-06-29T17:25:02.780" v="3" actId="20578"/>
          <ac:spMkLst>
            <pc:docMk/>
            <pc:sldMk cId="9133598" sldId="257"/>
            <ac:spMk id="3" creationId="{5ECDD413-EA02-0009-41C4-6B352EC2BE8B}"/>
          </ac:spMkLst>
        </pc:spChg>
      </pc:sldChg>
    </pc:docChg>
  </pc:docChgLst>
  <pc:docChgLst>
    <pc:chgData name="vaishnavimamidala02@gmail.com" userId="d1ad8c3b2d4fc3d0" providerId="LiveId" clId="{69DD5FDD-D9FB-4A48-8D58-E042EA88E82F}"/>
    <pc:docChg chg="custSel modSld">
      <pc:chgData name="vaishnavimamidala02@gmail.com" userId="d1ad8c3b2d4fc3d0" providerId="LiveId" clId="{69DD5FDD-D9FB-4A48-8D58-E042EA88E82F}" dt="2022-11-24T14:21:32.059" v="3" actId="20577"/>
      <pc:docMkLst>
        <pc:docMk/>
      </pc:docMkLst>
      <pc:sldChg chg="modSp mod">
        <pc:chgData name="vaishnavimamidala02@gmail.com" userId="d1ad8c3b2d4fc3d0" providerId="LiveId" clId="{69DD5FDD-D9FB-4A48-8D58-E042EA88E82F}" dt="2022-11-24T14:21:32.059" v="3" actId="20577"/>
        <pc:sldMkLst>
          <pc:docMk/>
          <pc:sldMk cId="9559285" sldId="260"/>
        </pc:sldMkLst>
        <pc:spChg chg="mod">
          <ac:chgData name="vaishnavimamidala02@gmail.com" userId="d1ad8c3b2d4fc3d0" providerId="LiveId" clId="{69DD5FDD-D9FB-4A48-8D58-E042EA88E82F}" dt="2022-11-24T14:21:32.059" v="3" actId="20577"/>
          <ac:spMkLst>
            <pc:docMk/>
            <pc:sldMk cId="9559285" sldId="260"/>
            <ac:spMk id="3" creationId="{2E7A1543-4AC1-82F9-98EC-2E1A06C0C5EB}"/>
          </ac:spMkLst>
        </pc:spChg>
      </pc:sldChg>
      <pc:sldChg chg="modSp mod">
        <pc:chgData name="vaishnavimamidala02@gmail.com" userId="d1ad8c3b2d4fc3d0" providerId="LiveId" clId="{69DD5FDD-D9FB-4A48-8D58-E042EA88E82F}" dt="2022-11-24T13:46:08.812" v="1" actId="20577"/>
        <pc:sldMkLst>
          <pc:docMk/>
          <pc:sldMk cId="2016989593" sldId="267"/>
        </pc:sldMkLst>
        <pc:spChg chg="mod">
          <ac:chgData name="vaishnavimamidala02@gmail.com" userId="d1ad8c3b2d4fc3d0" providerId="LiveId" clId="{69DD5FDD-D9FB-4A48-8D58-E042EA88E82F}" dt="2022-11-24T13:46:08.812" v="1" actId="20577"/>
          <ac:spMkLst>
            <pc:docMk/>
            <pc:sldMk cId="2016989593" sldId="267"/>
            <ac:spMk id="3" creationId="{013551C6-337D-A260-342F-8C9D1F146EAB}"/>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7/5/2025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pPr/>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pPr/>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pPr/>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pPr/>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pPr/>
              <a:t>7/5/2025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pPr/>
              <a:t>7/5/2025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pPr/>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pPr/>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pPr/>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pPr/>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pPr/>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pPr/>
              <a:t>7/5/2025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pPr/>
              <a:t>7/5/2025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pPr/>
              <a:t>7/5/2025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pPr/>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pPr/>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pPr/>
              <a:t>7/5/2025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504FF8-9BC6-F5B4-1F19-D85EF3CD52D7}"/>
              </a:ext>
            </a:extLst>
          </p:cNvPr>
          <p:cNvSpPr>
            <a:spLocks noGrp="1"/>
          </p:cNvSpPr>
          <p:nvPr>
            <p:ph type="ctrTitle"/>
          </p:nvPr>
        </p:nvSpPr>
        <p:spPr>
          <a:xfrm>
            <a:off x="746450" y="2099734"/>
            <a:ext cx="10767526" cy="652798"/>
          </a:xfrm>
        </p:spPr>
        <p:txBody>
          <a:bodyPr/>
          <a:lstStyle/>
          <a:p>
            <a:r>
              <a:rPr lang="en-US" b="1" dirty="0">
                <a:ea typeface="+mj-lt"/>
                <a:cs typeface="+mj-lt"/>
              </a:rPr>
              <a:t>Finding Presence of a Handle on Social Media Platform</a:t>
            </a:r>
            <a:endParaRPr lang="en-IN" dirty="0"/>
          </a:p>
        </p:txBody>
      </p:sp>
      <p:sp>
        <p:nvSpPr>
          <p:cNvPr id="3" name="Subtitle 2">
            <a:extLst>
              <a:ext uri="{FF2B5EF4-FFF2-40B4-BE49-F238E27FC236}">
                <a16:creationId xmlns:a16="http://schemas.microsoft.com/office/drawing/2014/main" xmlns="" id="{CFFD3D8A-6689-49DB-4944-1C910E3DDC5B}"/>
              </a:ext>
            </a:extLst>
          </p:cNvPr>
          <p:cNvSpPr>
            <a:spLocks noGrp="1"/>
          </p:cNvSpPr>
          <p:nvPr>
            <p:ph type="subTitle" idx="1"/>
          </p:nvPr>
        </p:nvSpPr>
        <p:spPr>
          <a:xfrm>
            <a:off x="828384" y="3107094"/>
            <a:ext cx="8825658" cy="2335763"/>
          </a:xfrm>
        </p:spPr>
        <p:txBody>
          <a:bodyPr>
            <a:normAutofit fontScale="92500" lnSpcReduction="20000"/>
          </a:bodyPr>
          <a:lstStyle/>
          <a:p>
            <a:pPr algn="l"/>
            <a:r>
              <a:rPr lang="en-US" dirty="0">
                <a:ea typeface="+mn-lt"/>
                <a:cs typeface="+mn-lt"/>
              </a:rPr>
              <a:t>BATCH NO: 09</a:t>
            </a:r>
          </a:p>
          <a:p>
            <a:pPr algn="l"/>
            <a:endParaRPr lang="en-US" dirty="0">
              <a:ea typeface="+mn-lt"/>
              <a:cs typeface="+mn-lt"/>
            </a:endParaRPr>
          </a:p>
          <a:p>
            <a:pPr algn="l"/>
            <a:r>
              <a:rPr lang="en-US" dirty="0">
                <a:ea typeface="+mn-lt"/>
                <a:cs typeface="+mn-lt"/>
              </a:rPr>
              <a:t>Teammates</a:t>
            </a:r>
            <a:endParaRPr lang="en-US" dirty="0"/>
          </a:p>
          <a:p>
            <a:pPr algn="l"/>
            <a:r>
              <a:rPr lang="en-US" dirty="0" err="1" smtClean="0"/>
              <a:t>p.Sri</a:t>
            </a:r>
            <a:r>
              <a:rPr lang="en-US" dirty="0" smtClean="0"/>
              <a:t> </a:t>
            </a:r>
            <a:r>
              <a:rPr lang="en-US" dirty="0" err="1" smtClean="0"/>
              <a:t>kavya</a:t>
            </a:r>
            <a:r>
              <a:rPr lang="en-US" dirty="0"/>
              <a:t> (</a:t>
            </a:r>
            <a:r>
              <a:rPr lang="en-US" dirty="0" smtClean="0"/>
              <a:t>21891A05H3)</a:t>
            </a:r>
            <a:endParaRPr lang="en-US" dirty="0"/>
          </a:p>
          <a:p>
            <a:pPr algn="l"/>
            <a:r>
              <a:rPr lang="en-US" dirty="0" smtClean="0"/>
              <a:t>MALIKA</a:t>
            </a:r>
            <a:r>
              <a:rPr lang="en-US" dirty="0" smtClean="0"/>
              <a:t> </a:t>
            </a:r>
            <a:r>
              <a:rPr lang="en-US" dirty="0"/>
              <a:t>(</a:t>
            </a:r>
            <a:r>
              <a:rPr lang="en-US" dirty="0" smtClean="0"/>
              <a:t>21891A05D9)</a:t>
            </a:r>
          </a:p>
          <a:p>
            <a:pPr algn="l"/>
            <a:r>
              <a:rPr lang="en-US" dirty="0" smtClean="0"/>
              <a:t>M.SAI SHIVA PAL REDDY(21891A05G5)</a:t>
            </a:r>
          </a:p>
          <a:p>
            <a:pPr algn="l"/>
            <a:r>
              <a:rPr lang="en-US" dirty="0" smtClean="0"/>
              <a:t>P.MALLA REDDY(21891A05H2)</a:t>
            </a:r>
            <a:endParaRPr lang="en-IN" dirty="0"/>
          </a:p>
        </p:txBody>
      </p:sp>
    </p:spTree>
    <p:extLst>
      <p:ext uri="{BB962C8B-B14F-4D97-AF65-F5344CB8AC3E}">
        <p14:creationId xmlns:p14="http://schemas.microsoft.com/office/powerpoint/2010/main" xmlns="" val="3532658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1EBFE-7E55-FAC7-45B4-3F3BBA10DF72}"/>
              </a:ext>
            </a:extLst>
          </p:cNvPr>
          <p:cNvSpPr>
            <a:spLocks noGrp="1"/>
          </p:cNvSpPr>
          <p:nvPr>
            <p:ph type="title"/>
          </p:nvPr>
        </p:nvSpPr>
        <p:spPr/>
        <p:txBody>
          <a:bodyPr/>
          <a:lstStyle/>
          <a:p>
            <a:r>
              <a:rPr lang="en-GB" dirty="0"/>
              <a:t>Results:</a:t>
            </a:r>
            <a:endParaRPr lang="en-IN" dirty="0"/>
          </a:p>
        </p:txBody>
      </p:sp>
      <p:pic>
        <p:nvPicPr>
          <p:cNvPr id="4" name="Google Shape;155;p24">
            <a:extLst>
              <a:ext uri="{FF2B5EF4-FFF2-40B4-BE49-F238E27FC236}">
                <a16:creationId xmlns:a16="http://schemas.microsoft.com/office/drawing/2014/main" xmlns="" id="{643F8526-2F86-62AD-B1A7-D8C28B475005}"/>
              </a:ext>
            </a:extLst>
          </p:cNvPr>
          <p:cNvPicPr preferRelativeResize="0">
            <a:picLocks noGrp="1"/>
          </p:cNvPicPr>
          <p:nvPr>
            <p:ph idx="1"/>
          </p:nvPr>
        </p:nvPicPr>
        <p:blipFill>
          <a:blip r:embed="rId2">
            <a:alphaModFix/>
          </a:blip>
          <a:stretch>
            <a:fillRect/>
          </a:stretch>
        </p:blipFill>
        <p:spPr>
          <a:xfrm>
            <a:off x="2677887" y="2603500"/>
            <a:ext cx="6102220" cy="3769308"/>
          </a:xfrm>
          <a:prstGeom prst="rect">
            <a:avLst/>
          </a:prstGeom>
          <a:noFill/>
          <a:ln>
            <a:noFill/>
          </a:ln>
        </p:spPr>
      </p:pic>
    </p:spTree>
    <p:extLst>
      <p:ext uri="{BB962C8B-B14F-4D97-AF65-F5344CB8AC3E}">
        <p14:creationId xmlns:p14="http://schemas.microsoft.com/office/powerpoint/2010/main" xmlns="" val="2786885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23F510-8F59-4695-2551-1FA585F974F1}"/>
              </a:ext>
            </a:extLst>
          </p:cNvPr>
          <p:cNvSpPr>
            <a:spLocks noGrp="1"/>
          </p:cNvSpPr>
          <p:nvPr>
            <p:ph type="title"/>
          </p:nvPr>
        </p:nvSpPr>
        <p:spPr>
          <a:xfrm>
            <a:off x="1145623" y="4957840"/>
            <a:ext cx="9743201" cy="649858"/>
          </a:xfrm>
        </p:spPr>
        <p:txBody>
          <a:bodyPr/>
          <a:lstStyle/>
          <a:p>
            <a:r>
              <a:rPr lang="en-US" sz="2400" dirty="0"/>
              <a:t/>
            </a:r>
            <a:br>
              <a:rPr lang="en-US" sz="2400" dirty="0"/>
            </a:br>
            <a:r>
              <a:rPr lang="en-US" sz="2400" dirty="0">
                <a:solidFill>
                  <a:schemeClr val="tx1"/>
                </a:solidFill>
              </a:rPr>
              <a:t>In this image the summary of the single user search is shown</a:t>
            </a:r>
            <a:r>
              <a:rPr lang="en-US" sz="2000" dirty="0">
                <a:solidFill>
                  <a:schemeClr val="tx1"/>
                </a:solidFill>
              </a:rPr>
              <a:t/>
            </a:r>
            <a:br>
              <a:rPr lang="en-US" sz="2000" dirty="0">
                <a:solidFill>
                  <a:schemeClr val="tx1"/>
                </a:solidFill>
              </a:rPr>
            </a:br>
            <a:endParaRPr lang="en-IN" sz="2000" dirty="0">
              <a:solidFill>
                <a:schemeClr val="tx1"/>
              </a:solidFill>
            </a:endParaRPr>
          </a:p>
        </p:txBody>
      </p:sp>
      <p:pic>
        <p:nvPicPr>
          <p:cNvPr id="4" name="Google Shape;162;p25">
            <a:extLst>
              <a:ext uri="{FF2B5EF4-FFF2-40B4-BE49-F238E27FC236}">
                <a16:creationId xmlns:a16="http://schemas.microsoft.com/office/drawing/2014/main" xmlns="" id="{6ADC5696-3FFE-E1A7-7CBC-A3D6F5BB8AB1}"/>
              </a:ext>
            </a:extLst>
          </p:cNvPr>
          <p:cNvPicPr preferRelativeResize="0">
            <a:picLocks noGrp="1"/>
          </p:cNvPicPr>
          <p:nvPr>
            <p:ph idx="1"/>
          </p:nvPr>
        </p:nvPicPr>
        <p:blipFill>
          <a:blip r:embed="rId2">
            <a:alphaModFix/>
          </a:blip>
          <a:stretch>
            <a:fillRect/>
          </a:stretch>
        </p:blipFill>
        <p:spPr>
          <a:xfrm>
            <a:off x="1838132" y="3171824"/>
            <a:ext cx="7613778" cy="1241556"/>
          </a:xfrm>
          <a:prstGeom prst="rect">
            <a:avLst/>
          </a:prstGeom>
          <a:noFill/>
          <a:ln>
            <a:noFill/>
          </a:ln>
        </p:spPr>
      </p:pic>
    </p:spTree>
    <p:extLst>
      <p:ext uri="{BB962C8B-B14F-4D97-AF65-F5344CB8AC3E}">
        <p14:creationId xmlns:p14="http://schemas.microsoft.com/office/powerpoint/2010/main" xmlns="" val="1248254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A33844-43A3-C461-A425-9019657D891B}"/>
              </a:ext>
            </a:extLst>
          </p:cNvPr>
          <p:cNvSpPr>
            <a:spLocks noGrp="1"/>
          </p:cNvSpPr>
          <p:nvPr>
            <p:ph type="title"/>
          </p:nvPr>
        </p:nvSpPr>
        <p:spPr>
          <a:xfrm>
            <a:off x="1474252" y="4967170"/>
            <a:ext cx="8761413" cy="706964"/>
          </a:xfrm>
        </p:spPr>
        <p:txBody>
          <a:bodyPr/>
          <a:lstStyle/>
          <a:p>
            <a:pPr marL="0" lvl="0" indent="0" rtl="0">
              <a:spcBef>
                <a:spcPts val="1200"/>
              </a:spcBef>
              <a:spcAft>
                <a:spcPts val="0"/>
              </a:spcAft>
            </a:pPr>
            <a:r>
              <a:rPr lang="en-US" sz="2400" dirty="0">
                <a:solidFill>
                  <a:schemeClr val="tx1"/>
                </a:solidFill>
              </a:rPr>
              <a:t>In this image the summary of the dataset search is shown.</a:t>
            </a:r>
          </a:p>
        </p:txBody>
      </p:sp>
      <p:pic>
        <p:nvPicPr>
          <p:cNvPr id="4" name="Google Shape;169;p26">
            <a:extLst>
              <a:ext uri="{FF2B5EF4-FFF2-40B4-BE49-F238E27FC236}">
                <a16:creationId xmlns:a16="http://schemas.microsoft.com/office/drawing/2014/main" xmlns="" id="{EB9D165A-F3E4-D906-D60B-2AD3CCE4F759}"/>
              </a:ext>
            </a:extLst>
          </p:cNvPr>
          <p:cNvPicPr preferRelativeResize="0">
            <a:picLocks noGrp="1"/>
          </p:cNvPicPr>
          <p:nvPr>
            <p:ph idx="1"/>
          </p:nvPr>
        </p:nvPicPr>
        <p:blipFill>
          <a:blip r:embed="rId2">
            <a:alphaModFix/>
          </a:blip>
          <a:stretch>
            <a:fillRect/>
          </a:stretch>
        </p:blipFill>
        <p:spPr>
          <a:xfrm>
            <a:off x="1595535" y="3000375"/>
            <a:ext cx="8518849" cy="1105094"/>
          </a:xfrm>
          <a:prstGeom prst="rect">
            <a:avLst/>
          </a:prstGeom>
          <a:noFill/>
          <a:ln>
            <a:noFill/>
          </a:ln>
        </p:spPr>
      </p:pic>
    </p:spTree>
    <p:extLst>
      <p:ext uri="{BB962C8B-B14F-4D97-AF65-F5344CB8AC3E}">
        <p14:creationId xmlns:p14="http://schemas.microsoft.com/office/powerpoint/2010/main" xmlns="" val="335656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2FB529-1878-7163-E7FE-84BE33F726C0}"/>
              </a:ext>
            </a:extLst>
          </p:cNvPr>
          <p:cNvSpPr>
            <a:spLocks noGrp="1"/>
          </p:cNvSpPr>
          <p:nvPr>
            <p:ph type="title"/>
          </p:nvPr>
        </p:nvSpPr>
        <p:spPr/>
        <p:txBody>
          <a:bodyPr/>
          <a:lstStyle/>
          <a:p>
            <a:r>
              <a:rPr lang="en-GB" dirty="0"/>
              <a:t>Conclusion:</a:t>
            </a:r>
            <a:endParaRPr lang="en-IN" dirty="0"/>
          </a:p>
        </p:txBody>
      </p:sp>
      <p:sp>
        <p:nvSpPr>
          <p:cNvPr id="4" name="Google Shape;175;p27">
            <a:extLst>
              <a:ext uri="{FF2B5EF4-FFF2-40B4-BE49-F238E27FC236}">
                <a16:creationId xmlns:a16="http://schemas.microsoft.com/office/drawing/2014/main" xmlns="" id="{04A320F5-74D6-DFFC-625D-8926F4930549}"/>
              </a:ext>
            </a:extLst>
          </p:cNvPr>
          <p:cNvSpPr txBox="1">
            <a:spLocks noGrp="1"/>
          </p:cNvSpPr>
          <p:nvPr>
            <p:ph idx="1"/>
          </p:nvPr>
        </p:nvSpPr>
        <p:spPr>
          <a:xfrm>
            <a:off x="1154954" y="2603500"/>
            <a:ext cx="10023119" cy="380408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457200" lvl="0" indent="-330200" algn="just" rtl="0">
              <a:spcBef>
                <a:spcPts val="0"/>
              </a:spcBef>
              <a:spcAft>
                <a:spcPts val="0"/>
              </a:spcAft>
              <a:buClr>
                <a:srgbClr val="434343"/>
              </a:buClr>
              <a:buSzPts val="1600"/>
              <a:buChar char="●"/>
            </a:pPr>
            <a:r>
              <a:rPr lang="en-GB" sz="2400" dirty="0">
                <a:solidFill>
                  <a:srgbClr val="434343"/>
                </a:solidFill>
              </a:rPr>
              <a:t>It is like OSINT (open source intelligence) when we will take information from open source websites. </a:t>
            </a:r>
            <a:endParaRPr sz="2400" dirty="0">
              <a:solidFill>
                <a:srgbClr val="434343"/>
              </a:solidFill>
              <a:highlight>
                <a:srgbClr val="FFFFFF"/>
              </a:highlight>
            </a:endParaRPr>
          </a:p>
          <a:p>
            <a:pPr marL="457200" lvl="0" indent="-330200" algn="just" rtl="0">
              <a:lnSpc>
                <a:spcPct val="130000"/>
              </a:lnSpc>
              <a:spcBef>
                <a:spcPts val="0"/>
              </a:spcBef>
              <a:spcAft>
                <a:spcPts val="0"/>
              </a:spcAft>
              <a:buClr>
                <a:srgbClr val="434343"/>
              </a:buClr>
              <a:buSzPts val="1600"/>
              <a:buChar char="●"/>
            </a:pPr>
            <a:r>
              <a:rPr lang="en-GB" sz="2400" dirty="0">
                <a:solidFill>
                  <a:srgbClr val="434343"/>
                </a:solidFill>
                <a:highlight>
                  <a:srgbClr val="FFFFFF"/>
                </a:highlight>
              </a:rPr>
              <a:t>This system will be useful for those people who are fond of social networking sites and likes to use different web application.</a:t>
            </a:r>
            <a:endParaRPr sz="2400" dirty="0">
              <a:solidFill>
                <a:srgbClr val="434343"/>
              </a:solidFill>
              <a:highlight>
                <a:srgbClr val="FFFFFF"/>
              </a:highlight>
            </a:endParaRPr>
          </a:p>
          <a:p>
            <a:pPr marL="457200" lvl="0" indent="-330200" algn="just" rtl="0">
              <a:lnSpc>
                <a:spcPct val="130000"/>
              </a:lnSpc>
              <a:spcBef>
                <a:spcPts val="0"/>
              </a:spcBef>
              <a:spcAft>
                <a:spcPts val="0"/>
              </a:spcAft>
              <a:buClr>
                <a:srgbClr val="434343"/>
              </a:buClr>
              <a:buSzPts val="1600"/>
              <a:buChar char="●"/>
            </a:pPr>
            <a:r>
              <a:rPr lang="en-GB" sz="2400" dirty="0">
                <a:solidFill>
                  <a:srgbClr val="434343"/>
                </a:solidFill>
                <a:highlight>
                  <a:srgbClr val="FFFFFF"/>
                </a:highlight>
              </a:rPr>
              <a:t>This system helps to find out duplicate users on different social networking sites.</a:t>
            </a:r>
            <a:endParaRPr sz="2400" dirty="0">
              <a:solidFill>
                <a:srgbClr val="434343"/>
              </a:solidFill>
              <a:highlight>
                <a:srgbClr val="FFFFFF"/>
              </a:highlight>
            </a:endParaRPr>
          </a:p>
          <a:p>
            <a:pPr marL="457200" lvl="0" indent="-330200" algn="l" rtl="0">
              <a:spcBef>
                <a:spcPts val="0"/>
              </a:spcBef>
              <a:spcAft>
                <a:spcPts val="0"/>
              </a:spcAft>
              <a:buClr>
                <a:srgbClr val="434343"/>
              </a:buClr>
              <a:buSzPts val="1600"/>
              <a:buChar char="●"/>
            </a:pPr>
            <a:r>
              <a:rPr lang="en-GB" sz="2400" dirty="0">
                <a:solidFill>
                  <a:srgbClr val="434343"/>
                </a:solidFill>
              </a:rPr>
              <a:t>It also helps to find the most common username in the given datasets of users.</a:t>
            </a:r>
            <a:endParaRPr sz="2400" dirty="0">
              <a:solidFill>
                <a:srgbClr val="434343"/>
              </a:solidFill>
              <a:highlight>
                <a:srgbClr val="FFFFFF"/>
              </a:highlight>
            </a:endParaRPr>
          </a:p>
        </p:txBody>
      </p:sp>
    </p:spTree>
    <p:extLst>
      <p:ext uri="{BB962C8B-B14F-4D97-AF65-F5344CB8AC3E}">
        <p14:creationId xmlns:p14="http://schemas.microsoft.com/office/powerpoint/2010/main" xmlns="" val="941882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249E40B-61D2-8DFF-1B5A-1DEBE1E6D6B2}"/>
              </a:ext>
            </a:extLst>
          </p:cNvPr>
          <p:cNvSpPr>
            <a:spLocks noGrp="1"/>
          </p:cNvSpPr>
          <p:nvPr>
            <p:ph idx="1"/>
          </p:nvPr>
        </p:nvSpPr>
        <p:spPr>
          <a:xfrm>
            <a:off x="1154954" y="3429000"/>
            <a:ext cx="10191070" cy="2906486"/>
          </a:xfrm>
        </p:spPr>
        <p:txBody>
          <a:bodyPr/>
          <a:lstStyle/>
          <a:p>
            <a:pPr marL="0" indent="0">
              <a:buNone/>
            </a:pPr>
            <a:r>
              <a:rPr lang="en-GB" sz="6000" dirty="0"/>
              <a:t>             Thank You</a:t>
            </a:r>
          </a:p>
          <a:p>
            <a:endParaRPr lang="en-IN" dirty="0"/>
          </a:p>
        </p:txBody>
      </p:sp>
    </p:spTree>
    <p:extLst>
      <p:ext uri="{BB962C8B-B14F-4D97-AF65-F5344CB8AC3E}">
        <p14:creationId xmlns:p14="http://schemas.microsoft.com/office/powerpoint/2010/main" xmlns="" val="271699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2789F2-6B1C-1B8E-7356-DF81FDE97E2F}"/>
              </a:ext>
            </a:extLst>
          </p:cNvPr>
          <p:cNvSpPr>
            <a:spLocks noGrp="1"/>
          </p:cNvSpPr>
          <p:nvPr>
            <p:ph type="title"/>
          </p:nvPr>
        </p:nvSpPr>
        <p:spPr/>
        <p:txBody>
          <a:bodyPr/>
          <a:lstStyle/>
          <a:p>
            <a:r>
              <a:rPr lang="en-US" b="1" dirty="0">
                <a:ea typeface="+mj-lt"/>
                <a:cs typeface="+mj-lt"/>
              </a:rPr>
              <a:t>Abstract</a:t>
            </a:r>
            <a:endParaRPr lang="en-IN" dirty="0"/>
          </a:p>
        </p:txBody>
      </p:sp>
      <p:sp>
        <p:nvSpPr>
          <p:cNvPr id="3" name="Content Placeholder 2">
            <a:extLst>
              <a:ext uri="{FF2B5EF4-FFF2-40B4-BE49-F238E27FC236}">
                <a16:creationId xmlns:a16="http://schemas.microsoft.com/office/drawing/2014/main" xmlns="" id="{5ECDD413-EA02-0009-41C4-6B352EC2BE8B}"/>
              </a:ext>
            </a:extLst>
          </p:cNvPr>
          <p:cNvSpPr>
            <a:spLocks noGrp="1"/>
          </p:cNvSpPr>
          <p:nvPr>
            <p:ph idx="1"/>
          </p:nvPr>
        </p:nvSpPr>
        <p:spPr>
          <a:xfrm>
            <a:off x="606490" y="2603500"/>
            <a:ext cx="10991461" cy="3280832"/>
          </a:xfrm>
        </p:spPr>
        <p:txBody>
          <a:bodyPr>
            <a:normAutofit lnSpcReduction="10000"/>
          </a:bodyPr>
          <a:lstStyle/>
          <a:p>
            <a:pPr algn="just"/>
            <a:r>
              <a:rPr lang="en-GB" dirty="0">
                <a:ea typeface="+mn-lt"/>
                <a:cs typeface="+mn-lt"/>
              </a:rPr>
              <a:t>Today, more and more people have their virtual identities on the web. It is common that people are users of more than one social network and also their friends may be registered on multiple websites. A facility to aggregate our online friends into a single integrated environment would enable the user to keep up-to-date with their virtual contacts more easily, as well as to provide improved facility to search for people across different websites. In social media networks, profile details of one user can be used by others to create an account with original user identity or the original user may have multiple accounts in multiple social media sites. Discovery of multiple accounts that belong to the same person is an interesting and challenging work in social media analysis. Profiles, contents and network structures can be used for user identification in social media sites. We are conducting a survey in this paper to identify the identical users among multiple social media sites based on the profile details of the users.</a:t>
            </a:r>
            <a:endParaRPr lang="en-GB" dirty="0">
              <a:solidFill>
                <a:srgbClr val="000000"/>
              </a:solidFill>
              <a:latin typeface="Times New Roman"/>
              <a:ea typeface="Times New Roman"/>
              <a:cs typeface="Times New Roman"/>
            </a:endParaRPr>
          </a:p>
          <a:p>
            <a:endParaRPr lang="en-IN" dirty="0"/>
          </a:p>
        </p:txBody>
      </p:sp>
    </p:spTree>
    <p:extLst>
      <p:ext uri="{BB962C8B-B14F-4D97-AF65-F5344CB8AC3E}">
        <p14:creationId xmlns:p14="http://schemas.microsoft.com/office/powerpoint/2010/main" xmlns="" val="9133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31ED19-EB33-A260-CF64-9FB536F76E87}"/>
              </a:ext>
            </a:extLst>
          </p:cNvPr>
          <p:cNvSpPr>
            <a:spLocks noGrp="1"/>
          </p:cNvSpPr>
          <p:nvPr>
            <p:ph type="title"/>
          </p:nvPr>
        </p:nvSpPr>
        <p:spPr/>
        <p:txBody>
          <a:bodyPr/>
          <a:lstStyle/>
          <a:p>
            <a:r>
              <a:rPr lang="en-GB" dirty="0"/>
              <a:t>Introduction</a:t>
            </a:r>
            <a:endParaRPr lang="en-IN" dirty="0"/>
          </a:p>
        </p:txBody>
      </p:sp>
      <p:sp>
        <p:nvSpPr>
          <p:cNvPr id="3" name="Content Placeholder 2">
            <a:extLst>
              <a:ext uri="{FF2B5EF4-FFF2-40B4-BE49-F238E27FC236}">
                <a16:creationId xmlns:a16="http://schemas.microsoft.com/office/drawing/2014/main" xmlns="" id="{0EEDED7E-2046-2981-0F6E-BC6B1A486CEF}"/>
              </a:ext>
            </a:extLst>
          </p:cNvPr>
          <p:cNvSpPr>
            <a:spLocks noGrp="1"/>
          </p:cNvSpPr>
          <p:nvPr>
            <p:ph idx="1"/>
          </p:nvPr>
        </p:nvSpPr>
        <p:spPr>
          <a:xfrm>
            <a:off x="625152" y="2603499"/>
            <a:ext cx="10954138" cy="3741317"/>
          </a:xfrm>
        </p:spPr>
        <p:txBody>
          <a:bodyPr>
            <a:normAutofit lnSpcReduction="10000"/>
          </a:bodyPr>
          <a:lstStyle/>
          <a:p>
            <a:pPr marL="0" lvl="0" indent="0" algn="just" rtl="0">
              <a:lnSpc>
                <a:spcPct val="100000"/>
              </a:lnSpc>
              <a:spcBef>
                <a:spcPts val="0"/>
              </a:spcBef>
              <a:spcAft>
                <a:spcPts val="0"/>
              </a:spcAft>
              <a:buNone/>
            </a:pPr>
            <a:r>
              <a:rPr lang="en-US" sz="1800" dirty="0">
                <a:latin typeface="Times New Roman"/>
                <a:ea typeface="Times New Roman"/>
                <a:cs typeface="Times New Roman"/>
                <a:sym typeface="Times New Roman"/>
              </a:rPr>
              <a:t>After the search engine, social network is another hot Web application which involves the user as an active element in the transactions . The success of social networking websites, such as Facebook, MSN Spaces, and others, shows the revolution of Web 2.0.</a:t>
            </a:r>
          </a:p>
          <a:p>
            <a:pPr marL="1371600" lvl="0" indent="-317500" algn="just" rtl="0">
              <a:lnSpc>
                <a:spcPct val="100000"/>
              </a:lnSpc>
              <a:spcBef>
                <a:spcPts val="0"/>
              </a:spcBef>
              <a:spcAft>
                <a:spcPts val="0"/>
              </a:spcAft>
              <a:buSzPts val="1400"/>
              <a:buFont typeface="Times New Roman"/>
              <a:buChar char="❏"/>
            </a:pPr>
            <a:r>
              <a:rPr lang="en-US" sz="1800" dirty="0">
                <a:latin typeface="Times New Roman"/>
                <a:ea typeface="Times New Roman"/>
                <a:cs typeface="Times New Roman"/>
                <a:sym typeface="Times New Roman"/>
              </a:rPr>
              <a:t>Users have their “second life” on the web, a virtual environment to meet friends, discuss opinions, play online games and share information. </a:t>
            </a:r>
          </a:p>
          <a:p>
            <a:pPr marL="1371600" lvl="0" indent="-317500" algn="just" rtl="0">
              <a:lnSpc>
                <a:spcPct val="100000"/>
              </a:lnSpc>
              <a:spcBef>
                <a:spcPts val="0"/>
              </a:spcBef>
              <a:spcAft>
                <a:spcPts val="0"/>
              </a:spcAft>
              <a:buSzPts val="1400"/>
              <a:buFont typeface="Times New Roman"/>
              <a:buChar char="❏"/>
            </a:pPr>
            <a:r>
              <a:rPr lang="en-US" sz="1800" dirty="0">
                <a:latin typeface="Times New Roman"/>
                <a:ea typeface="Times New Roman"/>
                <a:cs typeface="Times New Roman"/>
                <a:sym typeface="Times New Roman"/>
              </a:rPr>
              <a:t>Currently, different social networking websites use different ways to store and display information about a user user's Web profile . Also, due to business and privacy concerns, services from different providers communicate less and only provide basic important functions which should be manually driven by the users.</a:t>
            </a:r>
          </a:p>
          <a:p>
            <a:pPr marL="1371600" lvl="0" indent="-317500" algn="just" rtl="0">
              <a:lnSpc>
                <a:spcPct val="100000"/>
              </a:lnSpc>
              <a:spcBef>
                <a:spcPts val="0"/>
              </a:spcBef>
              <a:spcAft>
                <a:spcPts val="0"/>
              </a:spcAft>
              <a:buSzPts val="1400"/>
              <a:buFont typeface="Times New Roman"/>
              <a:buChar char="❏"/>
            </a:pPr>
            <a:r>
              <a:rPr lang="en-US" sz="1800" dirty="0">
                <a:latin typeface="Times New Roman"/>
                <a:ea typeface="Times New Roman"/>
                <a:cs typeface="Times New Roman"/>
                <a:sym typeface="Times New Roman"/>
              </a:rPr>
              <a:t>As a result, the users’ preferences for different social networking websites make the exchange of friends’ information problematic.</a:t>
            </a:r>
          </a:p>
          <a:p>
            <a:pPr marL="1371600" lvl="0" indent="-317500" algn="just" rtl="0">
              <a:lnSpc>
                <a:spcPct val="100000"/>
              </a:lnSpc>
              <a:spcBef>
                <a:spcPts val="0"/>
              </a:spcBef>
              <a:spcAft>
                <a:spcPts val="0"/>
              </a:spcAft>
              <a:buSzPts val="1400"/>
              <a:buFont typeface="Times New Roman"/>
              <a:buChar char="❏"/>
            </a:pPr>
            <a:r>
              <a:rPr lang="en-US" sz="1800" dirty="0">
                <a:latin typeface="Times New Roman"/>
                <a:ea typeface="Times New Roman"/>
                <a:cs typeface="Times New Roman"/>
                <a:sym typeface="Times New Roman"/>
              </a:rPr>
              <a:t> The method presented in this project may be applied, for example, in creating a Web-based people search facility. This facility could be used to search for individuals in a number of social networks and produce a consolidated result with duplicated user profiles identified and their profiles “summarized”.</a:t>
            </a:r>
            <a:endParaRPr lang="en-US" dirty="0">
              <a:latin typeface="Times New Roman"/>
              <a:ea typeface="Times New Roman"/>
              <a:cs typeface="Times New Roman"/>
              <a:sym typeface="Times New Roman"/>
            </a:endParaRPr>
          </a:p>
          <a:p>
            <a:endParaRPr lang="en-IN" dirty="0"/>
          </a:p>
        </p:txBody>
      </p:sp>
    </p:spTree>
    <p:extLst>
      <p:ext uri="{BB962C8B-B14F-4D97-AF65-F5344CB8AC3E}">
        <p14:creationId xmlns:p14="http://schemas.microsoft.com/office/powerpoint/2010/main" xmlns="" val="1846031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1F169E4-07E0-F9A4-0324-25F2BA21A865}"/>
              </a:ext>
            </a:extLst>
          </p:cNvPr>
          <p:cNvSpPr>
            <a:spLocks noGrp="1"/>
          </p:cNvSpPr>
          <p:nvPr>
            <p:ph idx="1"/>
          </p:nvPr>
        </p:nvSpPr>
        <p:spPr>
          <a:xfrm>
            <a:off x="718457" y="2435290"/>
            <a:ext cx="10832841" cy="4114800"/>
          </a:xfrm>
        </p:spPr>
        <p:txBody>
          <a:bodyPr>
            <a:normAutofit/>
          </a:bodyPr>
          <a:lstStyle/>
          <a:p>
            <a:pPr marL="457200" lvl="0" indent="-317500" algn="just" rtl="0">
              <a:lnSpc>
                <a:spcPct val="100000"/>
              </a:lnSpc>
              <a:spcBef>
                <a:spcPts val="0"/>
              </a:spcBef>
              <a:spcAft>
                <a:spcPts val="0"/>
              </a:spcAft>
              <a:buSzPts val="1400"/>
              <a:buFont typeface="Times New Roman"/>
              <a:buChar char="❏"/>
            </a:pPr>
            <a:r>
              <a:rPr lang="en-US" sz="1800" dirty="0">
                <a:latin typeface="Times New Roman"/>
                <a:ea typeface="Times New Roman"/>
                <a:cs typeface="Times New Roman"/>
                <a:sym typeface="Times New Roman"/>
              </a:rPr>
              <a:t>This would be a step forward compared to current people Search engines, which produce separate search results for each social network.</a:t>
            </a:r>
          </a:p>
          <a:p>
            <a:pPr marL="457200" lvl="0" indent="-317500" algn="just" rtl="0">
              <a:lnSpc>
                <a:spcPct val="100000"/>
              </a:lnSpc>
              <a:spcBef>
                <a:spcPts val="0"/>
              </a:spcBef>
              <a:spcAft>
                <a:spcPts val="0"/>
              </a:spcAft>
              <a:buSzPts val="1400"/>
              <a:buFont typeface="Times New Roman"/>
              <a:buChar char="❏"/>
            </a:pPr>
            <a:r>
              <a:rPr lang="en-US" sz="1800" dirty="0">
                <a:latin typeface="Times New Roman"/>
                <a:ea typeface="Times New Roman"/>
                <a:cs typeface="Times New Roman"/>
                <a:sym typeface="Times New Roman"/>
              </a:rPr>
              <a:t>Another application might include a super social network website to provide a single environment for users to access their virtual life. Users could link their accounts from different social networks and the super networking website would consolidate all their details and friends’ profiles.</a:t>
            </a:r>
          </a:p>
          <a:p>
            <a:pPr marL="457200" lvl="0" indent="-317500" algn="just" rtl="0">
              <a:lnSpc>
                <a:spcPct val="100000"/>
              </a:lnSpc>
              <a:spcBef>
                <a:spcPts val="0"/>
              </a:spcBef>
              <a:spcAft>
                <a:spcPts val="0"/>
              </a:spcAft>
              <a:buSzPts val="1400"/>
              <a:buFont typeface="Times New Roman"/>
              <a:buChar char="❏"/>
            </a:pPr>
            <a:r>
              <a:rPr lang="en-US" sz="1800" dirty="0">
                <a:latin typeface="Times New Roman"/>
                <a:ea typeface="Times New Roman"/>
                <a:cs typeface="Times New Roman"/>
                <a:sym typeface="Times New Roman"/>
              </a:rPr>
              <a:t>In this way, the user would have a simple and effective way of keeping up-to-date with their friends’ activities and communicating with them across all social networks from a single environment. For a user of multiple social networks, there is increased overhead in keeping up-to-date with friends’ activities. </a:t>
            </a:r>
          </a:p>
          <a:p>
            <a:pPr marL="457200" lvl="0" indent="-317500" algn="just" rtl="0">
              <a:lnSpc>
                <a:spcPct val="100000"/>
              </a:lnSpc>
              <a:spcBef>
                <a:spcPts val="0"/>
              </a:spcBef>
              <a:spcAft>
                <a:spcPts val="0"/>
              </a:spcAft>
              <a:buSzPts val="1400"/>
              <a:buFont typeface="Times New Roman"/>
              <a:buChar char="❏"/>
            </a:pPr>
            <a:r>
              <a:rPr lang="en-US" sz="1800" dirty="0">
                <a:latin typeface="Times New Roman"/>
                <a:ea typeface="Times New Roman"/>
                <a:cs typeface="Times New Roman"/>
                <a:sym typeface="Times New Roman"/>
              </a:rPr>
              <a:t>There is also increased complexity in choosing the “right” communication platform; that being simply the one used by a particular friend of the user at a particular time. Taken from a different perspective, people searching becomes another challenge. As people are registered on one or more websites, performing a simple search across a number of social networking websites only produces separate (but possibly overlapping) results for each social network domain</a:t>
            </a:r>
            <a:r>
              <a:rPr lang="en-IN" sz="1800" dirty="0">
                <a:latin typeface="Times New Roman"/>
                <a:ea typeface="Times New Roman"/>
                <a:cs typeface="Times New Roman"/>
                <a:sym typeface="Times New Roman"/>
              </a:rPr>
              <a:t>.</a:t>
            </a:r>
            <a:endParaRPr lang="en-US" sz="18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xmlns="" val="1598555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6B8F07-0E9F-4372-B491-AE0B0C528BF9}"/>
              </a:ext>
            </a:extLst>
          </p:cNvPr>
          <p:cNvSpPr>
            <a:spLocks noGrp="1"/>
          </p:cNvSpPr>
          <p:nvPr>
            <p:ph type="title"/>
          </p:nvPr>
        </p:nvSpPr>
        <p:spPr/>
        <p:txBody>
          <a:bodyPr/>
          <a:lstStyle/>
          <a:p>
            <a:r>
              <a:rPr lang="en-GB" sz="3600" dirty="0">
                <a:solidFill>
                  <a:schemeClr val="bg1"/>
                </a:solidFill>
                <a:latin typeface="Times New Roman"/>
                <a:ea typeface="Times New Roman"/>
                <a:cs typeface="Times New Roman"/>
                <a:sym typeface="Times New Roman"/>
              </a:rPr>
              <a:t>Requirements:</a:t>
            </a:r>
            <a:endParaRPr lang="en-IN" dirty="0">
              <a:solidFill>
                <a:schemeClr val="bg1"/>
              </a:solidFill>
            </a:endParaRPr>
          </a:p>
        </p:txBody>
      </p:sp>
      <p:sp>
        <p:nvSpPr>
          <p:cNvPr id="3" name="Content Placeholder 2">
            <a:extLst>
              <a:ext uri="{FF2B5EF4-FFF2-40B4-BE49-F238E27FC236}">
                <a16:creationId xmlns:a16="http://schemas.microsoft.com/office/drawing/2014/main" xmlns="" id="{2E7A1543-4AC1-82F9-98EC-2E1A06C0C5EB}"/>
              </a:ext>
            </a:extLst>
          </p:cNvPr>
          <p:cNvSpPr>
            <a:spLocks noGrp="1"/>
          </p:cNvSpPr>
          <p:nvPr>
            <p:ph idx="1"/>
          </p:nvPr>
        </p:nvSpPr>
        <p:spPr>
          <a:xfrm>
            <a:off x="1154954" y="2603500"/>
            <a:ext cx="8825659" cy="3983912"/>
          </a:xfrm>
        </p:spPr>
        <p:txBody>
          <a:bodyPr/>
          <a:lstStyle/>
          <a:p>
            <a:pPr marL="914400" lvl="0" indent="-310832" algn="just" rtl="0">
              <a:spcBef>
                <a:spcPts val="0"/>
              </a:spcBef>
              <a:spcAft>
                <a:spcPts val="0"/>
              </a:spcAft>
              <a:buClr>
                <a:srgbClr val="000000"/>
              </a:buClr>
              <a:buSzPct val="100000"/>
              <a:buFont typeface="Times New Roman"/>
              <a:buChar char="❖"/>
            </a:pPr>
            <a:r>
              <a:rPr lang="en-GB" dirty="0">
                <a:solidFill>
                  <a:srgbClr val="000000"/>
                </a:solidFill>
                <a:latin typeface="Times New Roman"/>
                <a:ea typeface="Times New Roman"/>
                <a:cs typeface="Times New Roman"/>
                <a:sym typeface="Times New Roman"/>
              </a:rPr>
              <a:t>Software Requirements:</a:t>
            </a:r>
          </a:p>
          <a:p>
            <a:pPr marL="1371600" lvl="1" indent="-310832" algn="just" rtl="0">
              <a:spcBef>
                <a:spcPts val="0"/>
              </a:spcBef>
              <a:spcAft>
                <a:spcPts val="0"/>
              </a:spcAft>
              <a:buClr>
                <a:srgbClr val="000000"/>
              </a:buClr>
              <a:buSzPct val="100000"/>
              <a:buFont typeface="Times New Roman"/>
              <a:buChar char="➢"/>
            </a:pPr>
            <a:r>
              <a:rPr lang="en-GB" sz="1800" dirty="0">
                <a:solidFill>
                  <a:srgbClr val="000000"/>
                </a:solidFill>
                <a:latin typeface="Times New Roman"/>
                <a:ea typeface="Times New Roman"/>
                <a:cs typeface="Times New Roman"/>
                <a:sym typeface="Times New Roman"/>
              </a:rPr>
              <a:t>Ubuntu 16.04 or Higher</a:t>
            </a:r>
          </a:p>
          <a:p>
            <a:pPr marL="1371600" lvl="1" indent="-310832" algn="just" rtl="0">
              <a:spcBef>
                <a:spcPts val="0"/>
              </a:spcBef>
              <a:spcAft>
                <a:spcPts val="0"/>
              </a:spcAft>
              <a:buClr>
                <a:srgbClr val="000000"/>
              </a:buClr>
              <a:buSzPct val="100000"/>
              <a:buFont typeface="Times New Roman"/>
              <a:buChar char="➢"/>
            </a:pPr>
            <a:r>
              <a:rPr lang="en-GB" sz="1800" dirty="0">
                <a:solidFill>
                  <a:srgbClr val="000000"/>
                </a:solidFill>
                <a:latin typeface="Times New Roman"/>
                <a:ea typeface="Times New Roman"/>
                <a:cs typeface="Times New Roman"/>
                <a:sym typeface="Times New Roman"/>
              </a:rPr>
              <a:t>Python 3+ version</a:t>
            </a:r>
          </a:p>
          <a:p>
            <a:pPr marL="1371600" lvl="1" indent="-310832" algn="just" rtl="0">
              <a:spcBef>
                <a:spcPts val="0"/>
              </a:spcBef>
              <a:spcAft>
                <a:spcPts val="0"/>
              </a:spcAft>
              <a:buClr>
                <a:srgbClr val="000000"/>
              </a:buClr>
              <a:buSzPct val="100000"/>
              <a:buFont typeface="Times New Roman"/>
              <a:buChar char="➢"/>
            </a:pPr>
            <a:r>
              <a:rPr lang="en-GB" sz="1800" dirty="0">
                <a:solidFill>
                  <a:srgbClr val="000000"/>
                </a:solidFill>
                <a:latin typeface="Times New Roman"/>
                <a:ea typeface="Times New Roman"/>
                <a:cs typeface="Times New Roman"/>
                <a:sym typeface="Times New Roman"/>
              </a:rPr>
              <a:t>Visual Studio 2010</a:t>
            </a:r>
          </a:p>
          <a:p>
            <a:pPr marL="1371600" lvl="0" indent="0" algn="just" rtl="0">
              <a:spcBef>
                <a:spcPts val="0"/>
              </a:spcBef>
              <a:spcAft>
                <a:spcPts val="0"/>
              </a:spcAft>
              <a:buNone/>
            </a:pPr>
            <a:endParaRPr lang="en-GB" dirty="0">
              <a:solidFill>
                <a:srgbClr val="000000"/>
              </a:solidFill>
              <a:latin typeface="Times New Roman"/>
              <a:ea typeface="Times New Roman"/>
              <a:cs typeface="Times New Roman"/>
              <a:sym typeface="Times New Roman"/>
            </a:endParaRPr>
          </a:p>
          <a:p>
            <a:pPr marL="1371600" lvl="0" indent="0" algn="just" rtl="0">
              <a:spcBef>
                <a:spcPts val="0"/>
              </a:spcBef>
              <a:spcAft>
                <a:spcPts val="0"/>
              </a:spcAft>
              <a:buNone/>
            </a:pPr>
            <a:endParaRPr lang="en-GB" dirty="0">
              <a:solidFill>
                <a:srgbClr val="000000"/>
              </a:solidFill>
              <a:latin typeface="Times New Roman"/>
              <a:ea typeface="Times New Roman"/>
              <a:cs typeface="Times New Roman"/>
              <a:sym typeface="Times New Roman"/>
            </a:endParaRPr>
          </a:p>
          <a:p>
            <a:pPr marL="914400" lvl="0" indent="-310832" algn="just" rtl="0">
              <a:spcBef>
                <a:spcPts val="0"/>
              </a:spcBef>
              <a:spcAft>
                <a:spcPts val="0"/>
              </a:spcAft>
              <a:buClr>
                <a:srgbClr val="000000"/>
              </a:buClr>
              <a:buSzPct val="100000"/>
              <a:buFont typeface="Times New Roman"/>
              <a:buChar char="❖"/>
            </a:pPr>
            <a:r>
              <a:rPr lang="en-GB" dirty="0">
                <a:solidFill>
                  <a:srgbClr val="000000"/>
                </a:solidFill>
                <a:latin typeface="Times New Roman"/>
                <a:ea typeface="Times New Roman"/>
                <a:cs typeface="Times New Roman"/>
                <a:sym typeface="Times New Roman"/>
              </a:rPr>
              <a:t>Hardware Components:</a:t>
            </a:r>
          </a:p>
          <a:p>
            <a:pPr marL="1371600" lvl="1" indent="-310832" algn="just" rtl="0">
              <a:spcBef>
                <a:spcPts val="0"/>
              </a:spcBef>
              <a:spcAft>
                <a:spcPts val="0"/>
              </a:spcAft>
              <a:buClr>
                <a:srgbClr val="000000"/>
              </a:buClr>
              <a:buSzPct val="100000"/>
              <a:buFont typeface="Times New Roman"/>
              <a:buChar char="➢"/>
            </a:pPr>
            <a:r>
              <a:rPr lang="en-GB" sz="1800" dirty="0">
                <a:solidFill>
                  <a:srgbClr val="000000"/>
                </a:solidFill>
                <a:latin typeface="Times New Roman"/>
                <a:ea typeface="Times New Roman"/>
                <a:cs typeface="Times New Roman"/>
                <a:sym typeface="Times New Roman"/>
              </a:rPr>
              <a:t>Processor – Core i3</a:t>
            </a:r>
          </a:p>
          <a:p>
            <a:pPr marL="1371600" lvl="1" indent="-310832" algn="just" rtl="0">
              <a:spcBef>
                <a:spcPts val="0"/>
              </a:spcBef>
              <a:spcAft>
                <a:spcPts val="0"/>
              </a:spcAft>
              <a:buClr>
                <a:srgbClr val="000000"/>
              </a:buClr>
              <a:buSzPct val="100000"/>
              <a:buFont typeface="Times New Roman"/>
              <a:buChar char="➢"/>
            </a:pPr>
            <a:r>
              <a:rPr lang="en-GB" sz="1800" dirty="0">
                <a:solidFill>
                  <a:srgbClr val="000000"/>
                </a:solidFill>
                <a:latin typeface="Times New Roman"/>
                <a:ea typeface="Times New Roman"/>
                <a:cs typeface="Times New Roman"/>
                <a:sym typeface="Times New Roman"/>
              </a:rPr>
              <a:t>Hard Disk – 160 GB</a:t>
            </a:r>
          </a:p>
          <a:p>
            <a:pPr marL="1371600" lvl="1" indent="-310832" algn="just" rtl="0">
              <a:spcBef>
                <a:spcPts val="0"/>
              </a:spcBef>
              <a:spcAft>
                <a:spcPts val="0"/>
              </a:spcAft>
              <a:buClr>
                <a:srgbClr val="000000"/>
              </a:buClr>
              <a:buSzPct val="100000"/>
              <a:buFont typeface="Times New Roman"/>
              <a:buChar char="➢"/>
            </a:pPr>
            <a:r>
              <a:rPr lang="en-GB" sz="1800" dirty="0">
                <a:solidFill>
                  <a:srgbClr val="000000"/>
                </a:solidFill>
                <a:latin typeface="Times New Roman"/>
                <a:ea typeface="Times New Roman"/>
                <a:cs typeface="Times New Roman"/>
                <a:sym typeface="Times New Roman"/>
              </a:rPr>
              <a:t>Memory – 1GB RAM</a:t>
            </a:r>
          </a:p>
          <a:p>
            <a:pPr marL="1371600" lvl="1" indent="-310832" algn="just" rtl="0">
              <a:spcBef>
                <a:spcPts val="0"/>
              </a:spcBef>
              <a:spcAft>
                <a:spcPts val="0"/>
              </a:spcAft>
              <a:buClr>
                <a:srgbClr val="000000"/>
              </a:buClr>
              <a:buSzPct val="100000"/>
              <a:buFont typeface="Times New Roman"/>
              <a:buChar char="➢"/>
            </a:pPr>
            <a:r>
              <a:rPr lang="en-GB" sz="1800" dirty="0">
                <a:solidFill>
                  <a:srgbClr val="000000"/>
                </a:solidFill>
                <a:latin typeface="Times New Roman"/>
                <a:ea typeface="Times New Roman"/>
                <a:cs typeface="Times New Roman"/>
                <a:sym typeface="Times New Roman"/>
              </a:rPr>
              <a:t>Monitor</a:t>
            </a:r>
          </a:p>
          <a:p>
            <a:pPr marL="0" lvl="0" indent="0" algn="just" rtl="0">
              <a:spcBef>
                <a:spcPts val="0"/>
              </a:spcBef>
              <a:spcAft>
                <a:spcPts val="0"/>
              </a:spcAft>
              <a:buNone/>
            </a:pPr>
            <a:endParaRPr lang="en-GB" sz="1400" b="1"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xmlns="" val="9559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F1968E-7F3A-4CB0-4F16-0D868C86960D}"/>
              </a:ext>
            </a:extLst>
          </p:cNvPr>
          <p:cNvSpPr>
            <a:spLocks noGrp="1"/>
          </p:cNvSpPr>
          <p:nvPr>
            <p:ph type="title"/>
          </p:nvPr>
        </p:nvSpPr>
        <p:spPr/>
        <p:txBody>
          <a:bodyPr/>
          <a:lstStyle/>
          <a:p>
            <a:r>
              <a:rPr lang="en-GB" dirty="0"/>
              <a:t>Methodology:</a:t>
            </a:r>
            <a:endParaRPr lang="en-IN" dirty="0"/>
          </a:p>
        </p:txBody>
      </p:sp>
      <p:sp>
        <p:nvSpPr>
          <p:cNvPr id="3" name="Content Placeholder 2">
            <a:extLst>
              <a:ext uri="{FF2B5EF4-FFF2-40B4-BE49-F238E27FC236}">
                <a16:creationId xmlns:a16="http://schemas.microsoft.com/office/drawing/2014/main" xmlns="" id="{013551C6-337D-A260-342F-8C9D1F146EAB}"/>
              </a:ext>
            </a:extLst>
          </p:cNvPr>
          <p:cNvSpPr>
            <a:spLocks noGrp="1"/>
          </p:cNvSpPr>
          <p:nvPr>
            <p:ph idx="1"/>
          </p:nvPr>
        </p:nvSpPr>
        <p:spPr/>
        <p:txBody>
          <a:bodyPr/>
          <a:lstStyle/>
          <a:p>
            <a:pPr marL="457200" lvl="0" indent="-325755" algn="l" rtl="0">
              <a:spcBef>
                <a:spcPts val="0"/>
              </a:spcBef>
              <a:spcAft>
                <a:spcPts val="0"/>
              </a:spcAft>
              <a:buSzPct val="100000"/>
              <a:buFont typeface="Maven Pro"/>
              <a:buChar char="❖"/>
            </a:pPr>
            <a:r>
              <a:rPr lang="en-US" sz="2000" b="1" dirty="0">
                <a:latin typeface="Maven Pro"/>
                <a:ea typeface="Maven Pro"/>
                <a:cs typeface="Maven Pro"/>
                <a:sym typeface="Maven Pro"/>
              </a:rPr>
              <a:t>Modules:</a:t>
            </a:r>
          </a:p>
          <a:p>
            <a:pPr marL="457200" lvl="0" indent="-325755" algn="l" rtl="0">
              <a:spcBef>
                <a:spcPts val="0"/>
              </a:spcBef>
              <a:spcAft>
                <a:spcPts val="0"/>
              </a:spcAft>
              <a:buClr>
                <a:srgbClr val="464646"/>
              </a:buClr>
              <a:buSzPct val="100000"/>
              <a:buFont typeface="Maven Pro"/>
              <a:buChar char="➢"/>
            </a:pPr>
            <a:r>
              <a:rPr lang="en-US" sz="2000" dirty="0">
                <a:solidFill>
                  <a:srgbClr val="464646"/>
                </a:solidFill>
                <a:highlight>
                  <a:srgbClr val="FDFDFD"/>
                </a:highlight>
                <a:latin typeface="Maven Pro"/>
                <a:ea typeface="Maven Pro"/>
                <a:cs typeface="Maven Pro"/>
                <a:sym typeface="Maven Pro"/>
              </a:rPr>
              <a:t>Forming the  URLs</a:t>
            </a:r>
          </a:p>
          <a:p>
            <a:pPr marL="457200" lvl="0" indent="-325755" algn="l" rtl="0">
              <a:spcBef>
                <a:spcPts val="0"/>
              </a:spcBef>
              <a:spcAft>
                <a:spcPts val="0"/>
              </a:spcAft>
              <a:buClr>
                <a:srgbClr val="464646"/>
              </a:buClr>
              <a:buSzPct val="100000"/>
              <a:buFont typeface="Maven Pro"/>
              <a:buChar char="➢"/>
            </a:pPr>
            <a:r>
              <a:rPr lang="en-US" sz="2000" dirty="0">
                <a:solidFill>
                  <a:srgbClr val="464646"/>
                </a:solidFill>
                <a:highlight>
                  <a:srgbClr val="FDFDFD"/>
                </a:highlight>
                <a:latin typeface="Maven Pro"/>
                <a:ea typeface="Maven Pro"/>
                <a:cs typeface="Maven Pro"/>
                <a:sym typeface="Maven Pro"/>
              </a:rPr>
              <a:t>Http GET request</a:t>
            </a:r>
          </a:p>
          <a:p>
            <a:pPr marL="457200" lvl="0" indent="-325755" algn="l" rtl="0">
              <a:spcBef>
                <a:spcPts val="0"/>
              </a:spcBef>
              <a:spcAft>
                <a:spcPts val="0"/>
              </a:spcAft>
              <a:buClr>
                <a:srgbClr val="464646"/>
              </a:buClr>
              <a:buSzPct val="100000"/>
              <a:buFont typeface="Maven Pro"/>
              <a:buChar char="➢"/>
            </a:pPr>
            <a:r>
              <a:rPr lang="en-US" sz="2000" dirty="0" err="1">
                <a:solidFill>
                  <a:srgbClr val="464646"/>
                </a:solidFill>
                <a:highlight>
                  <a:srgbClr val="FDFDFD"/>
                </a:highlight>
                <a:latin typeface="Maven Pro"/>
                <a:ea typeface="Maven Pro"/>
                <a:cs typeface="Maven Pro"/>
                <a:sym typeface="Maven Pro"/>
              </a:rPr>
              <a:t>Analysing</a:t>
            </a:r>
            <a:r>
              <a:rPr lang="en-US" sz="2000" dirty="0">
                <a:solidFill>
                  <a:srgbClr val="464646"/>
                </a:solidFill>
                <a:highlight>
                  <a:srgbClr val="FDFDFD"/>
                </a:highlight>
                <a:latin typeface="Maven Pro"/>
                <a:ea typeface="Maven Pro"/>
                <a:cs typeface="Maven Pro"/>
                <a:sym typeface="Maven Pro"/>
              </a:rPr>
              <a:t> the Response</a:t>
            </a:r>
          </a:p>
          <a:p>
            <a:pPr marL="457200" lvl="0" indent="-325755" algn="l" rtl="0">
              <a:spcBef>
                <a:spcPts val="0"/>
              </a:spcBef>
              <a:spcAft>
                <a:spcPts val="0"/>
              </a:spcAft>
              <a:buClr>
                <a:srgbClr val="464646"/>
              </a:buClr>
              <a:buSzPct val="100000"/>
              <a:buFont typeface="Maven Pro"/>
              <a:buChar char="❖"/>
            </a:pPr>
            <a:r>
              <a:rPr lang="en-US" sz="2000" b="1" dirty="0">
                <a:solidFill>
                  <a:srgbClr val="464646"/>
                </a:solidFill>
                <a:highlight>
                  <a:srgbClr val="FDFDFD"/>
                </a:highlight>
                <a:latin typeface="Maven Pro"/>
                <a:ea typeface="Maven Pro"/>
                <a:cs typeface="Maven Pro"/>
                <a:sym typeface="Maven Pro"/>
              </a:rPr>
              <a:t>Libraries Used:</a:t>
            </a:r>
          </a:p>
          <a:p>
            <a:pPr marL="457200" lvl="0" indent="-325755" algn="l" rtl="0">
              <a:lnSpc>
                <a:spcPct val="115000"/>
              </a:lnSpc>
              <a:spcBef>
                <a:spcPts val="0"/>
              </a:spcBef>
              <a:spcAft>
                <a:spcPts val="0"/>
              </a:spcAft>
              <a:buClr>
                <a:srgbClr val="464646"/>
              </a:buClr>
              <a:buSzPct val="100000"/>
              <a:buFont typeface="Maven Pro"/>
              <a:buChar char="➢"/>
            </a:pPr>
            <a:r>
              <a:rPr lang="en-US" sz="2000" dirty="0" err="1">
                <a:solidFill>
                  <a:srgbClr val="464646"/>
                </a:solidFill>
                <a:highlight>
                  <a:srgbClr val="FDFDFD"/>
                </a:highlight>
                <a:latin typeface="Maven Pro"/>
                <a:ea typeface="Maven Pro"/>
                <a:cs typeface="Maven Pro"/>
                <a:sym typeface="Maven Pro"/>
              </a:rPr>
              <a:t>Urllib</a:t>
            </a:r>
            <a:endParaRPr lang="en-US" sz="2000" dirty="0">
              <a:solidFill>
                <a:srgbClr val="464646"/>
              </a:solidFill>
              <a:highlight>
                <a:srgbClr val="FDFDFD"/>
              </a:highlight>
              <a:latin typeface="Maven Pro"/>
              <a:ea typeface="Maven Pro"/>
              <a:cs typeface="Maven Pro"/>
              <a:sym typeface="Maven Pro"/>
            </a:endParaRPr>
          </a:p>
          <a:p>
            <a:pPr marL="457200" lvl="0" indent="-325755" algn="l" rtl="0">
              <a:lnSpc>
                <a:spcPct val="115000"/>
              </a:lnSpc>
              <a:spcBef>
                <a:spcPts val="0"/>
              </a:spcBef>
              <a:spcAft>
                <a:spcPts val="0"/>
              </a:spcAft>
              <a:buClr>
                <a:srgbClr val="464646"/>
              </a:buClr>
              <a:buSzPct val="100000"/>
              <a:buFont typeface="Maven Pro"/>
              <a:buChar char="➢"/>
            </a:pPr>
            <a:r>
              <a:rPr lang="en-US" sz="2000" dirty="0">
                <a:solidFill>
                  <a:srgbClr val="464646"/>
                </a:solidFill>
                <a:highlight>
                  <a:srgbClr val="FDFDFD"/>
                </a:highlight>
                <a:latin typeface="Maven Pro"/>
                <a:ea typeface="Maven Pro"/>
                <a:cs typeface="Maven Pro"/>
                <a:sym typeface="Maven Pro"/>
              </a:rPr>
              <a:t>Requests </a:t>
            </a:r>
          </a:p>
          <a:p>
            <a:pPr marL="457200" lvl="0" indent="-325755" algn="l" rtl="0">
              <a:lnSpc>
                <a:spcPct val="115000"/>
              </a:lnSpc>
              <a:spcBef>
                <a:spcPts val="0"/>
              </a:spcBef>
              <a:spcAft>
                <a:spcPts val="0"/>
              </a:spcAft>
              <a:buClr>
                <a:srgbClr val="464646"/>
              </a:buClr>
              <a:buSzPct val="100000"/>
              <a:buFont typeface="Maven Pro"/>
              <a:buChar char="➢"/>
            </a:pPr>
            <a:r>
              <a:rPr lang="en-US" sz="2000" dirty="0">
                <a:solidFill>
                  <a:srgbClr val="464646"/>
                </a:solidFill>
                <a:highlight>
                  <a:srgbClr val="FDFDFD"/>
                </a:highlight>
                <a:latin typeface="Maven Pro"/>
                <a:ea typeface="Maven Pro"/>
                <a:cs typeface="Maven Pro"/>
                <a:sym typeface="Maven Pro"/>
              </a:rPr>
              <a:t>Thread Pool</a:t>
            </a:r>
          </a:p>
          <a:p>
            <a:pPr marL="457200" lvl="0" indent="-314960" algn="l" rtl="0">
              <a:lnSpc>
                <a:spcPct val="115000"/>
              </a:lnSpc>
              <a:spcBef>
                <a:spcPts val="0"/>
              </a:spcBef>
              <a:spcAft>
                <a:spcPts val="0"/>
              </a:spcAft>
              <a:buClr>
                <a:srgbClr val="434343"/>
              </a:buClr>
              <a:buSzPct val="100000"/>
              <a:buFont typeface="Maven Pro"/>
              <a:buChar char="➢"/>
            </a:pPr>
            <a:r>
              <a:rPr lang="en-US" sz="2000" dirty="0">
                <a:solidFill>
                  <a:srgbClr val="434343"/>
                </a:solidFill>
                <a:highlight>
                  <a:srgbClr val="FFFFFF"/>
                </a:highlight>
                <a:latin typeface="Maven Pro"/>
                <a:ea typeface="Maven Pro"/>
                <a:cs typeface="Maven Pro"/>
                <a:sym typeface="Maven Pro"/>
              </a:rPr>
              <a:t>Beautiful Soup </a:t>
            </a:r>
          </a:p>
          <a:p>
            <a:pPr marL="142240" lvl="0" indent="0" algn="l" rtl="0">
              <a:lnSpc>
                <a:spcPct val="115000"/>
              </a:lnSpc>
              <a:spcBef>
                <a:spcPts val="0"/>
              </a:spcBef>
              <a:spcAft>
                <a:spcPts val="0"/>
              </a:spcAft>
              <a:buClr>
                <a:srgbClr val="434343"/>
              </a:buClr>
              <a:buSzPct val="100000"/>
              <a:buNone/>
            </a:pPr>
            <a:endParaRPr lang="en-US" sz="2000" dirty="0">
              <a:solidFill>
                <a:srgbClr val="434343"/>
              </a:solidFill>
              <a:highlight>
                <a:srgbClr val="FDFDFD"/>
              </a:highlight>
              <a:latin typeface="Maven Pro"/>
              <a:ea typeface="Maven Pro"/>
              <a:cs typeface="Maven Pro"/>
              <a:sym typeface="Maven Pro"/>
            </a:endParaRPr>
          </a:p>
          <a:p>
            <a:endParaRPr lang="en-IN" dirty="0"/>
          </a:p>
        </p:txBody>
      </p:sp>
    </p:spTree>
    <p:extLst>
      <p:ext uri="{BB962C8B-B14F-4D97-AF65-F5344CB8AC3E}">
        <p14:creationId xmlns:p14="http://schemas.microsoft.com/office/powerpoint/2010/main" xmlns="" val="2016989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BDC3AD-3306-3FD9-D6A2-47A73E859708}"/>
              </a:ext>
            </a:extLst>
          </p:cNvPr>
          <p:cNvSpPr>
            <a:spLocks noGrp="1"/>
          </p:cNvSpPr>
          <p:nvPr>
            <p:ph type="title"/>
          </p:nvPr>
        </p:nvSpPr>
        <p:spPr/>
        <p:txBody>
          <a:bodyPr/>
          <a:lstStyle/>
          <a:p>
            <a:r>
              <a:rPr lang="en-IN" dirty="0">
                <a:solidFill>
                  <a:schemeClr val="bg1"/>
                </a:solidFill>
              </a:rPr>
              <a:t>Http GET request</a:t>
            </a:r>
          </a:p>
        </p:txBody>
      </p:sp>
      <p:pic>
        <p:nvPicPr>
          <p:cNvPr id="4" name="Google Shape;136;p21">
            <a:extLst>
              <a:ext uri="{FF2B5EF4-FFF2-40B4-BE49-F238E27FC236}">
                <a16:creationId xmlns:a16="http://schemas.microsoft.com/office/drawing/2014/main" xmlns="" id="{DE00252A-F8FE-3C8A-9503-243D831B0CC9}"/>
              </a:ext>
            </a:extLst>
          </p:cNvPr>
          <p:cNvPicPr preferRelativeResize="0">
            <a:picLocks noGrp="1"/>
          </p:cNvPicPr>
          <p:nvPr>
            <p:ph idx="1"/>
          </p:nvPr>
        </p:nvPicPr>
        <p:blipFill>
          <a:blip r:embed="rId2">
            <a:alphaModFix/>
          </a:blip>
          <a:stretch>
            <a:fillRect/>
          </a:stretch>
        </p:blipFill>
        <p:spPr>
          <a:xfrm>
            <a:off x="2276669" y="2678111"/>
            <a:ext cx="7100596" cy="4011937"/>
          </a:xfrm>
          <a:prstGeom prst="rect">
            <a:avLst/>
          </a:prstGeom>
          <a:noFill/>
          <a:ln>
            <a:noFill/>
          </a:ln>
        </p:spPr>
      </p:pic>
    </p:spTree>
    <p:extLst>
      <p:ext uri="{BB962C8B-B14F-4D97-AF65-F5344CB8AC3E}">
        <p14:creationId xmlns:p14="http://schemas.microsoft.com/office/powerpoint/2010/main" xmlns="" val="1664700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E6E115-6F86-64CB-0CB9-974345FF5065}"/>
              </a:ext>
            </a:extLst>
          </p:cNvPr>
          <p:cNvSpPr>
            <a:spLocks noGrp="1"/>
          </p:cNvSpPr>
          <p:nvPr>
            <p:ph type="title"/>
          </p:nvPr>
        </p:nvSpPr>
        <p:spPr>
          <a:xfrm>
            <a:off x="545354" y="2457876"/>
            <a:ext cx="8761413" cy="706964"/>
          </a:xfrm>
        </p:spPr>
        <p:txBody>
          <a:bodyPr/>
          <a:lstStyle/>
          <a:p>
            <a:r>
              <a:rPr lang="en-GB" dirty="0">
                <a:solidFill>
                  <a:srgbClr val="464646"/>
                </a:solidFill>
                <a:highlight>
                  <a:srgbClr val="FDFDFD"/>
                </a:highlight>
              </a:rPr>
              <a:t>Analyse the response</a:t>
            </a:r>
            <a:endParaRPr lang="en-IN" dirty="0">
              <a:solidFill>
                <a:schemeClr val="tx1"/>
              </a:solidFill>
            </a:endParaRPr>
          </a:p>
        </p:txBody>
      </p:sp>
      <p:sp>
        <p:nvSpPr>
          <p:cNvPr id="3" name="Content Placeholder 2">
            <a:extLst>
              <a:ext uri="{FF2B5EF4-FFF2-40B4-BE49-F238E27FC236}">
                <a16:creationId xmlns:a16="http://schemas.microsoft.com/office/drawing/2014/main" xmlns="" id="{89D31AD4-C598-0361-5973-A4DCBADFA64D}"/>
              </a:ext>
            </a:extLst>
          </p:cNvPr>
          <p:cNvSpPr>
            <a:spLocks noGrp="1"/>
          </p:cNvSpPr>
          <p:nvPr>
            <p:ph idx="1"/>
          </p:nvPr>
        </p:nvSpPr>
        <p:spPr>
          <a:xfrm>
            <a:off x="809514" y="3586480"/>
            <a:ext cx="10122646" cy="4135542"/>
          </a:xfrm>
        </p:spPr>
        <p:txBody>
          <a:bodyPr/>
          <a:lstStyle/>
          <a:p>
            <a:pPr marL="457200" lvl="0" indent="-342900" algn="just" rtl="0">
              <a:spcBef>
                <a:spcPts val="0"/>
              </a:spcBef>
              <a:spcAft>
                <a:spcPts val="0"/>
              </a:spcAft>
              <a:buClr>
                <a:srgbClr val="464646"/>
              </a:buClr>
              <a:buSzPts val="1800"/>
              <a:buChar char="●"/>
            </a:pPr>
            <a:r>
              <a:rPr lang="en-US" sz="2000" dirty="0">
                <a:solidFill>
                  <a:srgbClr val="464646"/>
                </a:solidFill>
                <a:highlight>
                  <a:srgbClr val="FDFDFD"/>
                </a:highlight>
              </a:rPr>
              <a:t>After sending a GET request we will get back the http node that has information about the success of the GET request.</a:t>
            </a:r>
          </a:p>
          <a:p>
            <a:pPr marL="457200" lvl="0" indent="-342900" algn="just" rtl="0">
              <a:spcBef>
                <a:spcPts val="0"/>
              </a:spcBef>
              <a:spcAft>
                <a:spcPts val="0"/>
              </a:spcAft>
              <a:buClr>
                <a:srgbClr val="464646"/>
              </a:buClr>
              <a:buSzPts val="1800"/>
              <a:buChar char="●"/>
            </a:pPr>
            <a:r>
              <a:rPr lang="en-US" sz="2000" dirty="0">
                <a:solidFill>
                  <a:srgbClr val="464646"/>
                </a:solidFill>
                <a:highlight>
                  <a:srgbClr val="FDFDFD"/>
                </a:highlight>
              </a:rPr>
              <a:t>We have to read the HTTP header to get to know about the http code. ex. 200 , 404 etc. </a:t>
            </a:r>
          </a:p>
          <a:p>
            <a:pPr marL="457200" lvl="0" indent="-342900" algn="just" rtl="0">
              <a:spcBef>
                <a:spcPts val="0"/>
              </a:spcBef>
              <a:spcAft>
                <a:spcPts val="0"/>
              </a:spcAft>
              <a:buClr>
                <a:srgbClr val="464646"/>
              </a:buClr>
              <a:buSzPts val="1800"/>
              <a:buChar char="●"/>
            </a:pPr>
            <a:r>
              <a:rPr lang="en-US" sz="2000" dirty="0">
                <a:solidFill>
                  <a:srgbClr val="464646"/>
                </a:solidFill>
                <a:highlight>
                  <a:srgbClr val="FDFDFD"/>
                </a:highlight>
              </a:rPr>
              <a:t>In the final step will get to know about the status of the username on the particular platform. </a:t>
            </a:r>
            <a:endParaRPr lang="en-US" sz="2000" dirty="0"/>
          </a:p>
          <a:p>
            <a:endParaRPr lang="en-IN" dirty="0"/>
          </a:p>
        </p:txBody>
      </p:sp>
    </p:spTree>
    <p:extLst>
      <p:ext uri="{BB962C8B-B14F-4D97-AF65-F5344CB8AC3E}">
        <p14:creationId xmlns:p14="http://schemas.microsoft.com/office/powerpoint/2010/main" xmlns="" val="2734698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D7D343-4321-7F7D-3A9C-E3E7F852765C}"/>
              </a:ext>
            </a:extLst>
          </p:cNvPr>
          <p:cNvSpPr>
            <a:spLocks noGrp="1"/>
          </p:cNvSpPr>
          <p:nvPr>
            <p:ph type="title"/>
          </p:nvPr>
        </p:nvSpPr>
        <p:spPr/>
        <p:txBody>
          <a:bodyPr/>
          <a:lstStyle/>
          <a:p>
            <a:r>
              <a:rPr lang="en-IN" dirty="0"/>
              <a:t>ARCHITECTURE:</a:t>
            </a:r>
          </a:p>
        </p:txBody>
      </p:sp>
      <p:pic>
        <p:nvPicPr>
          <p:cNvPr id="4" name="Google Shape;149;p23">
            <a:extLst>
              <a:ext uri="{FF2B5EF4-FFF2-40B4-BE49-F238E27FC236}">
                <a16:creationId xmlns:a16="http://schemas.microsoft.com/office/drawing/2014/main" xmlns="" id="{8C21BB40-6F8F-FFC6-23FD-32AA2FA4858B}"/>
              </a:ext>
            </a:extLst>
          </p:cNvPr>
          <p:cNvPicPr preferRelativeResize="0">
            <a:picLocks noGrp="1"/>
          </p:cNvPicPr>
          <p:nvPr>
            <p:ph idx="1"/>
          </p:nvPr>
        </p:nvPicPr>
        <p:blipFill>
          <a:blip r:embed="rId2">
            <a:alphaModFix/>
          </a:blip>
          <a:stretch>
            <a:fillRect/>
          </a:stretch>
        </p:blipFill>
        <p:spPr>
          <a:xfrm>
            <a:off x="1464905" y="2603499"/>
            <a:ext cx="8976049" cy="3825293"/>
          </a:xfrm>
          <a:prstGeom prst="rect">
            <a:avLst/>
          </a:prstGeom>
          <a:noFill/>
          <a:ln>
            <a:noFill/>
          </a:ln>
        </p:spPr>
      </p:pic>
    </p:spTree>
    <p:extLst>
      <p:ext uri="{BB962C8B-B14F-4D97-AF65-F5344CB8AC3E}">
        <p14:creationId xmlns:p14="http://schemas.microsoft.com/office/powerpoint/2010/main" xmlns="" val="2139269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{41FB27B0-DF60-49FA-9A69-94ACAA39E353}tf02900722</Template>
  <TotalTime>137</TotalTime>
  <Words>823</Words>
  <Application>Microsoft Office PowerPoint</Application>
  <PresentationFormat>Custom</PresentationFormat>
  <Paragraphs>57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 Boardroom</vt:lpstr>
      <vt:lpstr>Finding Presence of a Handle on Social Media Platform</vt:lpstr>
      <vt:lpstr>Abstract</vt:lpstr>
      <vt:lpstr>Introduction</vt:lpstr>
      <vt:lpstr>Slide 4</vt:lpstr>
      <vt:lpstr>Requirements:</vt:lpstr>
      <vt:lpstr>Methodology:</vt:lpstr>
      <vt:lpstr>Http GET request</vt:lpstr>
      <vt:lpstr>Analyse the response</vt:lpstr>
      <vt:lpstr>ARCHITECTURE:</vt:lpstr>
      <vt:lpstr>Results:</vt:lpstr>
      <vt:lpstr> In this image the summary of the single user search is shown </vt:lpstr>
      <vt:lpstr>In this image the summary of the dataset search is shown.</vt:lpstr>
      <vt:lpstr>Conclusion:</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Presence of a Handle on Social Media Platform</dc:title>
  <dc:creator>vaishnavimamidala02@gmail.com</dc:creator>
  <cp:lastModifiedBy>KAVYA</cp:lastModifiedBy>
  <cp:revision>2</cp:revision>
  <dcterms:created xsi:type="dcterms:W3CDTF">2022-11-15T17:15:45Z</dcterms:created>
  <dcterms:modified xsi:type="dcterms:W3CDTF">2025-07-05T14:20:54Z</dcterms:modified>
</cp:coreProperties>
</file>