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59" r:id="rId4"/>
    <p:sldId id="261" r:id="rId5"/>
    <p:sldId id="260" r:id="rId6"/>
    <p:sldId id="272" r:id="rId7"/>
    <p:sldId id="264" r:id="rId8"/>
    <p:sldId id="265" r:id="rId9"/>
    <p:sldId id="275" r:id="rId10"/>
    <p:sldId id="266"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01146-8C5E-491C-A3CA-2EB40E25ED3E}" v="240" dt="2023-12-03T01:49:23.960"/>
    <p1510:client id="{777B7ED9-1CE8-4784-BACB-4E5E6E167931}" v="4" dt="2023-12-02T05:11:35.797"/>
    <p1510:client id="{C3579173-E432-4E50-A506-88BE55EA2C60}" v="18" dt="2023-12-02T23:07:43.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F959A-5231-4046-9763-8A4150E160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C92988-0BC5-4127-8F06-770B8A6B56DF}">
      <dgm:prSet/>
      <dgm:spPr/>
      <dgm:t>
        <a:bodyPr/>
        <a:lstStyle/>
        <a:p>
          <a:r>
            <a:rPr lang="en-US"/>
            <a:t>Truck drivers in Northern California ought to obtain specific training. The most dangerous drivers ought to be monitored, given regular training, and given incentives for finishing tasks.</a:t>
          </a:r>
        </a:p>
      </dgm:t>
    </dgm:pt>
    <dgm:pt modelId="{70D54CC4-81BC-44D7-99BB-E607A9959783}" type="parTrans" cxnId="{5483FB61-6433-451C-A9CE-C329081E1E5D}">
      <dgm:prSet/>
      <dgm:spPr/>
      <dgm:t>
        <a:bodyPr/>
        <a:lstStyle/>
        <a:p>
          <a:endParaRPr lang="en-US"/>
        </a:p>
      </dgm:t>
    </dgm:pt>
    <dgm:pt modelId="{FF1F2D7D-7040-46A8-B74A-2F064FAFD192}" type="sibTrans" cxnId="{5483FB61-6433-451C-A9CE-C329081E1E5D}">
      <dgm:prSet/>
      <dgm:spPr/>
      <dgm:t>
        <a:bodyPr/>
        <a:lstStyle/>
        <a:p>
          <a:endParaRPr lang="en-US"/>
        </a:p>
      </dgm:t>
    </dgm:pt>
    <dgm:pt modelId="{F6247685-625D-43F0-AFD3-DE0DAA5B20E7}">
      <dgm:prSet/>
      <dgm:spPr/>
      <dgm:t>
        <a:bodyPr/>
        <a:lstStyle/>
        <a:p>
          <a:r>
            <a:rPr lang="en-US"/>
            <a:t>Each unsafe driver should be paired with an experienced driver during the training phase.</a:t>
          </a:r>
        </a:p>
      </dgm:t>
    </dgm:pt>
    <dgm:pt modelId="{E0C5649F-84E7-42FB-B845-6EB97DC7847B}" type="parTrans" cxnId="{9A68A645-0456-40A7-9C1A-AE7833AF851C}">
      <dgm:prSet/>
      <dgm:spPr/>
      <dgm:t>
        <a:bodyPr/>
        <a:lstStyle/>
        <a:p>
          <a:endParaRPr lang="en-US"/>
        </a:p>
      </dgm:t>
    </dgm:pt>
    <dgm:pt modelId="{48114800-B7FF-42E2-97ED-82AB9A843931}" type="sibTrans" cxnId="{9A68A645-0456-40A7-9C1A-AE7833AF851C}">
      <dgm:prSet/>
      <dgm:spPr/>
      <dgm:t>
        <a:bodyPr/>
        <a:lstStyle/>
        <a:p>
          <a:endParaRPr lang="en-US"/>
        </a:p>
      </dgm:t>
    </dgm:pt>
    <dgm:pt modelId="{A3419375-3B5C-4D43-B4CF-920DACAB5ABE}">
      <dgm:prSet/>
      <dgm:spPr/>
      <dgm:t>
        <a:bodyPr/>
        <a:lstStyle/>
        <a:p>
          <a:r>
            <a:rPr lang="en-US"/>
            <a:t>This arrangement is known as a buddy program. Based on the observed insights, the training program must be adjusted. </a:t>
          </a:r>
        </a:p>
      </dgm:t>
    </dgm:pt>
    <dgm:pt modelId="{499D5FBC-EFD7-463D-A1F0-5CD4ADB8A35C}" type="parTrans" cxnId="{4DC5E441-58DF-4205-91CF-EE89871C5CD2}">
      <dgm:prSet/>
      <dgm:spPr/>
      <dgm:t>
        <a:bodyPr/>
        <a:lstStyle/>
        <a:p>
          <a:endParaRPr lang="en-US"/>
        </a:p>
      </dgm:t>
    </dgm:pt>
    <dgm:pt modelId="{176B2C25-5FBE-426F-AD97-8E672345C395}" type="sibTrans" cxnId="{4DC5E441-58DF-4205-91CF-EE89871C5CD2}">
      <dgm:prSet/>
      <dgm:spPr/>
      <dgm:t>
        <a:bodyPr/>
        <a:lstStyle/>
        <a:p>
          <a:endParaRPr lang="en-US"/>
        </a:p>
      </dgm:t>
    </dgm:pt>
    <dgm:pt modelId="{42F8234A-3190-4F48-A18C-8DB47784F410}">
      <dgm:prSet/>
      <dgm:spPr/>
      <dgm:t>
        <a:bodyPr/>
        <a:lstStyle/>
        <a:p>
          <a:r>
            <a:rPr lang="en-US"/>
            <a:t>Truck drivers in accident-prone areas need to be watched after by a specific team at ANT. Drivers with a history of severe accidents shouldn't be given longer trips.</a:t>
          </a:r>
        </a:p>
      </dgm:t>
    </dgm:pt>
    <dgm:pt modelId="{A4EBEF8D-F163-48F1-B29F-378157B095DD}" type="parTrans" cxnId="{0310A9AA-4579-440A-8F8C-DC47244EB5DF}">
      <dgm:prSet/>
      <dgm:spPr/>
      <dgm:t>
        <a:bodyPr/>
        <a:lstStyle/>
        <a:p>
          <a:endParaRPr lang="en-US"/>
        </a:p>
      </dgm:t>
    </dgm:pt>
    <dgm:pt modelId="{A66E38D3-6A21-4BCC-8BA1-2B78AD23BEE2}" type="sibTrans" cxnId="{0310A9AA-4579-440A-8F8C-DC47244EB5DF}">
      <dgm:prSet/>
      <dgm:spPr/>
      <dgm:t>
        <a:bodyPr/>
        <a:lstStyle/>
        <a:p>
          <a:endParaRPr lang="en-US"/>
        </a:p>
      </dgm:t>
    </dgm:pt>
    <dgm:pt modelId="{BA2F3591-F5D7-4914-8427-4F8D6540444D}">
      <dgm:prSet/>
      <dgm:spPr/>
      <dgm:t>
        <a:bodyPr/>
        <a:lstStyle/>
        <a:p>
          <a:r>
            <a:rPr lang="en-US"/>
            <a:t>To make good revenues, the ANT company must invest in trucks with higher mileage and less maintenance.</a:t>
          </a:r>
        </a:p>
      </dgm:t>
    </dgm:pt>
    <dgm:pt modelId="{6E7F6887-4FA3-4298-9338-AAC177EA62F0}" type="parTrans" cxnId="{498DDB56-D5CE-438F-BFBA-6686E828FFE4}">
      <dgm:prSet/>
      <dgm:spPr/>
      <dgm:t>
        <a:bodyPr/>
        <a:lstStyle/>
        <a:p>
          <a:endParaRPr lang="en-US"/>
        </a:p>
      </dgm:t>
    </dgm:pt>
    <dgm:pt modelId="{10E65471-B82D-4929-895B-55004B6F28C5}" type="sibTrans" cxnId="{498DDB56-D5CE-438F-BFBA-6686E828FFE4}">
      <dgm:prSet/>
      <dgm:spPr/>
      <dgm:t>
        <a:bodyPr/>
        <a:lstStyle/>
        <a:p>
          <a:endParaRPr lang="en-US"/>
        </a:p>
      </dgm:t>
    </dgm:pt>
    <dgm:pt modelId="{50194AE8-2B00-4FA4-84AE-DAF45EF30535}" type="pres">
      <dgm:prSet presAssocID="{DE8F959A-5231-4046-9763-8A4150E160A2}" presName="linear" presStyleCnt="0">
        <dgm:presLayoutVars>
          <dgm:animLvl val="lvl"/>
          <dgm:resizeHandles val="exact"/>
        </dgm:presLayoutVars>
      </dgm:prSet>
      <dgm:spPr/>
    </dgm:pt>
    <dgm:pt modelId="{A5165DFB-AE9E-4356-B85C-263CE9238D80}" type="pres">
      <dgm:prSet presAssocID="{DFC92988-0BC5-4127-8F06-770B8A6B56DF}" presName="parentText" presStyleLbl="node1" presStyleIdx="0" presStyleCnt="5">
        <dgm:presLayoutVars>
          <dgm:chMax val="0"/>
          <dgm:bulletEnabled val="1"/>
        </dgm:presLayoutVars>
      </dgm:prSet>
      <dgm:spPr/>
    </dgm:pt>
    <dgm:pt modelId="{590469D0-3C98-4DB8-8F37-1A24BABD7829}" type="pres">
      <dgm:prSet presAssocID="{FF1F2D7D-7040-46A8-B74A-2F064FAFD192}" presName="spacer" presStyleCnt="0"/>
      <dgm:spPr/>
    </dgm:pt>
    <dgm:pt modelId="{9D867FE2-6F44-4199-820D-88A120378540}" type="pres">
      <dgm:prSet presAssocID="{F6247685-625D-43F0-AFD3-DE0DAA5B20E7}" presName="parentText" presStyleLbl="node1" presStyleIdx="1" presStyleCnt="5">
        <dgm:presLayoutVars>
          <dgm:chMax val="0"/>
          <dgm:bulletEnabled val="1"/>
        </dgm:presLayoutVars>
      </dgm:prSet>
      <dgm:spPr/>
    </dgm:pt>
    <dgm:pt modelId="{1729B5FF-044A-4383-AFDC-80C9E85C99A6}" type="pres">
      <dgm:prSet presAssocID="{48114800-B7FF-42E2-97ED-82AB9A843931}" presName="spacer" presStyleCnt="0"/>
      <dgm:spPr/>
    </dgm:pt>
    <dgm:pt modelId="{6EB79A8D-1D95-4721-9000-A46886A2CB7F}" type="pres">
      <dgm:prSet presAssocID="{A3419375-3B5C-4D43-B4CF-920DACAB5ABE}" presName="parentText" presStyleLbl="node1" presStyleIdx="2" presStyleCnt="5">
        <dgm:presLayoutVars>
          <dgm:chMax val="0"/>
          <dgm:bulletEnabled val="1"/>
        </dgm:presLayoutVars>
      </dgm:prSet>
      <dgm:spPr/>
    </dgm:pt>
    <dgm:pt modelId="{5B8CE524-7C72-41FD-ABA6-F0C9DF41D4EB}" type="pres">
      <dgm:prSet presAssocID="{176B2C25-5FBE-426F-AD97-8E672345C395}" presName="spacer" presStyleCnt="0"/>
      <dgm:spPr/>
    </dgm:pt>
    <dgm:pt modelId="{03CF6A92-7BC2-4A4E-A4E5-F96FC6189DAF}" type="pres">
      <dgm:prSet presAssocID="{42F8234A-3190-4F48-A18C-8DB47784F410}" presName="parentText" presStyleLbl="node1" presStyleIdx="3" presStyleCnt="5">
        <dgm:presLayoutVars>
          <dgm:chMax val="0"/>
          <dgm:bulletEnabled val="1"/>
        </dgm:presLayoutVars>
      </dgm:prSet>
      <dgm:spPr/>
    </dgm:pt>
    <dgm:pt modelId="{1E65E1E1-7487-4BA8-B8AD-34D5228062EB}" type="pres">
      <dgm:prSet presAssocID="{A66E38D3-6A21-4BCC-8BA1-2B78AD23BEE2}" presName="spacer" presStyleCnt="0"/>
      <dgm:spPr/>
    </dgm:pt>
    <dgm:pt modelId="{8297568A-7C9F-48BC-9897-E2C4D0EDB0B4}" type="pres">
      <dgm:prSet presAssocID="{BA2F3591-F5D7-4914-8427-4F8D6540444D}" presName="parentText" presStyleLbl="node1" presStyleIdx="4" presStyleCnt="5">
        <dgm:presLayoutVars>
          <dgm:chMax val="0"/>
          <dgm:bulletEnabled val="1"/>
        </dgm:presLayoutVars>
      </dgm:prSet>
      <dgm:spPr/>
    </dgm:pt>
  </dgm:ptLst>
  <dgm:cxnLst>
    <dgm:cxn modelId="{4DC5E441-58DF-4205-91CF-EE89871C5CD2}" srcId="{DE8F959A-5231-4046-9763-8A4150E160A2}" destId="{A3419375-3B5C-4D43-B4CF-920DACAB5ABE}" srcOrd="2" destOrd="0" parTransId="{499D5FBC-EFD7-463D-A1F0-5CD4ADB8A35C}" sibTransId="{176B2C25-5FBE-426F-AD97-8E672345C395}"/>
    <dgm:cxn modelId="{5483FB61-6433-451C-A9CE-C329081E1E5D}" srcId="{DE8F959A-5231-4046-9763-8A4150E160A2}" destId="{DFC92988-0BC5-4127-8F06-770B8A6B56DF}" srcOrd="0" destOrd="0" parTransId="{70D54CC4-81BC-44D7-99BB-E607A9959783}" sibTransId="{FF1F2D7D-7040-46A8-B74A-2F064FAFD192}"/>
    <dgm:cxn modelId="{9A68A645-0456-40A7-9C1A-AE7833AF851C}" srcId="{DE8F959A-5231-4046-9763-8A4150E160A2}" destId="{F6247685-625D-43F0-AFD3-DE0DAA5B20E7}" srcOrd="1" destOrd="0" parTransId="{E0C5649F-84E7-42FB-B845-6EB97DC7847B}" sibTransId="{48114800-B7FF-42E2-97ED-82AB9A843931}"/>
    <dgm:cxn modelId="{498DDB56-D5CE-438F-BFBA-6686E828FFE4}" srcId="{DE8F959A-5231-4046-9763-8A4150E160A2}" destId="{BA2F3591-F5D7-4914-8427-4F8D6540444D}" srcOrd="4" destOrd="0" parTransId="{6E7F6887-4FA3-4298-9338-AAC177EA62F0}" sibTransId="{10E65471-B82D-4929-895B-55004B6F28C5}"/>
    <dgm:cxn modelId="{7337DE79-74A4-4BC1-BDC5-D5B9CF826286}" type="presOf" srcId="{BA2F3591-F5D7-4914-8427-4F8D6540444D}" destId="{8297568A-7C9F-48BC-9897-E2C4D0EDB0B4}" srcOrd="0" destOrd="0" presId="urn:microsoft.com/office/officeart/2005/8/layout/vList2"/>
    <dgm:cxn modelId="{C0BD275A-41FB-4FF1-9A84-FD7DA724720E}" type="presOf" srcId="{42F8234A-3190-4F48-A18C-8DB47784F410}" destId="{03CF6A92-7BC2-4A4E-A4E5-F96FC6189DAF}" srcOrd="0" destOrd="0" presId="urn:microsoft.com/office/officeart/2005/8/layout/vList2"/>
    <dgm:cxn modelId="{CCCDCA90-5862-42FA-9638-D25ECEF1CEB8}" type="presOf" srcId="{A3419375-3B5C-4D43-B4CF-920DACAB5ABE}" destId="{6EB79A8D-1D95-4721-9000-A46886A2CB7F}" srcOrd="0" destOrd="0" presId="urn:microsoft.com/office/officeart/2005/8/layout/vList2"/>
    <dgm:cxn modelId="{0310A9AA-4579-440A-8F8C-DC47244EB5DF}" srcId="{DE8F959A-5231-4046-9763-8A4150E160A2}" destId="{42F8234A-3190-4F48-A18C-8DB47784F410}" srcOrd="3" destOrd="0" parTransId="{A4EBEF8D-F163-48F1-B29F-378157B095DD}" sibTransId="{A66E38D3-6A21-4BCC-8BA1-2B78AD23BEE2}"/>
    <dgm:cxn modelId="{092FDCB2-4C3C-4A22-8757-BEE7188875F2}" type="presOf" srcId="{DFC92988-0BC5-4127-8F06-770B8A6B56DF}" destId="{A5165DFB-AE9E-4356-B85C-263CE9238D80}" srcOrd="0" destOrd="0" presId="urn:microsoft.com/office/officeart/2005/8/layout/vList2"/>
    <dgm:cxn modelId="{A623FAB8-6916-4A3D-84AA-8E672A82E17C}" type="presOf" srcId="{DE8F959A-5231-4046-9763-8A4150E160A2}" destId="{50194AE8-2B00-4FA4-84AE-DAF45EF30535}" srcOrd="0" destOrd="0" presId="urn:microsoft.com/office/officeart/2005/8/layout/vList2"/>
    <dgm:cxn modelId="{41B092DD-90E5-4055-BF3D-57298EB3196C}" type="presOf" srcId="{F6247685-625D-43F0-AFD3-DE0DAA5B20E7}" destId="{9D867FE2-6F44-4199-820D-88A120378540}" srcOrd="0" destOrd="0" presId="urn:microsoft.com/office/officeart/2005/8/layout/vList2"/>
    <dgm:cxn modelId="{2CDFBB7D-E437-4EEA-B57F-36FB085BE782}" type="presParOf" srcId="{50194AE8-2B00-4FA4-84AE-DAF45EF30535}" destId="{A5165DFB-AE9E-4356-B85C-263CE9238D80}" srcOrd="0" destOrd="0" presId="urn:microsoft.com/office/officeart/2005/8/layout/vList2"/>
    <dgm:cxn modelId="{E3A20B1D-DC78-4449-AF38-267CD4863CC3}" type="presParOf" srcId="{50194AE8-2B00-4FA4-84AE-DAF45EF30535}" destId="{590469D0-3C98-4DB8-8F37-1A24BABD7829}" srcOrd="1" destOrd="0" presId="urn:microsoft.com/office/officeart/2005/8/layout/vList2"/>
    <dgm:cxn modelId="{0B2E5D7D-E29D-4C57-811B-D96153DA1FC2}" type="presParOf" srcId="{50194AE8-2B00-4FA4-84AE-DAF45EF30535}" destId="{9D867FE2-6F44-4199-820D-88A120378540}" srcOrd="2" destOrd="0" presId="urn:microsoft.com/office/officeart/2005/8/layout/vList2"/>
    <dgm:cxn modelId="{30FEF3B5-0736-496F-9017-038118695D6B}" type="presParOf" srcId="{50194AE8-2B00-4FA4-84AE-DAF45EF30535}" destId="{1729B5FF-044A-4383-AFDC-80C9E85C99A6}" srcOrd="3" destOrd="0" presId="urn:microsoft.com/office/officeart/2005/8/layout/vList2"/>
    <dgm:cxn modelId="{18D472B5-F91E-4879-88BB-2F15D7DE3407}" type="presParOf" srcId="{50194AE8-2B00-4FA4-84AE-DAF45EF30535}" destId="{6EB79A8D-1D95-4721-9000-A46886A2CB7F}" srcOrd="4" destOrd="0" presId="urn:microsoft.com/office/officeart/2005/8/layout/vList2"/>
    <dgm:cxn modelId="{EC458D6F-ED1A-4B70-BE34-A02D9CC05CC0}" type="presParOf" srcId="{50194AE8-2B00-4FA4-84AE-DAF45EF30535}" destId="{5B8CE524-7C72-41FD-ABA6-F0C9DF41D4EB}" srcOrd="5" destOrd="0" presId="urn:microsoft.com/office/officeart/2005/8/layout/vList2"/>
    <dgm:cxn modelId="{06AD2655-61CB-4316-BCF1-6D48ED8C8980}" type="presParOf" srcId="{50194AE8-2B00-4FA4-84AE-DAF45EF30535}" destId="{03CF6A92-7BC2-4A4E-A4E5-F96FC6189DAF}" srcOrd="6" destOrd="0" presId="urn:microsoft.com/office/officeart/2005/8/layout/vList2"/>
    <dgm:cxn modelId="{FC768CD4-250E-499A-9DA7-F67169298987}" type="presParOf" srcId="{50194AE8-2B00-4FA4-84AE-DAF45EF30535}" destId="{1E65E1E1-7487-4BA8-B8AD-34D5228062EB}" srcOrd="7" destOrd="0" presId="urn:microsoft.com/office/officeart/2005/8/layout/vList2"/>
    <dgm:cxn modelId="{491EC197-89E3-45CB-92F0-2600403C3278}" type="presParOf" srcId="{50194AE8-2B00-4FA4-84AE-DAF45EF30535}" destId="{8297568A-7C9F-48BC-9897-E2C4D0EDB0B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65DFB-AE9E-4356-B85C-263CE9238D80}">
      <dsp:nvSpPr>
        <dsp:cNvPr id="0" name=""/>
        <dsp:cNvSpPr/>
      </dsp:nvSpPr>
      <dsp:spPr>
        <a:xfrm>
          <a:off x="0" y="230631"/>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Truck drivers in Northern California ought to obtain specific training. The most dangerous drivers ought to be monitored, given regular training, and given incentives for finishing tasks.</a:t>
          </a:r>
        </a:p>
      </dsp:txBody>
      <dsp:txXfrm>
        <a:off x="42950" y="273581"/>
        <a:ext cx="5496186" cy="793940"/>
      </dsp:txXfrm>
    </dsp:sp>
    <dsp:sp modelId="{9D867FE2-6F44-4199-820D-88A120378540}">
      <dsp:nvSpPr>
        <dsp:cNvPr id="0" name=""/>
        <dsp:cNvSpPr/>
      </dsp:nvSpPr>
      <dsp:spPr>
        <a:xfrm>
          <a:off x="0" y="115655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Each unsafe driver should be paired with an experienced driver during the training phase.</a:t>
          </a:r>
        </a:p>
      </dsp:txBody>
      <dsp:txXfrm>
        <a:off x="42950" y="1199502"/>
        <a:ext cx="5496186" cy="793940"/>
      </dsp:txXfrm>
    </dsp:sp>
    <dsp:sp modelId="{6EB79A8D-1D95-4721-9000-A46886A2CB7F}">
      <dsp:nvSpPr>
        <dsp:cNvPr id="0" name=""/>
        <dsp:cNvSpPr/>
      </dsp:nvSpPr>
      <dsp:spPr>
        <a:xfrm>
          <a:off x="0" y="208247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arrangement is known as a buddy program. Based on the observed insights, the training program must be adjusted. </a:t>
          </a:r>
        </a:p>
      </dsp:txBody>
      <dsp:txXfrm>
        <a:off x="42950" y="2125422"/>
        <a:ext cx="5496186" cy="793940"/>
      </dsp:txXfrm>
    </dsp:sp>
    <dsp:sp modelId="{03CF6A92-7BC2-4A4E-A4E5-F96FC6189DAF}">
      <dsp:nvSpPr>
        <dsp:cNvPr id="0" name=""/>
        <dsp:cNvSpPr/>
      </dsp:nvSpPr>
      <dsp:spPr>
        <a:xfrm>
          <a:off x="0" y="300839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Truck drivers in accident-prone areas need to be watched after by a specific team at ANT. Drivers with a history of severe accidents shouldn't be given longer trips.</a:t>
          </a:r>
        </a:p>
      </dsp:txBody>
      <dsp:txXfrm>
        <a:off x="42950" y="3051342"/>
        <a:ext cx="5496186" cy="793940"/>
      </dsp:txXfrm>
    </dsp:sp>
    <dsp:sp modelId="{8297568A-7C9F-48BC-9897-E2C4D0EDB0B4}">
      <dsp:nvSpPr>
        <dsp:cNvPr id="0" name=""/>
        <dsp:cNvSpPr/>
      </dsp:nvSpPr>
      <dsp:spPr>
        <a:xfrm>
          <a:off x="0" y="393431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make good revenues, the ANT company must invest in trucks with higher mileage and less maintenance.</a:t>
          </a:r>
        </a:p>
      </dsp:txBody>
      <dsp:txXfrm>
        <a:off x="42950" y="3977262"/>
        <a:ext cx="5496186"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A0D3D-7F6A-4E21-8D61-B74BEE97A6FB}"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C14E6-CC26-40AB-95AB-8984BDBBAD1E}" type="slidenum">
              <a:rPr lang="en-US" smtClean="0"/>
              <a:t>‹#›</a:t>
            </a:fld>
            <a:endParaRPr lang="en-US"/>
          </a:p>
        </p:txBody>
      </p:sp>
    </p:spTree>
    <p:extLst>
      <p:ext uri="{BB962C8B-B14F-4D97-AF65-F5344CB8AC3E}">
        <p14:creationId xmlns:p14="http://schemas.microsoft.com/office/powerpoint/2010/main" val="90584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C14E6-CC26-40AB-95AB-8984BDBBAD1E}" type="slidenum">
              <a:rPr lang="en-US" smtClean="0"/>
              <a:t>5</a:t>
            </a:fld>
            <a:endParaRPr lang="en-US"/>
          </a:p>
        </p:txBody>
      </p:sp>
    </p:spTree>
    <p:extLst>
      <p:ext uri="{BB962C8B-B14F-4D97-AF65-F5344CB8AC3E}">
        <p14:creationId xmlns:p14="http://schemas.microsoft.com/office/powerpoint/2010/main" val="2462700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C14E6-CC26-40AB-95AB-8984BDBBAD1E}" type="slidenum">
              <a:rPr lang="en-US" smtClean="0"/>
              <a:t>7</a:t>
            </a:fld>
            <a:endParaRPr lang="en-US"/>
          </a:p>
        </p:txBody>
      </p:sp>
    </p:spTree>
    <p:extLst>
      <p:ext uri="{BB962C8B-B14F-4D97-AF65-F5344CB8AC3E}">
        <p14:creationId xmlns:p14="http://schemas.microsoft.com/office/powerpoint/2010/main" val="4402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D0EF-DCF4-7001-9353-38B65D963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6EAE5-6474-045B-4631-F4EDC9269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C45A65-BFCA-ED93-7751-EB7A44E4D0DE}"/>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5" name="Footer Placeholder 4">
            <a:extLst>
              <a:ext uri="{FF2B5EF4-FFF2-40B4-BE49-F238E27FC236}">
                <a16:creationId xmlns:a16="http://schemas.microsoft.com/office/drawing/2014/main" id="{CA8F60F9-F4C4-5C53-43D8-2A1B7DFAA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D0C89-92C4-25D6-5310-D8A6CDB0E151}"/>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18120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CA90-3AE1-494E-2FF2-3E697ADEF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CAA0F7-E198-41CD-4E08-E39709039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20BDA-F206-DD1A-BE08-EE815032A137}"/>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5" name="Footer Placeholder 4">
            <a:extLst>
              <a:ext uri="{FF2B5EF4-FFF2-40B4-BE49-F238E27FC236}">
                <a16:creationId xmlns:a16="http://schemas.microsoft.com/office/drawing/2014/main" id="{B4400C31-14D4-D704-BA37-535E1D35F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EC11B-9C90-2CE1-F8DD-DCBCB772C46D}"/>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254965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50027-9ADE-3F42-CDC7-F5A04E9BDF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64B13-E3CC-52B4-DD8A-94F46EF54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0AFB8-11A2-5C90-5319-D3F5CBCD8297}"/>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5" name="Footer Placeholder 4">
            <a:extLst>
              <a:ext uri="{FF2B5EF4-FFF2-40B4-BE49-F238E27FC236}">
                <a16:creationId xmlns:a16="http://schemas.microsoft.com/office/drawing/2014/main" id="{0D0E5061-6F41-B18C-0677-8142B8138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B6668-2009-7E96-3897-9C5A56A1E922}"/>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67582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110F-1795-DD2C-16FB-698FA34D0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8F992-D58E-7FDE-229D-E92658094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8F78A-2E7D-1D0B-4412-9EB85B2AB04C}"/>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5" name="Footer Placeholder 4">
            <a:extLst>
              <a:ext uri="{FF2B5EF4-FFF2-40B4-BE49-F238E27FC236}">
                <a16:creationId xmlns:a16="http://schemas.microsoft.com/office/drawing/2014/main" id="{0EAD9946-A8B1-51B3-2C3F-84A74CF0B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AD6E9-D5A7-10C3-A194-E5DDD8D47B40}"/>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27270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E8F1-47DD-5A41-8119-40F20FD0E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6A418A-BC99-B6C8-C3B8-BF70B3940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E51B2-CEFB-95B9-3A8A-F6CE5834139D}"/>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5" name="Footer Placeholder 4">
            <a:extLst>
              <a:ext uri="{FF2B5EF4-FFF2-40B4-BE49-F238E27FC236}">
                <a16:creationId xmlns:a16="http://schemas.microsoft.com/office/drawing/2014/main" id="{B5D33707-6F09-7915-EC7F-10AECA40C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917B7-87FD-1FEA-B040-5A588162F72F}"/>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174129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3DF3-C00E-2C67-6A9D-2D0C71B2F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0E225-B5FE-DE6F-B179-6A5ED3EAD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0C83CA-AF2B-337C-55FF-0D9EFFFEC6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1FDD2B-3E8D-F050-B6CE-34661D4D86A3}"/>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6" name="Footer Placeholder 5">
            <a:extLst>
              <a:ext uri="{FF2B5EF4-FFF2-40B4-BE49-F238E27FC236}">
                <a16:creationId xmlns:a16="http://schemas.microsoft.com/office/drawing/2014/main" id="{59407C0A-BE0E-4A45-C44D-85BEAA9CD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2C679-F8E3-2419-3286-CEE3018AA30C}"/>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9567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52B-B692-0257-3FAC-C67D8E3EC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CEE90F-15E7-CD92-F99B-FC4E43F1E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DB16F-A578-C8A2-AF68-E3ECFE3A1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3B92A-1807-619F-9F1D-0792FCABB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41DD4-0D9D-CE47-382B-230C7517C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C95A3-1D22-B8F8-EF10-403A3CDCF336}"/>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8" name="Footer Placeholder 7">
            <a:extLst>
              <a:ext uri="{FF2B5EF4-FFF2-40B4-BE49-F238E27FC236}">
                <a16:creationId xmlns:a16="http://schemas.microsoft.com/office/drawing/2014/main" id="{E91EFA06-9849-85AC-E4C5-A17DE5C79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DF0C96-8CFA-66DB-E466-8DA4BC17F09E}"/>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90034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A248-436E-43AB-92F7-7FA246036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5AE4AD-2560-D8C7-D915-25C92E4B1006}"/>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4" name="Footer Placeholder 3">
            <a:extLst>
              <a:ext uri="{FF2B5EF4-FFF2-40B4-BE49-F238E27FC236}">
                <a16:creationId xmlns:a16="http://schemas.microsoft.com/office/drawing/2014/main" id="{0872E9BE-77A5-CBFF-44EA-9245277850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5946E6-E65E-95B9-1B15-7E489084C977}"/>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376196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54721-8D84-9D6C-F1E5-43842A7F1E1F}"/>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3" name="Footer Placeholder 2">
            <a:extLst>
              <a:ext uri="{FF2B5EF4-FFF2-40B4-BE49-F238E27FC236}">
                <a16:creationId xmlns:a16="http://schemas.microsoft.com/office/drawing/2014/main" id="{141606D6-406E-C627-A683-30BE680D1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8D258-3908-5F2E-29FF-A957D89E1019}"/>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25942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941C-0354-D74A-944C-29BC971B9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C9DEA6-A11D-FC19-1430-F32A4C370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99A8B9-F8F5-810D-0A5E-1B1BF5D46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B1CB2-FBE2-7E9D-16C6-7FC5C6B146B3}"/>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6" name="Footer Placeholder 5">
            <a:extLst>
              <a:ext uri="{FF2B5EF4-FFF2-40B4-BE49-F238E27FC236}">
                <a16:creationId xmlns:a16="http://schemas.microsoft.com/office/drawing/2014/main" id="{8210DC3F-B8DC-EBD1-747A-79D6408D7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A7F73-53B3-F545-760D-50AEC06228E5}"/>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363072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EE9-3046-C7E6-D618-7287E7E53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28F17-115E-95BD-BEAE-D8C9BFB87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A1607A-1BEB-833C-87BD-C650D5196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B3D23-E728-B945-E63C-30C4A0DB6CFE}"/>
              </a:ext>
            </a:extLst>
          </p:cNvPr>
          <p:cNvSpPr>
            <a:spLocks noGrp="1"/>
          </p:cNvSpPr>
          <p:nvPr>
            <p:ph type="dt" sz="half" idx="10"/>
          </p:nvPr>
        </p:nvSpPr>
        <p:spPr/>
        <p:txBody>
          <a:bodyPr/>
          <a:lstStyle/>
          <a:p>
            <a:fld id="{6D63AE92-9BEE-48C0-9ECF-3BAE2C6E3370}" type="datetimeFigureOut">
              <a:rPr lang="en-US" smtClean="0"/>
              <a:t>4/16/2024</a:t>
            </a:fld>
            <a:endParaRPr lang="en-US"/>
          </a:p>
        </p:txBody>
      </p:sp>
      <p:sp>
        <p:nvSpPr>
          <p:cNvPr id="6" name="Footer Placeholder 5">
            <a:extLst>
              <a:ext uri="{FF2B5EF4-FFF2-40B4-BE49-F238E27FC236}">
                <a16:creationId xmlns:a16="http://schemas.microsoft.com/office/drawing/2014/main" id="{7FF15B69-2F85-E29B-6E7C-0BFE675B1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6DBB0-B7E2-95E8-95DF-D03DC51AC687}"/>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53133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826C6-1357-7D0F-7125-0D46B248F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2A532-C9E8-3F0D-1AF0-28CAEAAA8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84F98-A387-7EB7-EF24-A604A61B8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3AE92-9BEE-48C0-9ECF-3BAE2C6E3370}" type="datetimeFigureOut">
              <a:rPr lang="en-US" smtClean="0"/>
              <a:t>4/16/2024</a:t>
            </a:fld>
            <a:endParaRPr lang="en-US"/>
          </a:p>
        </p:txBody>
      </p:sp>
      <p:sp>
        <p:nvSpPr>
          <p:cNvPr id="5" name="Footer Placeholder 4">
            <a:extLst>
              <a:ext uri="{FF2B5EF4-FFF2-40B4-BE49-F238E27FC236}">
                <a16:creationId xmlns:a16="http://schemas.microsoft.com/office/drawing/2014/main" id="{FBA01304-C359-570D-3F2E-2BEA56293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B3386F-2B04-7AA1-85BC-B70F063E9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D28E0-0CD8-474F-833D-C373456D3E2A}" type="slidenum">
              <a:rPr lang="en-US" smtClean="0"/>
              <a:t>‹#›</a:t>
            </a:fld>
            <a:endParaRPr lang="en-US"/>
          </a:p>
        </p:txBody>
      </p:sp>
    </p:spTree>
    <p:extLst>
      <p:ext uri="{BB962C8B-B14F-4D97-AF65-F5344CB8AC3E}">
        <p14:creationId xmlns:p14="http://schemas.microsoft.com/office/powerpoint/2010/main" val="25407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wallpaperflare.com/black-and-brown-wooden-thank-you-signage-on-top-of-brown-table-wallpaper-zcwk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17037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group of trucks on a highway&#10;&#10;Description automatically generated">
            <a:extLst>
              <a:ext uri="{FF2B5EF4-FFF2-40B4-BE49-F238E27FC236}">
                <a16:creationId xmlns:a16="http://schemas.microsoft.com/office/drawing/2014/main" id="{A9B78448-7E6F-7846-DA15-0621F0A0DF91}"/>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852" y="-40392"/>
            <a:ext cx="12248852" cy="68983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itle 1">
            <a:extLst>
              <a:ext uri="{FF2B5EF4-FFF2-40B4-BE49-F238E27FC236}">
                <a16:creationId xmlns:a16="http://schemas.microsoft.com/office/drawing/2014/main" id="{C6666C60-C6D0-69B9-6770-E4E8EA814CD0}"/>
              </a:ext>
            </a:extLst>
          </p:cNvPr>
          <p:cNvSpPr>
            <a:spLocks noGrp="1"/>
          </p:cNvSpPr>
          <p:nvPr>
            <p:ph type="ctrTitle"/>
          </p:nvPr>
        </p:nvSpPr>
        <p:spPr>
          <a:xfrm>
            <a:off x="1524000" y="637525"/>
            <a:ext cx="9144000" cy="1579740"/>
          </a:xfrm>
        </p:spPr>
        <p:txBody>
          <a:bodyPr>
            <a:normAutofit fontScale="90000"/>
          </a:bodyPr>
          <a:lstStyle/>
          <a:p>
            <a:r>
              <a:rPr lang="en-US">
                <a:effectLst>
                  <a:outerShdw blurRad="38100" dist="38100" dir="2700000" algn="tl">
                    <a:srgbClr val="000000">
                      <a:alpha val="43137"/>
                    </a:srgbClr>
                  </a:outerShdw>
                </a:effectLst>
                <a:latin typeface="Abadi" panose="020F0502020204030204" pitchFamily="34" charset="0"/>
              </a:rPr>
              <a:t>Az </a:t>
            </a:r>
            <a:r>
              <a:rPr lang="en-US" b="1">
                <a:solidFill>
                  <a:schemeClr val="tx1">
                    <a:lumMod val="95000"/>
                  </a:schemeClr>
                </a:solidFill>
                <a:effectLst>
                  <a:outerShdw blurRad="38100" dist="38100" dir="2700000" algn="tl">
                    <a:srgbClr val="000000">
                      <a:alpha val="43137"/>
                    </a:srgbClr>
                  </a:outerShdw>
                </a:effectLst>
                <a:latin typeface="Abadi" panose="020F0502020204030204" pitchFamily="34" charset="0"/>
              </a:rPr>
              <a:t>National Trucking Data Analysis</a:t>
            </a:r>
          </a:p>
        </p:txBody>
      </p:sp>
      <p:sp>
        <p:nvSpPr>
          <p:cNvPr id="3" name="Subtitle 2">
            <a:extLst>
              <a:ext uri="{FF2B5EF4-FFF2-40B4-BE49-F238E27FC236}">
                <a16:creationId xmlns:a16="http://schemas.microsoft.com/office/drawing/2014/main" id="{D4CE0F77-D0A5-1896-3E6D-A7A33A705121}"/>
              </a:ext>
            </a:extLst>
          </p:cNvPr>
          <p:cNvSpPr>
            <a:spLocks noGrp="1"/>
          </p:cNvSpPr>
          <p:nvPr>
            <p:ph type="subTitle" idx="1"/>
          </p:nvPr>
        </p:nvSpPr>
        <p:spPr>
          <a:xfrm>
            <a:off x="375725" y="4072478"/>
            <a:ext cx="4390585" cy="2383971"/>
          </a:xfrm>
        </p:spPr>
        <p:txBody>
          <a:bodyPr>
            <a:normAutofit fontScale="85000" lnSpcReduction="20000"/>
          </a:bodyPr>
          <a:lstStyle/>
          <a:p>
            <a:r>
              <a:rPr lang="en-US" sz="2400" b="1" dirty="0">
                <a:effectLst>
                  <a:outerShdw blurRad="50800" dist="38100" dir="2700000" algn="tl" rotWithShape="0">
                    <a:prstClr val="black">
                      <a:alpha val="40000"/>
                    </a:prstClr>
                  </a:outerShdw>
                </a:effectLst>
                <a:latin typeface="Abadi" panose="020B0604020104020204" pitchFamily="34" charset="0"/>
              </a:rPr>
              <a:t>GROUP 4: </a:t>
            </a:r>
            <a:endParaRPr lang="en-US" b="1" dirty="0">
              <a:effectLst>
                <a:outerShdw blurRad="50800" dist="38100" dir="2700000" algn="tl" rotWithShape="0">
                  <a:prstClr val="black">
                    <a:alpha val="40000"/>
                  </a:prstClr>
                </a:outerShdw>
              </a:effectLst>
              <a:latin typeface="Abadi" panose="020B0604020104020204" pitchFamily="34" charset="0"/>
            </a:endParaRPr>
          </a:p>
          <a:p>
            <a:pPr algn="l"/>
            <a:r>
              <a:rPr lang="en-US" b="1" dirty="0">
                <a:effectLst>
                  <a:outerShdw blurRad="50800" dist="38100" dir="2700000" algn="tl" rotWithShape="0">
                    <a:prstClr val="black">
                      <a:alpha val="40000"/>
                    </a:prstClr>
                  </a:outerShdw>
                </a:effectLst>
                <a:latin typeface="Abadi" panose="020B0604020104020204" pitchFamily="34" charset="0"/>
              </a:rPr>
              <a:t>Elias Rodriguez – EXR131030</a:t>
            </a:r>
          </a:p>
          <a:p>
            <a:pPr algn="l"/>
            <a:r>
              <a:rPr lang="en-US" b="1" dirty="0" err="1">
                <a:effectLst>
                  <a:outerShdw blurRad="50800" dist="38100" dir="2700000" algn="tl" rotWithShape="0">
                    <a:prstClr val="black">
                      <a:alpha val="40000"/>
                    </a:prstClr>
                  </a:outerShdw>
                </a:effectLst>
                <a:latin typeface="Abadi" panose="020B0604020104020204" pitchFamily="34" charset="0"/>
              </a:rPr>
              <a:t>Ravipalli</a:t>
            </a:r>
            <a:r>
              <a:rPr lang="en-US" b="1" dirty="0">
                <a:effectLst>
                  <a:outerShdw blurRad="50800" dist="38100" dir="2700000" algn="tl" rotWithShape="0">
                    <a:prstClr val="black">
                      <a:alpha val="40000"/>
                    </a:prstClr>
                  </a:outerShdw>
                </a:effectLst>
                <a:latin typeface="Abadi" panose="020B0604020104020204" pitchFamily="34" charset="0"/>
              </a:rPr>
              <a:t> Sai </a:t>
            </a:r>
            <a:r>
              <a:rPr lang="en-US" b="1" dirty="0" err="1">
                <a:effectLst>
                  <a:outerShdw blurRad="50800" dist="38100" dir="2700000" algn="tl" rotWithShape="0">
                    <a:prstClr val="black">
                      <a:alpha val="40000"/>
                    </a:prstClr>
                  </a:outerShdw>
                </a:effectLst>
                <a:latin typeface="Abadi" panose="020B0604020104020204" pitchFamily="34" charset="0"/>
              </a:rPr>
              <a:t>Sugun</a:t>
            </a:r>
            <a:r>
              <a:rPr lang="en-US" b="1" dirty="0">
                <a:effectLst>
                  <a:outerShdw blurRad="50800" dist="38100" dir="2700000" algn="tl" rotWithShape="0">
                    <a:prstClr val="black">
                      <a:alpha val="40000"/>
                    </a:prstClr>
                  </a:outerShdw>
                </a:effectLst>
                <a:latin typeface="Abadi" panose="020B0604020104020204" pitchFamily="34" charset="0"/>
              </a:rPr>
              <a:t>– RXS220117</a:t>
            </a:r>
          </a:p>
          <a:p>
            <a:pPr algn="l"/>
            <a:r>
              <a:rPr lang="en-US" b="1" dirty="0">
                <a:effectLst>
                  <a:outerShdw blurRad="50800" dist="38100" dir="2700000" algn="tl" rotWithShape="0">
                    <a:prstClr val="black">
                      <a:alpha val="40000"/>
                    </a:prstClr>
                  </a:outerShdw>
                </a:effectLst>
                <a:latin typeface="Abadi" panose="020B0604020104020204" pitchFamily="34" charset="0"/>
              </a:rPr>
              <a:t>Uzma Batool Shah – UBS220000</a:t>
            </a:r>
          </a:p>
          <a:p>
            <a:pPr algn="l"/>
            <a:r>
              <a:rPr lang="en-US" b="1" dirty="0">
                <a:effectLst>
                  <a:outerShdw blurRad="50800" dist="38100" dir="2700000" algn="tl" rotWithShape="0">
                    <a:prstClr val="black">
                      <a:alpha val="40000"/>
                    </a:prstClr>
                  </a:outerShdw>
                </a:effectLst>
                <a:latin typeface="Abadi" panose="020B0604020104020204" pitchFamily="34" charset="0"/>
              </a:rPr>
              <a:t>Muaz Ali Syed –MXS220139</a:t>
            </a:r>
          </a:p>
          <a:p>
            <a:pPr algn="l"/>
            <a:r>
              <a:rPr lang="en-US" b="1" dirty="0">
                <a:effectLst>
                  <a:outerShdw blurRad="50800" dist="38100" dir="2700000" algn="tl" rotWithShape="0">
                    <a:prstClr val="black">
                      <a:alpha val="40000"/>
                    </a:prstClr>
                  </a:outerShdw>
                </a:effectLst>
                <a:latin typeface="Abadi" panose="020B0604020104020204" pitchFamily="34" charset="0"/>
              </a:rPr>
              <a:t>Sri Kiran Pramoda Rani – SXR220123</a:t>
            </a:r>
          </a:p>
          <a:p>
            <a:pPr algn="l"/>
            <a:r>
              <a:rPr lang="en-US" b="1" dirty="0">
                <a:effectLst>
                  <a:outerShdw blurRad="50800" dist="38100" dir="2700000" algn="tl" rotWithShape="0">
                    <a:prstClr val="black">
                      <a:alpha val="40000"/>
                    </a:prstClr>
                  </a:outerShdw>
                </a:effectLst>
                <a:latin typeface="Abadi" panose="020B0604020104020204" pitchFamily="34" charset="0"/>
              </a:rPr>
              <a:t>Sneha </a:t>
            </a:r>
            <a:r>
              <a:rPr lang="en-US" b="1" dirty="0" err="1">
                <a:effectLst>
                  <a:outerShdw blurRad="50800" dist="38100" dir="2700000" algn="tl" rotWithShape="0">
                    <a:prstClr val="black">
                      <a:alpha val="40000"/>
                    </a:prstClr>
                  </a:outerShdw>
                </a:effectLst>
                <a:latin typeface="Abadi" panose="020B0604020104020204" pitchFamily="34" charset="0"/>
              </a:rPr>
              <a:t>Thunga</a:t>
            </a:r>
            <a:r>
              <a:rPr lang="en-US" b="1" dirty="0">
                <a:effectLst>
                  <a:outerShdw blurRad="50800" dist="38100" dir="2700000" algn="tl" rotWithShape="0">
                    <a:prstClr val="black">
                      <a:alpha val="40000"/>
                    </a:prstClr>
                  </a:outerShdw>
                </a:effectLst>
                <a:latin typeface="Abadi" panose="020B0604020104020204" pitchFamily="34" charset="0"/>
              </a:rPr>
              <a:t>- SXT220053</a:t>
            </a:r>
          </a:p>
          <a:p>
            <a:pPr algn="l"/>
            <a:endParaRPr lang="en-US" dirty="0">
              <a:effectLst>
                <a:outerShdw blurRad="127000" dist="50800" dir="5400000" sx="69000" sy="69000" algn="ctr" rotWithShape="0">
                  <a:schemeClr val="bg1">
                    <a:alpha val="62000"/>
                  </a:schemeClr>
                </a:outerShdw>
              </a:effectLst>
            </a:endParaRPr>
          </a:p>
        </p:txBody>
      </p:sp>
      <p:sp>
        <p:nvSpPr>
          <p:cNvPr id="6" name="TextBox 5">
            <a:extLst>
              <a:ext uri="{FF2B5EF4-FFF2-40B4-BE49-F238E27FC236}">
                <a16:creationId xmlns:a16="http://schemas.microsoft.com/office/drawing/2014/main" id="{9FCCDA54-D57B-DAE4-2CCE-88F3DBE33547}"/>
              </a:ext>
            </a:extLst>
          </p:cNvPr>
          <p:cNvSpPr txBox="1"/>
          <p:nvPr/>
        </p:nvSpPr>
        <p:spPr>
          <a:xfrm>
            <a:off x="2890850" y="2137371"/>
            <a:ext cx="6410299" cy="584775"/>
          </a:xfrm>
          <a:prstGeom prst="rect">
            <a:avLst/>
          </a:prstGeom>
          <a:noFill/>
        </p:spPr>
        <p:txBody>
          <a:bodyPr wrap="square">
            <a:spAutoFit/>
          </a:bodyPr>
          <a:lstStyle/>
          <a:p>
            <a:r>
              <a:rPr lang="en-US" sz="3200"/>
              <a:t>     </a:t>
            </a:r>
            <a:r>
              <a:rPr lang="en-US" sz="3200" b="1">
                <a:effectLst>
                  <a:outerShdw blurRad="38100" dist="38100" dir="2700000" algn="tl">
                    <a:srgbClr val="000000">
                      <a:alpha val="43137"/>
                    </a:srgbClr>
                  </a:outerShdw>
                </a:effectLst>
              </a:rPr>
              <a:t>BUAN 6346.001 - Big Data </a:t>
            </a:r>
          </a:p>
        </p:txBody>
      </p:sp>
    </p:spTree>
    <p:extLst>
      <p:ext uri="{BB962C8B-B14F-4D97-AF65-F5344CB8AC3E}">
        <p14:creationId xmlns:p14="http://schemas.microsoft.com/office/powerpoint/2010/main" val="1735327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539790"/>
            <a:ext cx="9888496" cy="900131"/>
          </a:xfrm>
        </p:spPr>
        <p:txBody>
          <a:bodyPr anchor="t">
            <a:normAutofit/>
          </a:bodyPr>
          <a:lstStyle/>
          <a:p>
            <a:r>
              <a:rPr lang="en-US" sz="4000" dirty="0">
                <a:solidFill>
                  <a:schemeClr val="bg1"/>
                </a:solidFill>
              </a:rPr>
              <a:t>Analysis 7 </a:t>
            </a:r>
            <a:endParaRPr lang="en-US"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B1B40F-43F1-1648-21F8-0201FB1173A7}"/>
              </a:ext>
            </a:extLst>
          </p:cNvPr>
          <p:cNvPicPr>
            <a:picLocks noChangeAspect="1"/>
          </p:cNvPicPr>
          <p:nvPr/>
        </p:nvPicPr>
        <p:blipFill>
          <a:blip r:embed="rId2"/>
          <a:stretch>
            <a:fillRect/>
          </a:stretch>
        </p:blipFill>
        <p:spPr>
          <a:xfrm>
            <a:off x="196645" y="2033617"/>
            <a:ext cx="6506281" cy="3963843"/>
          </a:xfrm>
          <a:prstGeom prst="rect">
            <a:avLst/>
          </a:prstGeom>
        </p:spPr>
      </p:pic>
      <p:sp>
        <p:nvSpPr>
          <p:cNvPr id="5" name="Title 1">
            <a:extLst>
              <a:ext uri="{FF2B5EF4-FFF2-40B4-BE49-F238E27FC236}">
                <a16:creationId xmlns:a16="http://schemas.microsoft.com/office/drawing/2014/main" id="{B19668E1-52D3-A948-22EB-BB4AB0211D64}"/>
              </a:ext>
            </a:extLst>
          </p:cNvPr>
          <p:cNvSpPr txBox="1">
            <a:spLocks/>
          </p:cNvSpPr>
          <p:nvPr/>
        </p:nvSpPr>
        <p:spPr>
          <a:xfrm>
            <a:off x="7059560" y="2923124"/>
            <a:ext cx="4739149" cy="293690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a:solidFill>
                <a:schemeClr val="bg1"/>
              </a:solidFill>
            </a:endParaRPr>
          </a:p>
        </p:txBody>
      </p:sp>
      <p:sp>
        <p:nvSpPr>
          <p:cNvPr id="6" name="TextBox 5">
            <a:extLst>
              <a:ext uri="{FF2B5EF4-FFF2-40B4-BE49-F238E27FC236}">
                <a16:creationId xmlns:a16="http://schemas.microsoft.com/office/drawing/2014/main" id="{6B54E098-4BC5-2759-0FBF-F311759E0353}"/>
              </a:ext>
            </a:extLst>
          </p:cNvPr>
          <p:cNvSpPr txBox="1"/>
          <p:nvPr/>
        </p:nvSpPr>
        <p:spPr>
          <a:xfrm>
            <a:off x="6811081" y="1937361"/>
            <a:ext cx="5380919" cy="5909310"/>
          </a:xfrm>
          <a:prstGeom prst="rect">
            <a:avLst/>
          </a:prstGeom>
          <a:noFill/>
        </p:spPr>
        <p:txBody>
          <a:bodyPr wrap="square" rtlCol="0">
            <a:spAutoFit/>
          </a:bodyPr>
          <a:lstStyle/>
          <a:p>
            <a:pPr marL="285750" indent="-285750">
              <a:buFont typeface="Arial" panose="020B0604020202020204" pitchFamily="34" charset="0"/>
              <a:buChar char="•"/>
            </a:pPr>
            <a:r>
              <a:rPr lang="en-IN"/>
              <a:t>We Scaled the risk factor of drivers on the rate of 10.</a:t>
            </a:r>
          </a:p>
          <a:p>
            <a:pPr marL="285750" indent="-285750">
              <a:buFont typeface="Arial" panose="020B0604020202020204" pitchFamily="34" charset="0"/>
              <a:buChar char="•"/>
            </a:pPr>
            <a:r>
              <a:rPr lang="en-IN"/>
              <a:t>We wanted to highlight A97 risk factor is far higher than any other.</a:t>
            </a:r>
          </a:p>
          <a:p>
            <a:pPr marL="285750" indent="-285750">
              <a:buFont typeface="Arial" panose="020B0604020202020204" pitchFamily="34" charset="0"/>
              <a:buChar char="•"/>
            </a:pPr>
            <a:r>
              <a:rPr lang="en-IN"/>
              <a:t>It turned out A73,A35, A50 falls under the risky drivers when we set the threshold as 7.</a:t>
            </a:r>
          </a:p>
          <a:p>
            <a:endParaRPr lang="en-IN"/>
          </a:p>
          <a:p>
            <a:r>
              <a:rPr lang="en-IN"/>
              <a:t>Recommendations:</a:t>
            </a:r>
          </a:p>
          <a:p>
            <a:r>
              <a:rPr lang="en-IN"/>
              <a:t>The people </a:t>
            </a:r>
            <a:r>
              <a:rPr lang="en-IN" b="1">
                <a:solidFill>
                  <a:srgbClr val="FF0000"/>
                </a:solidFill>
              </a:rPr>
              <a:t>&gt; 7</a:t>
            </a:r>
            <a:r>
              <a:rPr lang="en-IN"/>
              <a:t> this threshold can be</a:t>
            </a:r>
          </a:p>
          <a:p>
            <a:pPr marL="285750" indent="-285750">
              <a:buFont typeface="Arial" panose="020B0604020202020204" pitchFamily="34" charset="0"/>
              <a:buChar char="•"/>
            </a:pPr>
            <a:r>
              <a:rPr lang="en-IN" i="0">
                <a:effectLst/>
                <a:latin typeface="Söhne"/>
              </a:rPr>
              <a:t>Enforce Disciplinary Measures</a:t>
            </a:r>
          </a:p>
          <a:p>
            <a:pPr marL="285750" indent="-285750">
              <a:buFont typeface="Arial" panose="020B0604020202020204" pitchFamily="34" charset="0"/>
              <a:buChar char="•"/>
            </a:pPr>
            <a:r>
              <a:rPr lang="en-IN"/>
              <a:t>training, coaching</a:t>
            </a:r>
          </a:p>
          <a:p>
            <a:br>
              <a:rPr lang="en-IN"/>
            </a:br>
            <a:r>
              <a:rPr lang="en-IN"/>
              <a:t>The people near this threshold can be:</a:t>
            </a:r>
          </a:p>
          <a:p>
            <a:pPr marL="285750" indent="-285750">
              <a:buFont typeface="Arial" panose="020B0604020202020204" pitchFamily="34" charset="0"/>
              <a:buChar char="•"/>
            </a:pPr>
            <a:r>
              <a:rPr lang="en-IN" i="0">
                <a:effectLst/>
                <a:latin typeface="Söhne"/>
              </a:rPr>
              <a:t>Training and Education Programs</a:t>
            </a:r>
          </a:p>
          <a:p>
            <a:pPr marL="285750" indent="-285750">
              <a:buFont typeface="Arial" panose="020B0604020202020204" pitchFamily="34" charset="0"/>
              <a:buChar char="•"/>
            </a:pPr>
            <a:r>
              <a:rPr lang="en-IN" i="0">
                <a:effectLst/>
                <a:latin typeface="Söhne"/>
              </a:rPr>
              <a:t>Incentive Programs</a:t>
            </a:r>
          </a:p>
          <a:p>
            <a:pPr marL="285750" indent="-285750">
              <a:buFont typeface="Arial" panose="020B0604020202020204" pitchFamily="34" charset="0"/>
              <a:buChar char="•"/>
            </a:pPr>
            <a:r>
              <a:rPr lang="en-IN" i="0">
                <a:effectLst/>
                <a:latin typeface="Söhne"/>
              </a:rPr>
              <a:t>Regular Performance Reviews and Counselling</a:t>
            </a:r>
            <a:endParaRPr lang="en-IN">
              <a:latin typeface="Söhne"/>
            </a:endParaRPr>
          </a:p>
          <a:p>
            <a:endParaRPr lang="en-IN" b="1" i="0">
              <a:effectLst/>
              <a:latin typeface="Söhne"/>
            </a:endParaRPr>
          </a:p>
          <a:p>
            <a:endParaRPr lang="en-IN"/>
          </a:p>
          <a:p>
            <a:endParaRPr lang="en-IN"/>
          </a:p>
          <a:p>
            <a:endParaRPr lang="en-IN"/>
          </a:p>
          <a:p>
            <a:r>
              <a:rPr lang="en-IN"/>
              <a:t> </a:t>
            </a:r>
          </a:p>
          <a:p>
            <a:endParaRPr lang="en-IN"/>
          </a:p>
        </p:txBody>
      </p:sp>
    </p:spTree>
    <p:extLst>
      <p:ext uri="{BB962C8B-B14F-4D97-AF65-F5344CB8AC3E}">
        <p14:creationId xmlns:p14="http://schemas.microsoft.com/office/powerpoint/2010/main" val="380726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514E3-FD65-9A7C-AA0E-915BBCEDE71D}"/>
              </a:ext>
            </a:extLst>
          </p:cNvPr>
          <p:cNvSpPr>
            <a:spLocks noGrp="1"/>
          </p:cNvSpPr>
          <p:nvPr>
            <p:ph type="title"/>
          </p:nvPr>
        </p:nvSpPr>
        <p:spPr>
          <a:xfrm>
            <a:off x="727167" y="3832"/>
            <a:ext cx="4646904" cy="1624520"/>
          </a:xfrm>
        </p:spPr>
        <p:txBody>
          <a:bodyPr vert="horz" lIns="91440" tIns="45720" rIns="91440" bIns="45720" rtlCol="0" anchor="ctr">
            <a:normAutofit/>
          </a:bodyPr>
          <a:lstStyle/>
          <a:p>
            <a:pPr algn="ctr"/>
            <a:r>
              <a:rPr lang="en-US" sz="3200" b="1" dirty="0"/>
              <a:t>Conclusion and Recommendations for ANT</a:t>
            </a:r>
            <a:endParaRPr lang="en-US" b="1">
              <a:cs typeface="Calibri Light"/>
            </a:endParaRPr>
          </a:p>
        </p:txBody>
      </p:sp>
      <p:pic>
        <p:nvPicPr>
          <p:cNvPr id="14" name="Picture 13" descr="Large truck on a highway">
            <a:extLst>
              <a:ext uri="{FF2B5EF4-FFF2-40B4-BE49-F238E27FC236}">
                <a16:creationId xmlns:a16="http://schemas.microsoft.com/office/drawing/2014/main" id="{0C45B849-7FA2-45C9-068C-C6924AE8363C}"/>
              </a:ext>
            </a:extLst>
          </p:cNvPr>
          <p:cNvPicPr>
            <a:picLocks noChangeAspect="1"/>
          </p:cNvPicPr>
          <p:nvPr/>
        </p:nvPicPr>
        <p:blipFill rotWithShape="1">
          <a:blip r:embed="rId2"/>
          <a:srcRect l="27465" r="13445" b="7"/>
          <a:stretch/>
        </p:blipFill>
        <p:spPr>
          <a:xfrm>
            <a:off x="6096000" y="1"/>
            <a:ext cx="6102825" cy="6858000"/>
          </a:xfrm>
          <a:prstGeom prst="rect">
            <a:avLst/>
          </a:prstGeom>
        </p:spPr>
      </p:pic>
      <p:graphicFrame>
        <p:nvGraphicFramePr>
          <p:cNvPr id="22" name="TextBox 4">
            <a:extLst>
              <a:ext uri="{FF2B5EF4-FFF2-40B4-BE49-F238E27FC236}">
                <a16:creationId xmlns:a16="http://schemas.microsoft.com/office/drawing/2014/main" id="{CD16A1D1-24F0-D637-6AD3-BF425114B364}"/>
              </a:ext>
            </a:extLst>
          </p:cNvPr>
          <p:cNvGraphicFramePr/>
          <p:nvPr>
            <p:extLst>
              <p:ext uri="{D42A27DB-BD31-4B8C-83A1-F6EECF244321}">
                <p14:modId xmlns:p14="http://schemas.microsoft.com/office/powerpoint/2010/main" val="2874876205"/>
              </p:ext>
            </p:extLst>
          </p:nvPr>
        </p:nvGraphicFramePr>
        <p:xfrm>
          <a:off x="265348" y="1415473"/>
          <a:ext cx="5582086" cy="5044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75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514E3-FD65-9A7C-AA0E-915BBCEDE71D}"/>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b="1" dirty="0"/>
              <a:t>Extra Information</a:t>
            </a:r>
            <a:endParaRPr lang="en-US" sz="4000" b="1" dirty="0">
              <a:cs typeface="Calibri Light"/>
            </a:endParaRPr>
          </a:p>
        </p:txBody>
      </p:sp>
      <p:sp>
        <p:nvSpPr>
          <p:cNvPr id="5" name="TextBox 4">
            <a:extLst>
              <a:ext uri="{FF2B5EF4-FFF2-40B4-BE49-F238E27FC236}">
                <a16:creationId xmlns:a16="http://schemas.microsoft.com/office/drawing/2014/main" id="{08D5B536-7816-874A-11E2-3B1F60476B58}"/>
              </a:ext>
            </a:extLst>
          </p:cNvPr>
          <p:cNvSpPr txBox="1"/>
          <p:nvPr/>
        </p:nvSpPr>
        <p:spPr>
          <a:xfrm>
            <a:off x="669438" y="2523836"/>
            <a:ext cx="4646905" cy="361314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Top 10 risky drivers have least idling time.</a:t>
            </a:r>
            <a:endParaRPr lang="en-US" sz="2400" dirty="0">
              <a:cs typeface="Calibri"/>
            </a:endParaRPr>
          </a:p>
          <a:p>
            <a:pPr marL="285750" indent="-228600">
              <a:lnSpc>
                <a:spcPct val="90000"/>
              </a:lnSpc>
              <a:spcAft>
                <a:spcPts val="600"/>
              </a:spcAft>
              <a:buFont typeface="Arial" panose="020B0604020202020204" pitchFamily="34" charset="0"/>
              <a:buChar char="•"/>
            </a:pPr>
            <a:r>
              <a:rPr lang="en-US" sz="2400" dirty="0"/>
              <a:t>Heat map got collinearity</a:t>
            </a:r>
            <a:endParaRPr lang="en-US" sz="2400" dirty="0">
              <a:cs typeface="Calibri"/>
            </a:endParaRPr>
          </a:p>
          <a:p>
            <a:pPr marL="285750" indent="-228600">
              <a:lnSpc>
                <a:spcPct val="90000"/>
              </a:lnSpc>
              <a:spcAft>
                <a:spcPts val="600"/>
              </a:spcAft>
              <a:buFont typeface="Arial" panose="020B0604020202020204" pitchFamily="34" charset="0"/>
              <a:buChar char="•"/>
            </a:pPr>
            <a:r>
              <a:rPr lang="en-US" sz="2400" dirty="0"/>
              <a:t>Anova test against risk factor.</a:t>
            </a:r>
            <a:endParaRPr lang="en-US" sz="2400" dirty="0">
              <a:cs typeface="Calibri"/>
            </a:endParaRPr>
          </a:p>
          <a:p>
            <a:pPr marL="285750" indent="-228600">
              <a:lnSpc>
                <a:spcPct val="90000"/>
              </a:lnSpc>
              <a:spcAft>
                <a:spcPts val="600"/>
              </a:spcAft>
              <a:buFont typeface="Arial" panose="020B0604020202020204" pitchFamily="34" charset="0"/>
              <a:buChar char="•"/>
            </a:pPr>
            <a:r>
              <a:rPr lang="en-US" sz="2400" dirty="0"/>
              <a:t>Take median velocities of top 5 cities with most incidents(events) and compare it to state’s legal speed.</a:t>
            </a:r>
            <a:endParaRPr lang="en-US" sz="2400" dirty="0">
              <a:cs typeface="Calibri"/>
            </a:endParaRPr>
          </a:p>
          <a:p>
            <a:pPr marL="285750" indent="-228600">
              <a:lnSpc>
                <a:spcPct val="90000"/>
              </a:lnSpc>
              <a:spcAft>
                <a:spcPts val="600"/>
              </a:spcAft>
              <a:buFont typeface="Arial" panose="020B0604020202020204" pitchFamily="34" charset="0"/>
              <a:buChar char="•"/>
            </a:pPr>
            <a:endParaRPr lang="en-US" sz="2000"/>
          </a:p>
        </p:txBody>
      </p:sp>
      <p:pic>
        <p:nvPicPr>
          <p:cNvPr id="14" name="Picture 13" descr="Six pins pointed on several spots on a road map">
            <a:extLst>
              <a:ext uri="{FF2B5EF4-FFF2-40B4-BE49-F238E27FC236}">
                <a16:creationId xmlns:a16="http://schemas.microsoft.com/office/drawing/2014/main" id="{948B7DA8-5C21-A9DD-5E49-C9A2A43C4CDA}"/>
              </a:ext>
            </a:extLst>
          </p:cNvPr>
          <p:cNvPicPr>
            <a:picLocks noChangeAspect="1"/>
          </p:cNvPicPr>
          <p:nvPr/>
        </p:nvPicPr>
        <p:blipFill rotWithShape="1">
          <a:blip r:embed="rId2"/>
          <a:srcRect l="21805" r="18881" b="-3"/>
          <a:stretch/>
        </p:blipFill>
        <p:spPr>
          <a:xfrm>
            <a:off x="6096000" y="1"/>
            <a:ext cx="6102825" cy="6858000"/>
          </a:xfrm>
          <a:prstGeom prst="rect">
            <a:avLst/>
          </a:prstGeom>
        </p:spPr>
      </p:pic>
    </p:spTree>
    <p:extLst>
      <p:ext uri="{BB962C8B-B14F-4D97-AF65-F5344CB8AC3E}">
        <p14:creationId xmlns:p14="http://schemas.microsoft.com/office/powerpoint/2010/main" val="238346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truck on the road&#10;&#10;Description automatically generated">
            <a:extLst>
              <a:ext uri="{FF2B5EF4-FFF2-40B4-BE49-F238E27FC236}">
                <a16:creationId xmlns:a16="http://schemas.microsoft.com/office/drawing/2014/main" id="{F77C1EDB-5FC9-E023-DD65-DC6242A6E2D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79" r="4603" b="-1"/>
          <a:stretch/>
        </p:blipFill>
        <p:spPr>
          <a:xfrm>
            <a:off x="2399092" y="-1755766"/>
            <a:ext cx="12867704" cy="8829806"/>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F661C-F903-9DBF-5462-766A42B08EB2}"/>
              </a:ext>
            </a:extLst>
          </p:cNvPr>
          <p:cNvSpPr>
            <a:spLocks noGrp="1"/>
          </p:cNvSpPr>
          <p:nvPr>
            <p:ph type="title"/>
          </p:nvPr>
        </p:nvSpPr>
        <p:spPr>
          <a:xfrm>
            <a:off x="725129" y="422019"/>
            <a:ext cx="5090652" cy="765585"/>
          </a:xfrm>
        </p:spPr>
        <p:txBody>
          <a:bodyPr>
            <a:normAutofit/>
          </a:bodyPr>
          <a:lstStyle/>
          <a:p>
            <a:r>
              <a:rPr lang="en-US" sz="4000" b="1"/>
              <a:t>Problem Statement</a:t>
            </a:r>
            <a:endParaRPr lang="en-IN" sz="4000"/>
          </a:p>
        </p:txBody>
      </p:sp>
      <p:sp useBgFill="1">
        <p:nvSpPr>
          <p:cNvPr id="8" name="Content Placeholder 7">
            <a:extLst>
              <a:ext uri="{FF2B5EF4-FFF2-40B4-BE49-F238E27FC236}">
                <a16:creationId xmlns:a16="http://schemas.microsoft.com/office/drawing/2014/main" id="{4561C3F5-FB34-9C88-563B-0A1607736647}"/>
              </a:ext>
            </a:extLst>
          </p:cNvPr>
          <p:cNvSpPr>
            <a:spLocks noGrp="1"/>
          </p:cNvSpPr>
          <p:nvPr>
            <p:ph idx="1"/>
          </p:nvPr>
        </p:nvSpPr>
        <p:spPr>
          <a:xfrm>
            <a:off x="415413" y="1244498"/>
            <a:ext cx="10960510" cy="1862496"/>
          </a:xfrm>
        </p:spPr>
        <p:txBody>
          <a:bodyPr>
            <a:normAutofit lnSpcReduction="10000"/>
          </a:bodyPr>
          <a:lstStyle/>
          <a:p>
            <a:pPr lvl="0" algn="just"/>
            <a:r>
              <a:rPr lang="en-US" sz="2000">
                <a:latin typeface="+mj-lt"/>
              </a:rPr>
              <a:t>ANT is a 10-year-old organization. It has a total 400 employees, and its primary business is long distance trucking services, and they specialize in general and non-specialized cargo types. </a:t>
            </a:r>
          </a:p>
          <a:p>
            <a:pPr lvl="0" algn="just"/>
            <a:r>
              <a:rPr lang="en-US" sz="2000" b="0" i="0">
                <a:latin typeface="+mj-lt"/>
              </a:rPr>
              <a:t>The high frequency of injuries and fatalities resulting from accidents involving large trucks in the United States necessitates the need to ensure that all drivers in the fleet comply with the corporation's regulations and do not pose an insurance risk due to various factors, presenting a significant challenge for fleet managers.</a:t>
            </a:r>
          </a:p>
          <a:p>
            <a:endParaRPr lang="en-US" sz="2000"/>
          </a:p>
        </p:txBody>
      </p:sp>
      <p:sp>
        <p:nvSpPr>
          <p:cNvPr id="6" name="Title 1">
            <a:extLst>
              <a:ext uri="{FF2B5EF4-FFF2-40B4-BE49-F238E27FC236}">
                <a16:creationId xmlns:a16="http://schemas.microsoft.com/office/drawing/2014/main" id="{4E07AB61-66D2-11CD-B342-1BC71B69754F}"/>
              </a:ext>
            </a:extLst>
          </p:cNvPr>
          <p:cNvSpPr txBox="1">
            <a:spLocks/>
          </p:cNvSpPr>
          <p:nvPr/>
        </p:nvSpPr>
        <p:spPr>
          <a:xfrm>
            <a:off x="725129" y="3220782"/>
            <a:ext cx="5090652" cy="765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Objective</a:t>
            </a:r>
            <a:endParaRPr lang="en-IN" sz="4000"/>
          </a:p>
        </p:txBody>
      </p:sp>
      <p:sp useBgFill="1">
        <p:nvSpPr>
          <p:cNvPr id="10" name="Content Placeholder 7">
            <a:extLst>
              <a:ext uri="{FF2B5EF4-FFF2-40B4-BE49-F238E27FC236}">
                <a16:creationId xmlns:a16="http://schemas.microsoft.com/office/drawing/2014/main" id="{8532F1C0-D969-D5FB-A7B8-0BA65DE45E7B}"/>
              </a:ext>
            </a:extLst>
          </p:cNvPr>
          <p:cNvSpPr txBox="1">
            <a:spLocks/>
          </p:cNvSpPr>
          <p:nvPr/>
        </p:nvSpPr>
        <p:spPr>
          <a:xfrm>
            <a:off x="615745" y="4351482"/>
            <a:ext cx="10960510" cy="1862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a:latin typeface="+mj-lt"/>
              </a:rPr>
              <a:t>The aim is to reduce the number of accidents caused by large commercial trucks and ultimately minimize the injuries and deaths resulting from these accidents in California, by analysing each driver's data and implementing measures to mitigate the risks associated with them.</a:t>
            </a:r>
          </a:p>
          <a:p>
            <a:pPr algn="just"/>
            <a:r>
              <a:rPr lang="en-IN" sz="2000">
                <a:latin typeface="+mj-lt"/>
              </a:rPr>
              <a:t>Eventually, assess and anticipate risk factors related to drivers based on several factors such as events, total distance travelled, average speed, and mileage.</a:t>
            </a:r>
          </a:p>
          <a:p>
            <a:endParaRPr lang="en-US" sz="2000"/>
          </a:p>
        </p:txBody>
      </p:sp>
    </p:spTree>
    <p:extLst>
      <p:ext uri="{BB962C8B-B14F-4D97-AF65-F5344CB8AC3E}">
        <p14:creationId xmlns:p14="http://schemas.microsoft.com/office/powerpoint/2010/main" val="294392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881">
              <a:schemeClr val="tx1">
                <a:lumMod val="95000"/>
                <a:lumOff val="5000"/>
              </a:schemeClr>
            </a:gs>
            <a:gs pos="0">
              <a:srgbClr val="8A9099"/>
            </a:gs>
            <a:gs pos="0">
              <a:schemeClr val="bg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3D52-059E-D374-C846-E34C73C6D2B3}"/>
              </a:ext>
            </a:extLst>
          </p:cNvPr>
          <p:cNvSpPr>
            <a:spLocks noGrp="1"/>
          </p:cNvSpPr>
          <p:nvPr>
            <p:ph type="title"/>
          </p:nvPr>
        </p:nvSpPr>
        <p:spPr/>
        <p:txBody>
          <a:bodyPr/>
          <a:lstStyle/>
          <a:p>
            <a:r>
              <a:rPr lang="en-US">
                <a:solidFill>
                  <a:schemeClr val="bg1"/>
                </a:solidFill>
              </a:rPr>
              <a:t>Data Workflow</a:t>
            </a:r>
          </a:p>
        </p:txBody>
      </p:sp>
      <p:pic>
        <p:nvPicPr>
          <p:cNvPr id="1026" name="Picture 2" descr="Csv file - Free files and folders icons">
            <a:extLst>
              <a:ext uri="{FF2B5EF4-FFF2-40B4-BE49-F238E27FC236}">
                <a16:creationId xmlns:a16="http://schemas.microsoft.com/office/drawing/2014/main" id="{C577AFA7-DDBF-3819-CF4E-414055530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85" y="2180828"/>
            <a:ext cx="1074625" cy="10746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doop brings far-flung people together across time and space">
            <a:extLst>
              <a:ext uri="{FF2B5EF4-FFF2-40B4-BE49-F238E27FC236}">
                <a16:creationId xmlns:a16="http://schemas.microsoft.com/office/drawing/2014/main" id="{3D825342-8082-AD03-D086-CBF96BEE4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65" y="2125503"/>
            <a:ext cx="1712030" cy="12659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 vmware free vector icon - Iconbolt">
            <a:extLst>
              <a:ext uri="{FF2B5EF4-FFF2-40B4-BE49-F238E27FC236}">
                <a16:creationId xmlns:a16="http://schemas.microsoft.com/office/drawing/2014/main" id="{B1CB963F-96C2-47A8-A6BF-0B3C913ACC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70" t="14521" r="23820" b="14521"/>
          <a:stretch/>
        </p:blipFill>
        <p:spPr bwMode="auto">
          <a:xfrm>
            <a:off x="2000806" y="2160431"/>
            <a:ext cx="1572325" cy="10746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ache Impala- Features and Architecture - Analytics Vidhya">
            <a:extLst>
              <a:ext uri="{FF2B5EF4-FFF2-40B4-BE49-F238E27FC236}">
                <a16:creationId xmlns:a16="http://schemas.microsoft.com/office/drawing/2014/main" id="{9FDF5859-3396-0379-0F2D-B8DAAF335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471" t="11919" r="8994" b="3959"/>
          <a:stretch/>
        </p:blipFill>
        <p:spPr bwMode="auto">
          <a:xfrm>
            <a:off x="6881727" y="2175862"/>
            <a:ext cx="2416630" cy="126598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g Data Services">
            <a:extLst>
              <a:ext uri="{FF2B5EF4-FFF2-40B4-BE49-F238E27FC236}">
                <a16:creationId xmlns:a16="http://schemas.microsoft.com/office/drawing/2014/main" id="{600BE659-13AC-3986-5B9A-F91001EE2B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060" r="6004" b="6817"/>
          <a:stretch/>
        </p:blipFill>
        <p:spPr bwMode="auto">
          <a:xfrm>
            <a:off x="7391398" y="4474540"/>
            <a:ext cx="1741715" cy="141463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ableau - Workforce EdTech">
            <a:extLst>
              <a:ext uri="{FF2B5EF4-FFF2-40B4-BE49-F238E27FC236}">
                <a16:creationId xmlns:a16="http://schemas.microsoft.com/office/drawing/2014/main" id="{96E09C65-F4F4-4AC0-B4FC-A9E0EB2A4B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4844" b="16751"/>
          <a:stretch/>
        </p:blipFill>
        <p:spPr bwMode="auto">
          <a:xfrm>
            <a:off x="10101857" y="2116283"/>
            <a:ext cx="1937827" cy="1325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175054-D25F-EDC4-E03A-C09803E3E201}"/>
              </a:ext>
            </a:extLst>
          </p:cNvPr>
          <p:cNvSpPr txBox="1"/>
          <p:nvPr/>
        </p:nvSpPr>
        <p:spPr>
          <a:xfrm>
            <a:off x="27439" y="3514760"/>
            <a:ext cx="1741714" cy="461665"/>
          </a:xfrm>
          <a:prstGeom prst="rect">
            <a:avLst/>
          </a:prstGeom>
          <a:solidFill>
            <a:srgbClr val="002060"/>
          </a:solidFill>
        </p:spPr>
        <p:txBody>
          <a:bodyPr wrap="square" rtlCol="0">
            <a:spAutoFit/>
          </a:bodyPr>
          <a:lstStyle/>
          <a:p>
            <a:r>
              <a:rPr lang="en-US" sz="1200">
                <a:solidFill>
                  <a:schemeClr val="bg1"/>
                </a:solidFill>
              </a:rPr>
              <a:t>Download and save the csv files on local system</a:t>
            </a:r>
          </a:p>
        </p:txBody>
      </p:sp>
      <p:sp>
        <p:nvSpPr>
          <p:cNvPr id="8" name="TextBox 7">
            <a:extLst>
              <a:ext uri="{FF2B5EF4-FFF2-40B4-BE49-F238E27FC236}">
                <a16:creationId xmlns:a16="http://schemas.microsoft.com/office/drawing/2014/main" id="{B7AB1275-B011-D768-B2F2-EFA289F00F3E}"/>
              </a:ext>
            </a:extLst>
          </p:cNvPr>
          <p:cNvSpPr txBox="1"/>
          <p:nvPr/>
        </p:nvSpPr>
        <p:spPr>
          <a:xfrm>
            <a:off x="1873025" y="3593868"/>
            <a:ext cx="1836964" cy="276999"/>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Move the files to VMware</a:t>
            </a:r>
          </a:p>
        </p:txBody>
      </p:sp>
      <p:sp>
        <p:nvSpPr>
          <p:cNvPr id="12" name="TextBox 11">
            <a:extLst>
              <a:ext uri="{FF2B5EF4-FFF2-40B4-BE49-F238E27FC236}">
                <a16:creationId xmlns:a16="http://schemas.microsoft.com/office/drawing/2014/main" id="{F9D06FC5-AED5-ACCF-ADA6-78599FB6EF9D}"/>
              </a:ext>
            </a:extLst>
          </p:cNvPr>
          <p:cNvSpPr txBox="1"/>
          <p:nvPr/>
        </p:nvSpPr>
        <p:spPr>
          <a:xfrm>
            <a:off x="3922773" y="3591907"/>
            <a:ext cx="2751364" cy="276999"/>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Moving files from local directory to HDFS</a:t>
            </a:r>
          </a:p>
        </p:txBody>
      </p:sp>
      <p:sp>
        <p:nvSpPr>
          <p:cNvPr id="16" name="TextBox 15">
            <a:extLst>
              <a:ext uri="{FF2B5EF4-FFF2-40B4-BE49-F238E27FC236}">
                <a16:creationId xmlns:a16="http://schemas.microsoft.com/office/drawing/2014/main" id="{038CB8B2-F0B2-A6A6-8E7A-D9DFDFD6BCBA}"/>
              </a:ext>
            </a:extLst>
          </p:cNvPr>
          <p:cNvSpPr txBox="1"/>
          <p:nvPr/>
        </p:nvSpPr>
        <p:spPr>
          <a:xfrm>
            <a:off x="7184146" y="3565660"/>
            <a:ext cx="1741714" cy="276999"/>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Import data in Impala</a:t>
            </a:r>
          </a:p>
        </p:txBody>
      </p:sp>
      <p:sp>
        <p:nvSpPr>
          <p:cNvPr id="17" name="TextBox 16">
            <a:extLst>
              <a:ext uri="{FF2B5EF4-FFF2-40B4-BE49-F238E27FC236}">
                <a16:creationId xmlns:a16="http://schemas.microsoft.com/office/drawing/2014/main" id="{B60A9B5C-D3B1-57C1-BE24-8820C4FD5F08}"/>
              </a:ext>
            </a:extLst>
          </p:cNvPr>
          <p:cNvSpPr txBox="1"/>
          <p:nvPr/>
        </p:nvSpPr>
        <p:spPr>
          <a:xfrm>
            <a:off x="7480442" y="6122763"/>
            <a:ext cx="1741714" cy="646331"/>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Creating the </a:t>
            </a:r>
            <a:r>
              <a:rPr kumimoji="0" lang="en-US" sz="1200" b="0" i="0" u="none" strike="noStrike" kern="1200" cap="none" spc="0" normalizeH="0" baseline="0" noProof="0" err="1">
                <a:ln>
                  <a:noFill/>
                </a:ln>
                <a:solidFill>
                  <a:schemeClr val="bg1"/>
                </a:solidFill>
                <a:effectLst/>
                <a:uLnTx/>
                <a:uFillTx/>
                <a:latin typeface="Calibri" panose="020F0502020204030204"/>
                <a:ea typeface="+mn-ea"/>
                <a:cs typeface="+mn-cs"/>
              </a:rPr>
              <a:t>riskfactor</a:t>
            </a: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 table and populating the table using PIG</a:t>
            </a:r>
          </a:p>
        </p:txBody>
      </p:sp>
      <p:sp>
        <p:nvSpPr>
          <p:cNvPr id="18" name="TextBox 17">
            <a:extLst>
              <a:ext uri="{FF2B5EF4-FFF2-40B4-BE49-F238E27FC236}">
                <a16:creationId xmlns:a16="http://schemas.microsoft.com/office/drawing/2014/main" id="{F06A3EC3-9175-A5D5-2E9D-BF9248AEBC81}"/>
              </a:ext>
            </a:extLst>
          </p:cNvPr>
          <p:cNvSpPr txBox="1"/>
          <p:nvPr/>
        </p:nvSpPr>
        <p:spPr>
          <a:xfrm>
            <a:off x="10101857" y="1330315"/>
            <a:ext cx="1807113" cy="646331"/>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Using ODBC driver importing tables in Tableau</a:t>
            </a:r>
          </a:p>
        </p:txBody>
      </p:sp>
      <p:cxnSp>
        <p:nvCxnSpPr>
          <p:cNvPr id="20" name="Straight Arrow Connector 19">
            <a:extLst>
              <a:ext uri="{FF2B5EF4-FFF2-40B4-BE49-F238E27FC236}">
                <a16:creationId xmlns:a16="http://schemas.microsoft.com/office/drawing/2014/main" id="{77FF4C92-FBD9-9FCF-892A-80A8DBE97228}"/>
              </a:ext>
            </a:extLst>
          </p:cNvPr>
          <p:cNvCxnSpPr/>
          <p:nvPr/>
        </p:nvCxnSpPr>
        <p:spPr>
          <a:xfrm>
            <a:off x="1411400" y="2710019"/>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5355EC2-375D-535C-BA5A-F1E7326F59CD}"/>
              </a:ext>
            </a:extLst>
          </p:cNvPr>
          <p:cNvCxnSpPr/>
          <p:nvPr/>
        </p:nvCxnSpPr>
        <p:spPr>
          <a:xfrm>
            <a:off x="3734821" y="2758495"/>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57352CF-442A-8424-3D15-80E0DEE7A1B2}"/>
              </a:ext>
            </a:extLst>
          </p:cNvPr>
          <p:cNvCxnSpPr/>
          <p:nvPr/>
        </p:nvCxnSpPr>
        <p:spPr>
          <a:xfrm>
            <a:off x="6269491" y="2810852"/>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F0711CB-6BAB-2892-CEF9-D129E6216C92}"/>
              </a:ext>
            </a:extLst>
          </p:cNvPr>
          <p:cNvCxnSpPr>
            <a:cxnSpLocks/>
          </p:cNvCxnSpPr>
          <p:nvPr/>
        </p:nvCxnSpPr>
        <p:spPr>
          <a:xfrm flipV="1">
            <a:off x="8055003" y="3940628"/>
            <a:ext cx="0" cy="3954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34CAC88-22BC-C510-5F18-54E151E9EDFA}"/>
              </a:ext>
            </a:extLst>
          </p:cNvPr>
          <p:cNvCxnSpPr/>
          <p:nvPr/>
        </p:nvCxnSpPr>
        <p:spPr>
          <a:xfrm>
            <a:off x="9466828" y="2797543"/>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493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3000">
              <a:schemeClr val="tx1">
                <a:lumMod val="95000"/>
                <a:lumOff val="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BA3-50C8-3186-DA60-DB05E068C03D}"/>
              </a:ext>
            </a:extLst>
          </p:cNvPr>
          <p:cNvSpPr>
            <a:spLocks noGrp="1"/>
          </p:cNvSpPr>
          <p:nvPr>
            <p:ph type="title"/>
          </p:nvPr>
        </p:nvSpPr>
        <p:spPr/>
        <p:txBody>
          <a:bodyPr/>
          <a:lstStyle/>
          <a:p>
            <a:r>
              <a:rPr lang="en-US" dirty="0">
                <a:solidFill>
                  <a:schemeClr val="bg1"/>
                </a:solidFill>
                <a:ea typeface="Calibri Light"/>
                <a:cs typeface="Calibri Light"/>
              </a:rPr>
              <a:t>Data Lineage</a:t>
            </a:r>
          </a:p>
        </p:txBody>
      </p:sp>
      <p:sp>
        <p:nvSpPr>
          <p:cNvPr id="4" name="TextBox 3">
            <a:extLst>
              <a:ext uri="{FF2B5EF4-FFF2-40B4-BE49-F238E27FC236}">
                <a16:creationId xmlns:a16="http://schemas.microsoft.com/office/drawing/2014/main" id="{D2286C03-FD88-918F-40D5-20A9B1E1D9B2}"/>
              </a:ext>
            </a:extLst>
          </p:cNvPr>
          <p:cNvSpPr txBox="1"/>
          <p:nvPr/>
        </p:nvSpPr>
        <p:spPr>
          <a:xfrm>
            <a:off x="576943" y="3725263"/>
            <a:ext cx="1763485" cy="461665"/>
          </a:xfrm>
          <a:prstGeom prst="rect">
            <a:avLst/>
          </a:prstGeom>
          <a:solidFill>
            <a:srgbClr val="002060"/>
          </a:solidFill>
        </p:spPr>
        <p:txBody>
          <a:bodyPr wrap="square" rtlCol="0">
            <a:spAutoFit/>
          </a:bodyPr>
          <a:lstStyle/>
          <a:p>
            <a:r>
              <a:rPr lang="en-US" sz="2400">
                <a:solidFill>
                  <a:schemeClr val="bg1"/>
                </a:solidFill>
              </a:rPr>
              <a:t>Geolocation</a:t>
            </a:r>
          </a:p>
        </p:txBody>
      </p:sp>
      <p:sp>
        <p:nvSpPr>
          <p:cNvPr id="5" name="TextBox 4">
            <a:extLst>
              <a:ext uri="{FF2B5EF4-FFF2-40B4-BE49-F238E27FC236}">
                <a16:creationId xmlns:a16="http://schemas.microsoft.com/office/drawing/2014/main" id="{BCFEFB19-6227-A8D7-31ED-BDC434AF2531}"/>
              </a:ext>
            </a:extLst>
          </p:cNvPr>
          <p:cNvSpPr txBox="1"/>
          <p:nvPr/>
        </p:nvSpPr>
        <p:spPr>
          <a:xfrm>
            <a:off x="595990" y="2920381"/>
            <a:ext cx="1001486" cy="461665"/>
          </a:xfrm>
          <a:prstGeom prst="rect">
            <a:avLst/>
          </a:prstGeom>
          <a:solidFill>
            <a:srgbClr val="002060"/>
          </a:solidFill>
        </p:spPr>
        <p:txBody>
          <a:bodyPr wrap="square" rtlCol="0">
            <a:spAutoFit/>
          </a:bodyPr>
          <a:lstStyle/>
          <a:p>
            <a:r>
              <a:rPr lang="en-US" sz="2400">
                <a:solidFill>
                  <a:schemeClr val="bg1"/>
                </a:solidFill>
              </a:rPr>
              <a:t>Trucks</a:t>
            </a:r>
          </a:p>
        </p:txBody>
      </p:sp>
      <p:sp>
        <p:nvSpPr>
          <p:cNvPr id="6" name="TextBox 5">
            <a:extLst>
              <a:ext uri="{FF2B5EF4-FFF2-40B4-BE49-F238E27FC236}">
                <a16:creationId xmlns:a16="http://schemas.microsoft.com/office/drawing/2014/main" id="{0E7C755E-1F66-6C2B-85BD-AB31DF65ACE2}"/>
              </a:ext>
            </a:extLst>
          </p:cNvPr>
          <p:cNvSpPr txBox="1"/>
          <p:nvPr/>
        </p:nvSpPr>
        <p:spPr>
          <a:xfrm>
            <a:off x="2721427" y="2866739"/>
            <a:ext cx="2057400" cy="461665"/>
          </a:xfrm>
          <a:prstGeom prst="rect">
            <a:avLst/>
          </a:prstGeom>
          <a:solidFill>
            <a:srgbClr val="002060"/>
          </a:solidFill>
        </p:spPr>
        <p:txBody>
          <a:bodyPr wrap="square" rtlCol="0">
            <a:spAutoFit/>
          </a:bodyPr>
          <a:lstStyle/>
          <a:p>
            <a:r>
              <a:rPr lang="en-US" sz="2400" err="1">
                <a:solidFill>
                  <a:schemeClr val="bg1"/>
                </a:solidFill>
              </a:rPr>
              <a:t>Truck_mileage</a:t>
            </a:r>
            <a:endParaRPr lang="en-US" sz="2400">
              <a:solidFill>
                <a:schemeClr val="bg1"/>
              </a:solidFill>
            </a:endParaRPr>
          </a:p>
        </p:txBody>
      </p:sp>
      <p:sp>
        <p:nvSpPr>
          <p:cNvPr id="7" name="TextBox 6">
            <a:extLst>
              <a:ext uri="{FF2B5EF4-FFF2-40B4-BE49-F238E27FC236}">
                <a16:creationId xmlns:a16="http://schemas.microsoft.com/office/drawing/2014/main" id="{9120BD24-63EF-BA21-24E9-03D0E624D917}"/>
              </a:ext>
            </a:extLst>
          </p:cNvPr>
          <p:cNvSpPr txBox="1"/>
          <p:nvPr/>
        </p:nvSpPr>
        <p:spPr>
          <a:xfrm>
            <a:off x="5834737" y="2338975"/>
            <a:ext cx="1948546" cy="461665"/>
          </a:xfrm>
          <a:prstGeom prst="rect">
            <a:avLst/>
          </a:prstGeom>
          <a:solidFill>
            <a:srgbClr val="002060"/>
          </a:solidFill>
        </p:spPr>
        <p:txBody>
          <a:bodyPr wrap="square" rtlCol="0">
            <a:spAutoFit/>
          </a:bodyPr>
          <a:lstStyle/>
          <a:p>
            <a:r>
              <a:rPr lang="en-US" sz="2400" err="1">
                <a:solidFill>
                  <a:schemeClr val="bg1"/>
                </a:solidFill>
              </a:rPr>
              <a:t>avg_mileage</a:t>
            </a:r>
            <a:endParaRPr lang="en-US" sz="2400">
              <a:solidFill>
                <a:schemeClr val="bg1"/>
              </a:solidFill>
            </a:endParaRPr>
          </a:p>
        </p:txBody>
      </p:sp>
      <p:sp>
        <p:nvSpPr>
          <p:cNvPr id="8" name="TextBox 7">
            <a:extLst>
              <a:ext uri="{FF2B5EF4-FFF2-40B4-BE49-F238E27FC236}">
                <a16:creationId xmlns:a16="http://schemas.microsoft.com/office/drawing/2014/main" id="{B599FBD1-EFF9-26F3-60C3-F529594A3939}"/>
              </a:ext>
            </a:extLst>
          </p:cNvPr>
          <p:cNvSpPr txBox="1"/>
          <p:nvPr/>
        </p:nvSpPr>
        <p:spPr>
          <a:xfrm>
            <a:off x="5845628" y="3432409"/>
            <a:ext cx="2100942" cy="461665"/>
          </a:xfrm>
          <a:prstGeom prst="rect">
            <a:avLst/>
          </a:prstGeom>
          <a:solidFill>
            <a:srgbClr val="002060"/>
          </a:solidFill>
        </p:spPr>
        <p:txBody>
          <a:bodyPr wrap="square" rtlCol="0">
            <a:spAutoFit/>
          </a:bodyPr>
          <a:lstStyle/>
          <a:p>
            <a:r>
              <a:rPr lang="en-US" sz="2400" err="1">
                <a:solidFill>
                  <a:schemeClr val="bg1"/>
                </a:solidFill>
              </a:rPr>
              <a:t>driver_mileage</a:t>
            </a:r>
            <a:endParaRPr lang="en-US" sz="2400">
              <a:solidFill>
                <a:schemeClr val="bg1"/>
              </a:solidFill>
            </a:endParaRPr>
          </a:p>
        </p:txBody>
      </p:sp>
      <p:sp>
        <p:nvSpPr>
          <p:cNvPr id="9" name="TextBox 8">
            <a:extLst>
              <a:ext uri="{FF2B5EF4-FFF2-40B4-BE49-F238E27FC236}">
                <a16:creationId xmlns:a16="http://schemas.microsoft.com/office/drawing/2014/main" id="{8337B385-F714-E28D-EAE3-7C8A7EE668E2}"/>
              </a:ext>
            </a:extLst>
          </p:cNvPr>
          <p:cNvSpPr txBox="1"/>
          <p:nvPr/>
        </p:nvSpPr>
        <p:spPr>
          <a:xfrm>
            <a:off x="598712" y="2092735"/>
            <a:ext cx="1676400" cy="461665"/>
          </a:xfrm>
          <a:prstGeom prst="rect">
            <a:avLst/>
          </a:prstGeom>
          <a:solidFill>
            <a:srgbClr val="002060"/>
          </a:solidFill>
        </p:spPr>
        <p:txBody>
          <a:bodyPr wrap="square" rtlCol="0">
            <a:spAutoFit/>
          </a:bodyPr>
          <a:lstStyle/>
          <a:p>
            <a:r>
              <a:rPr lang="en-US" sz="2400" err="1">
                <a:solidFill>
                  <a:schemeClr val="bg1"/>
                </a:solidFill>
              </a:rPr>
              <a:t>trucks_mg</a:t>
            </a:r>
            <a:endParaRPr lang="en-US" sz="2400">
              <a:solidFill>
                <a:schemeClr val="bg1"/>
              </a:solidFill>
            </a:endParaRPr>
          </a:p>
        </p:txBody>
      </p:sp>
      <p:sp>
        <p:nvSpPr>
          <p:cNvPr id="10" name="TextBox 9">
            <a:extLst>
              <a:ext uri="{FF2B5EF4-FFF2-40B4-BE49-F238E27FC236}">
                <a16:creationId xmlns:a16="http://schemas.microsoft.com/office/drawing/2014/main" id="{5BEFB227-5436-89EA-42AB-9B2A87F17D97}"/>
              </a:ext>
            </a:extLst>
          </p:cNvPr>
          <p:cNvSpPr txBox="1"/>
          <p:nvPr/>
        </p:nvSpPr>
        <p:spPr>
          <a:xfrm>
            <a:off x="511627" y="5341482"/>
            <a:ext cx="5725886" cy="461665"/>
          </a:xfrm>
          <a:prstGeom prst="rect">
            <a:avLst/>
          </a:prstGeom>
          <a:solidFill>
            <a:srgbClr val="002060"/>
          </a:solidFill>
        </p:spPr>
        <p:txBody>
          <a:bodyPr wrap="square" rtlCol="0">
            <a:spAutoFit/>
          </a:bodyPr>
          <a:lstStyle/>
          <a:p>
            <a:r>
              <a:rPr lang="en-US" sz="2400" err="1">
                <a:solidFill>
                  <a:schemeClr val="bg1"/>
                </a:solidFill>
              </a:rPr>
              <a:t>Riskfactor</a:t>
            </a:r>
            <a:r>
              <a:rPr lang="en-US" sz="2400">
                <a:solidFill>
                  <a:schemeClr val="bg1"/>
                </a:solidFill>
              </a:rPr>
              <a:t> : populated using Pig </a:t>
            </a:r>
            <a:r>
              <a:rPr lang="en-US" sz="2400" err="1">
                <a:solidFill>
                  <a:schemeClr val="bg1"/>
                </a:solidFill>
              </a:rPr>
              <a:t>latin</a:t>
            </a:r>
            <a:r>
              <a:rPr lang="en-US" sz="2400">
                <a:solidFill>
                  <a:schemeClr val="bg1"/>
                </a:solidFill>
              </a:rPr>
              <a:t> script</a:t>
            </a:r>
          </a:p>
        </p:txBody>
      </p:sp>
      <p:cxnSp>
        <p:nvCxnSpPr>
          <p:cNvPr id="12" name="Straight Arrow Connector 11">
            <a:extLst>
              <a:ext uri="{FF2B5EF4-FFF2-40B4-BE49-F238E27FC236}">
                <a16:creationId xmlns:a16="http://schemas.microsoft.com/office/drawing/2014/main" id="{81CF5598-6ACD-9105-5243-459DBE463CDB}"/>
              </a:ext>
            </a:extLst>
          </p:cNvPr>
          <p:cNvCxnSpPr>
            <a:cxnSpLocks/>
          </p:cNvCxnSpPr>
          <p:nvPr/>
        </p:nvCxnSpPr>
        <p:spPr>
          <a:xfrm flipV="1">
            <a:off x="1675037" y="3147986"/>
            <a:ext cx="96882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E64DFEB-ED92-0D82-196B-78015FF9EC23}"/>
              </a:ext>
            </a:extLst>
          </p:cNvPr>
          <p:cNvCxnSpPr>
            <a:cxnSpLocks/>
          </p:cNvCxnSpPr>
          <p:nvPr/>
        </p:nvCxnSpPr>
        <p:spPr>
          <a:xfrm flipV="1">
            <a:off x="4855029" y="2691782"/>
            <a:ext cx="936170" cy="2619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BC1EB80-5714-D211-FA3C-EA58BA2869AE}"/>
              </a:ext>
            </a:extLst>
          </p:cNvPr>
          <p:cNvCxnSpPr>
            <a:cxnSpLocks/>
          </p:cNvCxnSpPr>
          <p:nvPr/>
        </p:nvCxnSpPr>
        <p:spPr>
          <a:xfrm>
            <a:off x="4882244" y="3273974"/>
            <a:ext cx="854529" cy="3761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87F782C-B394-A71F-639B-C1C722EEF8D7}"/>
              </a:ext>
            </a:extLst>
          </p:cNvPr>
          <p:cNvCxnSpPr>
            <a:cxnSpLocks/>
          </p:cNvCxnSpPr>
          <p:nvPr/>
        </p:nvCxnSpPr>
        <p:spPr>
          <a:xfrm>
            <a:off x="1205591" y="4288192"/>
            <a:ext cx="0" cy="73930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B1DD2D3-3417-A44C-9AE7-3A0BC4771C47}"/>
              </a:ext>
            </a:extLst>
          </p:cNvPr>
          <p:cNvCxnSpPr>
            <a:cxnSpLocks/>
          </p:cNvCxnSpPr>
          <p:nvPr/>
        </p:nvCxnSpPr>
        <p:spPr>
          <a:xfrm flipH="1">
            <a:off x="1523999" y="3799569"/>
            <a:ext cx="4027715" cy="14645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D0495DE-C246-48CF-AB7F-797797255DD4}"/>
              </a:ext>
            </a:extLst>
          </p:cNvPr>
          <p:cNvSpPr txBox="1"/>
          <p:nvPr/>
        </p:nvSpPr>
        <p:spPr>
          <a:xfrm>
            <a:off x="7913913" y="4464319"/>
            <a:ext cx="3603168" cy="1754326"/>
          </a:xfrm>
          <a:prstGeom prst="rect">
            <a:avLst/>
          </a:prstGeom>
          <a:solidFill>
            <a:srgbClr val="002060"/>
          </a:solidFill>
        </p:spPr>
        <p:txBody>
          <a:bodyPr wrap="square">
            <a:spAutoFit/>
          </a:bodyPr>
          <a:lstStyle/>
          <a:p>
            <a:r>
              <a:rPr lang="en-US">
                <a:solidFill>
                  <a:schemeClr val="bg1"/>
                </a:solidFill>
              </a:rPr>
              <a:t>Important Columns For Modelling:</a:t>
            </a:r>
          </a:p>
          <a:p>
            <a:pPr marL="285750" indent="-285750">
              <a:buFont typeface="Arial" panose="020B0604020202020204" pitchFamily="34" charset="0"/>
              <a:buChar char="•"/>
            </a:pPr>
            <a:r>
              <a:rPr lang="en-US" err="1">
                <a:solidFill>
                  <a:schemeClr val="bg1"/>
                </a:solidFill>
              </a:rPr>
              <a:t>Driver_Average_mileage</a:t>
            </a:r>
            <a:endParaRPr lang="en-US">
              <a:solidFill>
                <a:schemeClr val="bg1"/>
              </a:solidFill>
            </a:endParaRPr>
          </a:p>
          <a:p>
            <a:pPr marL="285750" indent="-285750">
              <a:buFont typeface="Arial" panose="020B0604020202020204" pitchFamily="34" charset="0"/>
              <a:buChar char="•"/>
            </a:pPr>
            <a:r>
              <a:rPr lang="en-US">
                <a:solidFill>
                  <a:schemeClr val="bg1"/>
                </a:solidFill>
              </a:rPr>
              <a:t>Total Miles</a:t>
            </a:r>
          </a:p>
          <a:p>
            <a:pPr marL="285750" indent="-285750">
              <a:buFont typeface="Arial" panose="020B0604020202020204" pitchFamily="34" charset="0"/>
              <a:buChar char="•"/>
            </a:pPr>
            <a:r>
              <a:rPr lang="en-US">
                <a:solidFill>
                  <a:schemeClr val="bg1"/>
                </a:solidFill>
              </a:rPr>
              <a:t>Number of Events</a:t>
            </a:r>
          </a:p>
          <a:p>
            <a:pPr marL="285750" indent="-285750">
              <a:buFont typeface="Arial" panose="020B0604020202020204" pitchFamily="34" charset="0"/>
              <a:buChar char="•"/>
            </a:pPr>
            <a:r>
              <a:rPr lang="en-US">
                <a:solidFill>
                  <a:schemeClr val="bg1"/>
                </a:solidFill>
              </a:rPr>
              <a:t>Speed</a:t>
            </a:r>
          </a:p>
          <a:p>
            <a:pPr marL="285750" indent="-285750">
              <a:buFont typeface="Arial" panose="020B0604020202020204" pitchFamily="34" charset="0"/>
              <a:buChar char="•"/>
            </a:pPr>
            <a:r>
              <a:rPr lang="en-US">
                <a:solidFill>
                  <a:schemeClr val="bg1"/>
                </a:solidFill>
              </a:rPr>
              <a:t>Risk Factor</a:t>
            </a:r>
          </a:p>
        </p:txBody>
      </p:sp>
    </p:spTree>
    <p:extLst>
      <p:ext uri="{BB962C8B-B14F-4D97-AF65-F5344CB8AC3E}">
        <p14:creationId xmlns:p14="http://schemas.microsoft.com/office/powerpoint/2010/main" val="197888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009367" y="448743"/>
            <a:ext cx="9888496" cy="842232"/>
          </a:xfrm>
        </p:spPr>
        <p:txBody>
          <a:bodyPr anchor="t">
            <a:normAutofit/>
          </a:bodyPr>
          <a:lstStyle/>
          <a:p>
            <a:r>
              <a:rPr lang="en-US" sz="4000">
                <a:solidFill>
                  <a:schemeClr val="bg1"/>
                </a:solidFill>
              </a:rPr>
              <a:t>Analysis 1 and 2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108120" y="4616133"/>
            <a:ext cx="5987122" cy="2308324"/>
          </a:xfrm>
          <a:prstGeom prst="rect">
            <a:avLst/>
          </a:prstGeom>
          <a:noFill/>
        </p:spPr>
        <p:txBody>
          <a:bodyPr wrap="square" rtlCol="0">
            <a:spAutoFit/>
          </a:bodyPr>
          <a:lstStyle/>
          <a:p>
            <a:r>
              <a:rPr lang="en-US" sz="1600" b="1"/>
              <a:t>Analysis</a:t>
            </a:r>
            <a:r>
              <a:rPr lang="en-US" sz="1600"/>
              <a:t>:</a:t>
            </a:r>
          </a:p>
          <a:p>
            <a:r>
              <a:rPr lang="en-US" sz="1600"/>
              <a:t>We found that </a:t>
            </a:r>
            <a:r>
              <a:rPr lang="en-US" sz="1600" b="1"/>
              <a:t>A97 is the riskiest driver.</a:t>
            </a:r>
          </a:p>
          <a:p>
            <a:r>
              <a:rPr lang="en-US" sz="1600" b="1"/>
              <a:t>Insights</a:t>
            </a:r>
            <a:r>
              <a:rPr lang="en-US" sz="1600"/>
              <a:t>:</a:t>
            </a:r>
          </a:p>
          <a:p>
            <a:r>
              <a:rPr lang="en-US" sz="1600"/>
              <a:t>The highlighted bars represent the most risky drivers (in descending order)</a:t>
            </a:r>
          </a:p>
          <a:p>
            <a:r>
              <a:rPr lang="en-US" sz="1600" b="1"/>
              <a:t>Recommendation</a:t>
            </a:r>
            <a:r>
              <a:rPr lang="en-US" sz="1600"/>
              <a:t>:</a:t>
            </a:r>
          </a:p>
          <a:p>
            <a:r>
              <a:rPr lang="en-US" sz="1600"/>
              <a:t>The most risky drivers should be contacted and their </a:t>
            </a:r>
            <a:r>
              <a:rPr lang="en-US" sz="1600" err="1"/>
              <a:t>behaviour</a:t>
            </a:r>
            <a:r>
              <a:rPr lang="en-US" sz="1600"/>
              <a:t> and driving conditions should be monitored.</a:t>
            </a:r>
          </a:p>
          <a:p>
            <a:endParaRPr lang="en-US" sz="1600"/>
          </a:p>
        </p:txBody>
      </p:sp>
      <p:sp>
        <p:nvSpPr>
          <p:cNvPr id="4" name="TextBox 3">
            <a:extLst>
              <a:ext uri="{FF2B5EF4-FFF2-40B4-BE49-F238E27FC236}">
                <a16:creationId xmlns:a16="http://schemas.microsoft.com/office/drawing/2014/main" id="{F3760C67-83D9-ECAD-C0FA-3F1FDDF1C2C6}"/>
              </a:ext>
            </a:extLst>
          </p:cNvPr>
          <p:cNvSpPr txBox="1"/>
          <p:nvPr/>
        </p:nvSpPr>
        <p:spPr>
          <a:xfrm>
            <a:off x="6085099" y="4821152"/>
            <a:ext cx="6204867" cy="2062103"/>
          </a:xfrm>
          <a:prstGeom prst="rect">
            <a:avLst/>
          </a:prstGeom>
          <a:noFill/>
        </p:spPr>
        <p:txBody>
          <a:bodyPr wrap="square" rtlCol="0">
            <a:spAutoFit/>
          </a:bodyPr>
          <a:lstStyle/>
          <a:p>
            <a:r>
              <a:rPr lang="en-US" sz="1600" b="1"/>
              <a:t>Analysis</a:t>
            </a:r>
            <a:r>
              <a:rPr lang="en-US" sz="1600"/>
              <a:t>:</a:t>
            </a:r>
          </a:p>
          <a:p>
            <a:r>
              <a:rPr lang="en-US" sz="1600"/>
              <a:t>We get the risky drivers they are involved in to get the respective risk factors associated with them.</a:t>
            </a:r>
          </a:p>
          <a:p>
            <a:r>
              <a:rPr lang="en-US" sz="1600" b="1"/>
              <a:t>Insights</a:t>
            </a:r>
            <a:r>
              <a:rPr lang="en-US" sz="1600"/>
              <a:t>:</a:t>
            </a:r>
          </a:p>
          <a:p>
            <a:r>
              <a:rPr lang="en-US" sz="1600"/>
              <a:t>The colors represent the different events and the longer the bar, the more is the count of events for a respective driver.</a:t>
            </a:r>
          </a:p>
          <a:p>
            <a:endParaRPr lang="en-US" sz="1600"/>
          </a:p>
          <a:p>
            <a:endParaRPr lang="en-US" sz="1600"/>
          </a:p>
        </p:txBody>
      </p:sp>
      <p:pic>
        <p:nvPicPr>
          <p:cNvPr id="18" name="Picture 17">
            <a:extLst>
              <a:ext uri="{FF2B5EF4-FFF2-40B4-BE49-F238E27FC236}">
                <a16:creationId xmlns:a16="http://schemas.microsoft.com/office/drawing/2014/main" id="{1E773A94-C518-696D-CBD1-4C6164C5439D}"/>
              </a:ext>
            </a:extLst>
          </p:cNvPr>
          <p:cNvPicPr>
            <a:picLocks noChangeAspect="1"/>
          </p:cNvPicPr>
          <p:nvPr/>
        </p:nvPicPr>
        <p:blipFill>
          <a:blip r:embed="rId3"/>
          <a:stretch>
            <a:fillRect/>
          </a:stretch>
        </p:blipFill>
        <p:spPr>
          <a:xfrm>
            <a:off x="6095242" y="1452033"/>
            <a:ext cx="6085109" cy="3157766"/>
          </a:xfrm>
          <a:prstGeom prst="rect">
            <a:avLst/>
          </a:prstGeom>
        </p:spPr>
      </p:pic>
      <p:pic>
        <p:nvPicPr>
          <p:cNvPr id="20" name="Picture 19">
            <a:extLst>
              <a:ext uri="{FF2B5EF4-FFF2-40B4-BE49-F238E27FC236}">
                <a16:creationId xmlns:a16="http://schemas.microsoft.com/office/drawing/2014/main" id="{AD7185FC-797C-592A-9A95-21A61D87D61A}"/>
              </a:ext>
            </a:extLst>
          </p:cNvPr>
          <p:cNvPicPr>
            <a:picLocks noChangeAspect="1"/>
          </p:cNvPicPr>
          <p:nvPr/>
        </p:nvPicPr>
        <p:blipFill>
          <a:blip r:embed="rId4"/>
          <a:stretch>
            <a:fillRect/>
          </a:stretch>
        </p:blipFill>
        <p:spPr>
          <a:xfrm>
            <a:off x="-10" y="1452033"/>
            <a:ext cx="6083613" cy="3132391"/>
          </a:xfrm>
          <a:prstGeom prst="rect">
            <a:avLst/>
          </a:prstGeom>
        </p:spPr>
      </p:pic>
    </p:spTree>
    <p:extLst>
      <p:ext uri="{BB962C8B-B14F-4D97-AF65-F5344CB8AC3E}">
        <p14:creationId xmlns:p14="http://schemas.microsoft.com/office/powerpoint/2010/main" val="304285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9341E3-8C65-ECD2-8114-3C83E7D060EC}"/>
              </a:ext>
            </a:extLst>
          </p:cNvPr>
          <p:cNvPicPr>
            <a:picLocks noChangeAspect="1"/>
          </p:cNvPicPr>
          <p:nvPr/>
        </p:nvPicPr>
        <p:blipFill>
          <a:blip r:embed="rId2"/>
          <a:stretch>
            <a:fillRect/>
          </a:stretch>
        </p:blipFill>
        <p:spPr>
          <a:xfrm>
            <a:off x="744538" y="2568575"/>
            <a:ext cx="10701338" cy="1801813"/>
          </a:xfrm>
          <a:prstGeom prst="rect">
            <a:avLst/>
          </a:prstGeom>
        </p:spPr>
      </p:pic>
      <p:pic>
        <p:nvPicPr>
          <p:cNvPr id="9" name="Picture 8">
            <a:extLst>
              <a:ext uri="{FF2B5EF4-FFF2-40B4-BE49-F238E27FC236}">
                <a16:creationId xmlns:a16="http://schemas.microsoft.com/office/drawing/2014/main" id="{EA45AC51-399A-EB44-DA15-06C09E420B4F}"/>
              </a:ext>
            </a:extLst>
          </p:cNvPr>
          <p:cNvPicPr>
            <a:picLocks noChangeAspect="1"/>
          </p:cNvPicPr>
          <p:nvPr/>
        </p:nvPicPr>
        <p:blipFill>
          <a:blip r:embed="rId3"/>
          <a:stretch>
            <a:fillRect/>
          </a:stretch>
        </p:blipFill>
        <p:spPr>
          <a:xfrm>
            <a:off x="744538" y="4441825"/>
            <a:ext cx="5730875" cy="1624013"/>
          </a:xfrm>
          <a:prstGeom prst="rect">
            <a:avLst/>
          </a:prstGeom>
        </p:spPr>
      </p:pic>
      <p:pic>
        <p:nvPicPr>
          <p:cNvPr id="13" name="Picture 12">
            <a:extLst>
              <a:ext uri="{FF2B5EF4-FFF2-40B4-BE49-F238E27FC236}">
                <a16:creationId xmlns:a16="http://schemas.microsoft.com/office/drawing/2014/main" id="{265798E2-E8F2-FAC2-24A0-E48035C23D6C}"/>
              </a:ext>
            </a:extLst>
          </p:cNvPr>
          <p:cNvPicPr>
            <a:picLocks noChangeAspect="1"/>
          </p:cNvPicPr>
          <p:nvPr/>
        </p:nvPicPr>
        <p:blipFill>
          <a:blip r:embed="rId4"/>
          <a:stretch>
            <a:fillRect/>
          </a:stretch>
        </p:blipFill>
        <p:spPr>
          <a:xfrm>
            <a:off x="6548438" y="4441825"/>
            <a:ext cx="4897438" cy="1624013"/>
          </a:xfrm>
          <a:prstGeom prst="rect">
            <a:avLst/>
          </a:prstGeom>
        </p:spPr>
      </p:pic>
      <p:sp>
        <p:nvSpPr>
          <p:cNvPr id="2" name="Title 1">
            <a:extLst>
              <a:ext uri="{FF2B5EF4-FFF2-40B4-BE49-F238E27FC236}">
                <a16:creationId xmlns:a16="http://schemas.microsoft.com/office/drawing/2014/main" id="{E9547A14-E671-A605-003D-E2BA9D7B3D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Checking Statistical Significance</a:t>
            </a:r>
          </a:p>
        </p:txBody>
      </p:sp>
      <p:sp>
        <p:nvSpPr>
          <p:cNvPr id="15" name="Content Placeholder 14">
            <a:extLst>
              <a:ext uri="{FF2B5EF4-FFF2-40B4-BE49-F238E27FC236}">
                <a16:creationId xmlns:a16="http://schemas.microsoft.com/office/drawing/2014/main" id="{85DD4AA0-0BE6-CF83-586B-0C15EE8EE709}"/>
              </a:ext>
            </a:extLst>
          </p:cNvPr>
          <p:cNvSpPr>
            <a:spLocks noGrp="1"/>
          </p:cNvSpPr>
          <p:nvPr>
            <p:ph idx="1"/>
          </p:nvPr>
        </p:nvSpPr>
        <p:spPr/>
        <p:txBody>
          <a:bodyPr/>
          <a:lstStyle/>
          <a:p>
            <a:endParaRPr lang="en-IN"/>
          </a:p>
        </p:txBody>
      </p:sp>
      <p:pic>
        <p:nvPicPr>
          <p:cNvPr id="19" name="Picture 18">
            <a:extLst>
              <a:ext uri="{FF2B5EF4-FFF2-40B4-BE49-F238E27FC236}">
                <a16:creationId xmlns:a16="http://schemas.microsoft.com/office/drawing/2014/main" id="{AF670728-58E6-FB44-CA37-49EDFD2317CE}"/>
              </a:ext>
            </a:extLst>
          </p:cNvPr>
          <p:cNvPicPr>
            <a:picLocks noChangeAspect="1"/>
          </p:cNvPicPr>
          <p:nvPr/>
        </p:nvPicPr>
        <p:blipFill>
          <a:blip r:embed="rId5"/>
          <a:stretch>
            <a:fillRect/>
          </a:stretch>
        </p:blipFill>
        <p:spPr>
          <a:xfrm>
            <a:off x="838200" y="1825625"/>
            <a:ext cx="10510144" cy="819252"/>
          </a:xfrm>
          <a:prstGeom prst="rect">
            <a:avLst/>
          </a:prstGeom>
        </p:spPr>
      </p:pic>
    </p:spTree>
    <p:extLst>
      <p:ext uri="{BB962C8B-B14F-4D97-AF65-F5344CB8AC3E}">
        <p14:creationId xmlns:p14="http://schemas.microsoft.com/office/powerpoint/2010/main" val="62689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Analysis 3 and 4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6253836" y="5026578"/>
            <a:ext cx="4207334" cy="923330"/>
          </a:xfrm>
          <a:prstGeom prst="rect">
            <a:avLst/>
          </a:prstGeom>
          <a:noFill/>
        </p:spPr>
        <p:txBody>
          <a:bodyPr wrap="square" rtlCol="0">
            <a:spAutoFit/>
          </a:bodyPr>
          <a:lstStyle/>
          <a:p>
            <a:r>
              <a:rPr lang="en-US"/>
              <a:t>Analysis and Insights:</a:t>
            </a:r>
          </a:p>
          <a:p>
            <a:pPr marL="285750" indent="-285750">
              <a:buFont typeface="Arial" panose="020B0604020202020204" pitchFamily="34" charset="0"/>
              <a:buChar char="•"/>
            </a:pPr>
            <a:r>
              <a:rPr lang="en-US"/>
              <a:t>We observe that the maximum count of events is associated by model Ford</a:t>
            </a:r>
          </a:p>
        </p:txBody>
      </p:sp>
      <p:sp>
        <p:nvSpPr>
          <p:cNvPr id="13" name="TextBox 12">
            <a:extLst>
              <a:ext uri="{FF2B5EF4-FFF2-40B4-BE49-F238E27FC236}">
                <a16:creationId xmlns:a16="http://schemas.microsoft.com/office/drawing/2014/main" id="{C49EB24A-79FE-E45D-F277-2125163605B9}"/>
              </a:ext>
            </a:extLst>
          </p:cNvPr>
          <p:cNvSpPr txBox="1"/>
          <p:nvPr/>
        </p:nvSpPr>
        <p:spPr>
          <a:xfrm>
            <a:off x="209546" y="4991321"/>
            <a:ext cx="5445529" cy="1477328"/>
          </a:xfrm>
          <a:prstGeom prst="rect">
            <a:avLst/>
          </a:prstGeom>
          <a:noFill/>
        </p:spPr>
        <p:txBody>
          <a:bodyPr wrap="square" rtlCol="0">
            <a:spAutoFit/>
          </a:bodyPr>
          <a:lstStyle/>
          <a:p>
            <a:r>
              <a:rPr lang="en-US"/>
              <a:t>Analysis and Insights:</a:t>
            </a:r>
          </a:p>
          <a:p>
            <a:pPr marL="285750" indent="-285750">
              <a:buFont typeface="Arial" panose="020B0604020202020204" pitchFamily="34" charset="0"/>
              <a:buChar char="•"/>
            </a:pPr>
            <a:r>
              <a:rPr lang="en-US"/>
              <a:t>We get the most common violation taking average count of </a:t>
            </a:r>
            <a:r>
              <a:rPr lang="en-US" err="1"/>
              <a:t>driverids</a:t>
            </a:r>
            <a:r>
              <a:rPr lang="en-US"/>
              <a:t> with the events they are involved in.</a:t>
            </a:r>
          </a:p>
          <a:p>
            <a:endParaRPr lang="en-US"/>
          </a:p>
        </p:txBody>
      </p:sp>
      <p:pic>
        <p:nvPicPr>
          <p:cNvPr id="3" name="Picture 2">
            <a:extLst>
              <a:ext uri="{FF2B5EF4-FFF2-40B4-BE49-F238E27FC236}">
                <a16:creationId xmlns:a16="http://schemas.microsoft.com/office/drawing/2014/main" id="{1F933864-2355-C6F8-479E-C052DE599100}"/>
              </a:ext>
            </a:extLst>
          </p:cNvPr>
          <p:cNvPicPr>
            <a:picLocks noChangeAspect="1"/>
          </p:cNvPicPr>
          <p:nvPr/>
        </p:nvPicPr>
        <p:blipFill>
          <a:blip r:embed="rId3"/>
          <a:stretch>
            <a:fillRect/>
          </a:stretch>
        </p:blipFill>
        <p:spPr>
          <a:xfrm>
            <a:off x="0" y="1700347"/>
            <a:ext cx="6259007" cy="3140226"/>
          </a:xfrm>
          <a:prstGeom prst="rect">
            <a:avLst/>
          </a:prstGeom>
        </p:spPr>
      </p:pic>
      <p:pic>
        <p:nvPicPr>
          <p:cNvPr id="4" name="Picture 3">
            <a:extLst>
              <a:ext uri="{FF2B5EF4-FFF2-40B4-BE49-F238E27FC236}">
                <a16:creationId xmlns:a16="http://schemas.microsoft.com/office/drawing/2014/main" id="{EEF8FBF3-A62E-259D-A453-260A155C9F44}"/>
              </a:ext>
            </a:extLst>
          </p:cNvPr>
          <p:cNvPicPr>
            <a:picLocks noChangeAspect="1"/>
          </p:cNvPicPr>
          <p:nvPr/>
        </p:nvPicPr>
        <p:blipFill>
          <a:blip r:embed="rId4"/>
          <a:stretch>
            <a:fillRect/>
          </a:stretch>
        </p:blipFill>
        <p:spPr>
          <a:xfrm>
            <a:off x="6253836" y="1686182"/>
            <a:ext cx="5839841" cy="3291885"/>
          </a:xfrm>
          <a:prstGeom prst="rect">
            <a:avLst/>
          </a:prstGeom>
        </p:spPr>
      </p:pic>
    </p:spTree>
    <p:extLst>
      <p:ext uri="{BB962C8B-B14F-4D97-AF65-F5344CB8AC3E}">
        <p14:creationId xmlns:p14="http://schemas.microsoft.com/office/powerpoint/2010/main" val="303547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Analysis 5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8286225" y="2470180"/>
            <a:ext cx="3555556" cy="3416320"/>
          </a:xfrm>
          <a:prstGeom prst="rect">
            <a:avLst/>
          </a:prstGeom>
          <a:noFill/>
        </p:spPr>
        <p:txBody>
          <a:bodyPr wrap="square" rtlCol="0">
            <a:spAutoFit/>
          </a:bodyPr>
          <a:lstStyle/>
          <a:p>
            <a:r>
              <a:rPr lang="en-US" b="1"/>
              <a:t>Analysis</a:t>
            </a:r>
            <a:r>
              <a:rPr lang="en-US"/>
              <a:t>:</a:t>
            </a:r>
          </a:p>
          <a:p>
            <a:pPr marL="285750" indent="-285750">
              <a:buFont typeface="Arial" panose="020B0604020202020204" pitchFamily="34" charset="0"/>
              <a:buChar char="•"/>
            </a:pPr>
            <a:r>
              <a:rPr lang="en-US"/>
              <a:t>The distribution is depicted here according to city and geographic location.</a:t>
            </a:r>
          </a:p>
          <a:p>
            <a:pPr marL="285750" indent="-285750">
              <a:buFont typeface="Arial" panose="020B0604020202020204" pitchFamily="34" charset="0"/>
              <a:buChar char="•"/>
            </a:pPr>
            <a:r>
              <a:rPr lang="en-US"/>
              <a:t>The bubble size indicates the number of events happening.</a:t>
            </a:r>
          </a:p>
          <a:p>
            <a:endParaRPr lang="en-US"/>
          </a:p>
          <a:p>
            <a:r>
              <a:rPr lang="en-US" b="1"/>
              <a:t>Recommendation</a:t>
            </a:r>
            <a:r>
              <a:rPr lang="en-US"/>
              <a:t>:</a:t>
            </a:r>
          </a:p>
          <a:p>
            <a:pPr marL="285750" indent="-285750">
              <a:buFont typeface="Arial" panose="020B0604020202020204" pitchFamily="34" charset="0"/>
              <a:buChar char="•"/>
            </a:pPr>
            <a:r>
              <a:rPr lang="en-US"/>
              <a:t>Specific strategies for each city should be developed depending upon the number of events taking place.</a:t>
            </a:r>
          </a:p>
        </p:txBody>
      </p:sp>
      <p:pic>
        <p:nvPicPr>
          <p:cNvPr id="4" name="Picture 3" descr="A map with red dots&#10;&#10;Description automatically generated">
            <a:extLst>
              <a:ext uri="{FF2B5EF4-FFF2-40B4-BE49-F238E27FC236}">
                <a16:creationId xmlns:a16="http://schemas.microsoft.com/office/drawing/2014/main" id="{2B4BBDC5-6755-3EB5-AE60-9CCF38CC5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95" y="1687608"/>
            <a:ext cx="7949445" cy="4987512"/>
          </a:xfrm>
          <a:prstGeom prst="rect">
            <a:avLst/>
          </a:prstGeom>
        </p:spPr>
      </p:pic>
    </p:spTree>
    <p:extLst>
      <p:ext uri="{BB962C8B-B14F-4D97-AF65-F5344CB8AC3E}">
        <p14:creationId xmlns:p14="http://schemas.microsoft.com/office/powerpoint/2010/main" val="29277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Analysis 6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8343952" y="2493271"/>
            <a:ext cx="3705646" cy="3693319"/>
          </a:xfrm>
          <a:prstGeom prst="rect">
            <a:avLst/>
          </a:prstGeom>
          <a:noFill/>
        </p:spPr>
        <p:txBody>
          <a:bodyPr wrap="square" lIns="91440" tIns="45720" rIns="91440" bIns="45720" rtlCol="0" anchor="t">
            <a:spAutoFit/>
          </a:bodyPr>
          <a:lstStyle/>
          <a:p>
            <a:r>
              <a:rPr lang="en-US" b="1" dirty="0"/>
              <a:t>Data Source:</a:t>
            </a:r>
            <a:endParaRPr lang="en-US" dirty="0"/>
          </a:p>
          <a:p>
            <a:r>
              <a:rPr lang="en-US" dirty="0">
                <a:cs typeface="Calibri"/>
              </a:rPr>
              <a:t>Geolocation.csv</a:t>
            </a:r>
            <a:endParaRPr lang="en-US" dirty="0"/>
          </a:p>
          <a:p>
            <a:endParaRPr lang="en-US" b="1" dirty="0">
              <a:cs typeface="Calibri"/>
            </a:endParaRPr>
          </a:p>
          <a:p>
            <a:r>
              <a:rPr lang="en-US" b="1" dirty="0"/>
              <a:t>Analysis</a:t>
            </a:r>
            <a:r>
              <a:rPr lang="en-US" dirty="0"/>
              <a:t>:</a:t>
            </a:r>
            <a:endParaRPr lang="en-US" dirty="0">
              <a:cs typeface="Calibri"/>
            </a:endParaRPr>
          </a:p>
          <a:p>
            <a:pPr marL="285750" indent="-285750">
              <a:buFont typeface="Arial" panose="020B0604020202020204" pitchFamily="34" charset="0"/>
              <a:buChar char="•"/>
            </a:pPr>
            <a:r>
              <a:rPr lang="en-US" dirty="0">
                <a:cs typeface="Calibri"/>
              </a:rPr>
              <a:t>With a maximum speed limit restriction of 55 mph, almost 80% of the drivers crossed the limit.</a:t>
            </a:r>
          </a:p>
          <a:p>
            <a:endParaRPr lang="en-US"/>
          </a:p>
          <a:p>
            <a:r>
              <a:rPr lang="en-US" b="1" dirty="0"/>
              <a:t>Recommendation</a:t>
            </a:r>
            <a:r>
              <a:rPr lang="en-US" dirty="0"/>
              <a:t>:</a:t>
            </a:r>
            <a:endParaRPr lang="en-US" dirty="0">
              <a:cs typeface="Calibri"/>
            </a:endParaRPr>
          </a:p>
          <a:p>
            <a:pPr marL="285750" indent="-285750">
              <a:buFont typeface="Arial" panose="020B0604020202020204" pitchFamily="34" charset="0"/>
              <a:buChar char="•"/>
            </a:pPr>
            <a:r>
              <a:rPr lang="en-US" dirty="0"/>
              <a:t>Promote safety, discipline, compliance, and responsible driving culture among California drivers.</a:t>
            </a:r>
            <a:endParaRPr lang="en-US" dirty="0">
              <a:cs typeface="Calibri"/>
            </a:endParaRPr>
          </a:p>
        </p:txBody>
      </p:sp>
      <p:pic>
        <p:nvPicPr>
          <p:cNvPr id="3" name="Picture 2" descr="A graph of a driver&#10;&#10;Description automatically generated">
            <a:extLst>
              <a:ext uri="{FF2B5EF4-FFF2-40B4-BE49-F238E27FC236}">
                <a16:creationId xmlns:a16="http://schemas.microsoft.com/office/drawing/2014/main" id="{6CE9C1FB-97AC-70B6-4F99-C8AB562C78BC}"/>
              </a:ext>
            </a:extLst>
          </p:cNvPr>
          <p:cNvPicPr>
            <a:picLocks noChangeAspect="1"/>
          </p:cNvPicPr>
          <p:nvPr/>
        </p:nvPicPr>
        <p:blipFill>
          <a:blip r:embed="rId2"/>
          <a:stretch>
            <a:fillRect/>
          </a:stretch>
        </p:blipFill>
        <p:spPr>
          <a:xfrm>
            <a:off x="106218" y="1845715"/>
            <a:ext cx="8123380" cy="4771388"/>
          </a:xfrm>
          <a:prstGeom prst="rect">
            <a:avLst/>
          </a:prstGeom>
        </p:spPr>
      </p:pic>
    </p:spTree>
    <p:extLst>
      <p:ext uri="{BB962C8B-B14F-4D97-AF65-F5344CB8AC3E}">
        <p14:creationId xmlns:p14="http://schemas.microsoft.com/office/powerpoint/2010/main" val="1339535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Widescreen</PresentationFormat>
  <Paragraphs>100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Calibri</vt:lpstr>
      <vt:lpstr>Calibri Light</vt:lpstr>
      <vt:lpstr>Söhne</vt:lpstr>
      <vt:lpstr>Office Theme</vt:lpstr>
      <vt:lpstr>Az National Trucking Data Analysis</vt:lpstr>
      <vt:lpstr>Problem Statement</vt:lpstr>
      <vt:lpstr>Data Workflow</vt:lpstr>
      <vt:lpstr>Data Lineage</vt:lpstr>
      <vt:lpstr>Analysis 1 and 2 </vt:lpstr>
      <vt:lpstr>Checking Statistical Significance</vt:lpstr>
      <vt:lpstr>Analysis 3 and 4 </vt:lpstr>
      <vt:lpstr>Analysis 5 </vt:lpstr>
      <vt:lpstr>Analysis 6 </vt:lpstr>
      <vt:lpstr>Analysis 7 </vt:lpstr>
      <vt:lpstr>Conclusion and Recommendations for ANT</vt:lpstr>
      <vt:lpstr>Extra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 National Trucking data Analysis</dc:title>
  <dc:creator>sneha mathur</dc:creator>
  <cp:lastModifiedBy>Rani, Sri Kiran Pramoda</cp:lastModifiedBy>
  <cp:revision>59</cp:revision>
  <dcterms:created xsi:type="dcterms:W3CDTF">2023-04-23T17:27:33Z</dcterms:created>
  <dcterms:modified xsi:type="dcterms:W3CDTF">2024-04-16T19:15:00Z</dcterms:modified>
</cp:coreProperties>
</file>