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8" r:id="rId4"/>
    <p:sldId id="271" r:id="rId5"/>
    <p:sldId id="272" r:id="rId6"/>
    <p:sldId id="259" r:id="rId7"/>
    <p:sldId id="262" r:id="rId8"/>
    <p:sldId id="263" r:id="rId9"/>
    <p:sldId id="265" r:id="rId10"/>
    <p:sldId id="266" r:id="rId11"/>
    <p:sldId id="267" r:id="rId12"/>
    <p:sldId id="269" r:id="rId13"/>
    <p:sldId id="268" r:id="rId14"/>
    <p:sldId id="270" r:id="rId15"/>
    <p:sldId id="277" r:id="rId16"/>
    <p:sldId id="261" r:id="rId17"/>
    <p:sldId id="256" r:id="rId18"/>
    <p:sldId id="257" r:id="rId19"/>
    <p:sldId id="274" r:id="rId20"/>
    <p:sldId id="273" r:id="rId21"/>
    <p:sldId id="275" r:id="rId22"/>
    <p:sldId id="276" r:id="rId23"/>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62AB51-47F2-4A6B-B8DA-8C92C8A215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62AB51-47F2-4A6B-B8DA-8C92C8A215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62AB51-47F2-4A6B-B8DA-8C92C8A215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62AB51-47F2-4A6B-B8DA-8C92C8A215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62AB51-47F2-4A6B-B8DA-8C92C8A215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F62AB51-47F2-4A6B-B8DA-8C92C8A215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F62AB51-47F2-4A6B-B8DA-8C92C8A215B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F62AB51-47F2-4A6B-B8DA-8C92C8A215B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2AB51-47F2-4A6B-B8DA-8C92C8A215B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62AB51-47F2-4A6B-B8DA-8C92C8A215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62AB51-47F2-4A6B-B8DA-8C92C8A215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F22C3F-BFB5-4250-8B93-AC74A6A84C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1.emf"/><Relationship Id="rId13" Type="http://schemas.openxmlformats.org/officeDocument/2006/relationships/oleObject" Target="../embeddings/oleObject1.bin"/><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13" imgW="6350" imgH="6350" progId="TCLayout.ActiveDocument.1">
                  <p:embed/>
                </p:oleObj>
              </mc:Choice>
              <mc:Fallback>
                <p:oleObj name="think-cell Slide" r:id="rId13" imgW="6350" imgH="6350" progId="TCLayout.ActiveDocument.1">
                  <p:embed/>
                  <p:pic>
                    <p:nvPicPr>
                      <p:cNvPr id="0" name="Picture 1"/>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4" name="Text Placeholder 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2AB51-47F2-4A6B-B8DA-8C92C8A215B6}" type="datetimeFigureOut">
              <a:rPr lang="en-US" smtClean="0"/>
            </a:fld>
            <a:endParaRPr lang="en-US"/>
          </a:p>
        </p:txBody>
      </p:sp>
      <p:sp>
        <p:nvSpPr>
          <p:cNvPr id="6"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22C3F-BFB5-4250-8B93-AC74A6A84C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xml"/><Relationship Id="rId3" Type="http://schemas.openxmlformats.org/officeDocument/2006/relationships/image" Target="../media/image1.emf"/><Relationship Id="rId2" Type="http://schemas.openxmlformats.org/officeDocument/2006/relationships/oleObject" Target="../embeddings/oleObject7.bin"/><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8.bin"/><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1.emf"/><Relationship Id="rId2" Type="http://schemas.openxmlformats.org/officeDocument/2006/relationships/oleObject" Target="../embeddings/oleObject9.bin"/><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1.emf"/><Relationship Id="rId2" Type="http://schemas.openxmlformats.org/officeDocument/2006/relationships/oleObject" Target="../embeddings/oleObject10.bin"/><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 Id="rId3" Type="http://schemas.openxmlformats.org/officeDocument/2006/relationships/image" Target="../media/image1.emf"/><Relationship Id="rId2" Type="http://schemas.openxmlformats.org/officeDocument/2006/relationships/oleObject" Target="../embeddings/oleObject11.bin"/><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microsoft.com/office/2007/relationships/hdphoto" Target="../media/image4.wdp"/><Relationship Id="rId4" Type="http://schemas.openxmlformats.org/officeDocument/2006/relationships/image" Target="../media/image3.png"/><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 Id="rId3" Type="http://schemas.openxmlformats.org/officeDocument/2006/relationships/image" Target="../media/image1.emf"/><Relationship Id="rId2" Type="http://schemas.openxmlformats.org/officeDocument/2006/relationships/oleObject" Target="../embeddings/oleObject12.bin"/><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1.emf"/><Relationship Id="rId2" Type="http://schemas.openxmlformats.org/officeDocument/2006/relationships/oleObject" Target="../embeddings/oleObject13.bin"/><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1.emf"/><Relationship Id="rId2" Type="http://schemas.openxmlformats.org/officeDocument/2006/relationships/oleObject" Target="../embeddings/oleObject4.bin"/><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emf"/><Relationship Id="rId2" Type="http://schemas.openxmlformats.org/officeDocument/2006/relationships/oleObject" Target="../embeddings/oleObject5.bin"/><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emf"/><Relationship Id="rId2" Type="http://schemas.openxmlformats.org/officeDocument/2006/relationships/oleObject" Target="../embeddings/oleObject6.bin"/><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7" name="Picture 6"/>
          <p:cNvPicPr>
            <a:picLocks noChangeAspect="1"/>
          </p:cNvPicPr>
          <p:nvPr/>
        </p:nvPicPr>
        <p:blipFill>
          <a:blip r:embed="rId4">
            <a:alphaModFix amt="88000"/>
            <a:extLst>
              <a:ext uri="{28A0092B-C50C-407E-A947-70E740481C1C}">
                <a14:useLocalDpi xmlns:a14="http://schemas.microsoft.com/office/drawing/2010/main" val="0"/>
              </a:ext>
            </a:extLst>
          </a:blip>
          <a:stretch>
            <a:fillRect/>
          </a:stretch>
        </p:blipFill>
        <p:spPr>
          <a:xfrm>
            <a:off x="0" y="0"/>
            <a:ext cx="12192000" cy="6960524"/>
          </a:xfrm>
          <a:prstGeom prst="rect">
            <a:avLst/>
          </a:prstGeom>
        </p:spPr>
      </p:pic>
      <p:sp>
        <p:nvSpPr>
          <p:cNvPr id="8" name="Title 7"/>
          <p:cNvSpPr>
            <a:spLocks noGrp="1"/>
          </p:cNvSpPr>
          <p:nvPr>
            <p:ph type="ctrTitle"/>
          </p:nvPr>
        </p:nvSpPr>
        <p:spPr>
          <a:xfrm>
            <a:off x="1366683" y="315347"/>
            <a:ext cx="9458633" cy="2583426"/>
          </a:xfrm>
          <a:noFill/>
          <a:effectLst>
            <a:glow>
              <a:schemeClr val="accent1"/>
            </a:glow>
            <a:outerShdw blurRad="165100" dist="38100" dir="18900000" sx="107000" sy="107000" algn="bl" rotWithShape="0">
              <a:schemeClr val="tx1"/>
            </a:outerShdw>
            <a:reflection endPos="0" dist="50800" dir="5400000" sy="-100000" algn="bl" rotWithShape="0"/>
          </a:effectLst>
        </p:spPr>
        <p:txBody>
          <a:bodyPr vert="horz">
            <a:noAutofit/>
          </a:bodyPr>
          <a:lstStyle/>
          <a:p>
            <a:r>
              <a:rPr lang="en-IN" sz="3600" b="1" dirty="0">
                <a:solidFill>
                  <a:schemeClr val="bg1"/>
                </a:solidFill>
                <a:effectLst/>
                <a:highlight>
                  <a:srgbClr val="000000"/>
                </a:highlight>
                <a:latin typeface="Times New Roman" panose="02020603050405020304" pitchFamily="18" charset="0"/>
                <a:ea typeface="Calibri" panose="020F0502020204030204" pitchFamily="34" charset="0"/>
                <a:cs typeface="Gautami" panose="020B0502040204020203" pitchFamily="34" charset="0"/>
              </a:rPr>
              <a:t>Predicting a 10-year risk of future coronary heart disease (CHD)</a:t>
            </a:r>
            <a:br>
              <a:rPr lang="en-IN" sz="3200" b="1" dirty="0">
                <a:solidFill>
                  <a:schemeClr val="bg1"/>
                </a:solidFill>
                <a:effectLst/>
                <a:highlight>
                  <a:srgbClr val="000000"/>
                </a:highlight>
                <a:latin typeface="Calibri" panose="020F0502020204030204" pitchFamily="34" charset="0"/>
                <a:ea typeface="Calibri" panose="020F0502020204030204" pitchFamily="34" charset="0"/>
                <a:cs typeface="Gautami" panose="020B0502040204020203" pitchFamily="34" charset="0"/>
              </a:rPr>
            </a:br>
            <a:endParaRPr lang="en-IN" sz="8000" b="1" dirty="0">
              <a:solidFill>
                <a:schemeClr val="bg1"/>
              </a:solidFill>
              <a:highlight>
                <a:srgbClr val="000000"/>
              </a:highlight>
            </a:endParaRPr>
          </a:p>
        </p:txBody>
      </p:sp>
      <p:sp>
        <p:nvSpPr>
          <p:cNvPr id="9" name="Subtitle 8"/>
          <p:cNvSpPr>
            <a:spLocks noGrp="1"/>
          </p:cNvSpPr>
          <p:nvPr>
            <p:ph type="subTitle" idx="1"/>
          </p:nvPr>
        </p:nvSpPr>
        <p:spPr>
          <a:xfrm>
            <a:off x="875071" y="3429000"/>
            <a:ext cx="9792929" cy="3001297"/>
          </a:xfrm>
        </p:spPr>
        <p:txBody>
          <a:bodyPr>
            <a:normAutofit/>
          </a:bodyPr>
          <a:lstStyle/>
          <a:p>
            <a:pPr rtl="0">
              <a:spcBef>
                <a:spcPts val="0"/>
              </a:spcBef>
              <a:spcAft>
                <a:spcPts val="0"/>
              </a:spcAft>
            </a:pPr>
            <a:br>
              <a:rPr lang="en-US" sz="2600" b="1" i="0" u="none" strike="noStrike" dirty="0">
                <a:solidFill>
                  <a:schemeClr val="bg1"/>
                </a:solidFill>
                <a:effectLst/>
                <a:highlight>
                  <a:srgbClr val="FFFF00"/>
                </a:highlight>
                <a:latin typeface="Calibri" panose="020F0502020204030204" pitchFamily="34" charset="0"/>
              </a:rPr>
            </a:br>
            <a:r>
              <a:rPr lang="en-US" sz="2600" b="1" i="0" u="none" strike="noStrike" dirty="0">
                <a:solidFill>
                  <a:schemeClr val="bg1"/>
                </a:solidFill>
                <a:effectLst/>
                <a:highlight>
                  <a:srgbClr val="000000"/>
                </a:highlight>
                <a:latin typeface="Calibri" panose="020F0502020204030204" pitchFamily="34" charset="0"/>
              </a:rPr>
              <a:t>Business Analytics with R</a:t>
            </a:r>
            <a:br>
              <a:rPr lang="en-US" sz="2600" b="1" i="0" u="none" strike="noStrike" dirty="0">
                <a:solidFill>
                  <a:schemeClr val="bg1"/>
                </a:solidFill>
                <a:effectLst/>
                <a:highlight>
                  <a:srgbClr val="000000"/>
                </a:highlight>
                <a:latin typeface="Calibri" panose="020F0502020204030204" pitchFamily="34" charset="0"/>
              </a:rPr>
            </a:br>
            <a:r>
              <a:rPr lang="en-US" sz="2600" b="1" i="0" u="none" strike="noStrike" dirty="0">
                <a:solidFill>
                  <a:schemeClr val="bg1"/>
                </a:solidFill>
                <a:effectLst/>
                <a:highlight>
                  <a:srgbClr val="000000"/>
                </a:highlight>
                <a:latin typeface="Calibri" panose="020F0502020204030204" pitchFamily="34" charset="0"/>
              </a:rPr>
              <a:t>(MIS 6356.004)</a:t>
            </a:r>
            <a:endParaRPr lang="en-US" sz="2600" b="1" i="0" u="none" strike="noStrike" dirty="0">
              <a:solidFill>
                <a:schemeClr val="bg1"/>
              </a:solidFill>
              <a:effectLst/>
              <a:highlight>
                <a:srgbClr val="000000"/>
              </a:highlight>
              <a:latin typeface="Calibri" panose="020F0502020204030204" pitchFamily="34" charset="0"/>
            </a:endParaRPr>
          </a:p>
          <a:p>
            <a:pPr rtl="0">
              <a:spcBef>
                <a:spcPts val="0"/>
              </a:spcBef>
              <a:spcAft>
                <a:spcPts val="0"/>
              </a:spcAft>
            </a:pPr>
            <a:endParaRPr lang="en-US" b="0" dirty="0">
              <a:solidFill>
                <a:schemeClr val="bg1"/>
              </a:solidFill>
              <a:effectLst/>
              <a:highlight>
                <a:srgbClr val="000000"/>
              </a:highlight>
            </a:endParaRPr>
          </a:p>
          <a:p>
            <a:r>
              <a:rPr lang="en-US" dirty="0">
                <a:solidFill>
                  <a:schemeClr val="bg1"/>
                </a:solidFill>
                <a:highlight>
                  <a:srgbClr val="000000"/>
                </a:highlight>
              </a:rPr>
              <a:t>Sri Kiran Rani Pramoda</a:t>
            </a:r>
            <a:endParaRPr lang="en-US" dirty="0">
              <a:solidFill>
                <a:schemeClr val="bg1"/>
              </a:solidFill>
              <a:highlight>
                <a:srgbClr val="000000"/>
              </a:highlight>
            </a:endParaRPr>
          </a:p>
          <a:p>
            <a:endParaRPr lang="en-US" dirty="0">
              <a:highlight>
                <a:srgbClr val="000000"/>
              </a:highlight>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4891" y="279675"/>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SVM without PCA or balancing techniques</a:t>
            </a:r>
            <a:endParaRPr lang="en-US" sz="3600" dirty="0">
              <a:latin typeface="Times New Roman" panose="02020603050405020304" pitchFamily="18" charset="0"/>
              <a:cs typeface="Times New Roman" panose="02020603050405020304" pitchFamily="18" charset="0"/>
            </a:endParaRPr>
          </a:p>
        </p:txBody>
      </p:sp>
      <p:pic>
        <p:nvPicPr>
          <p:cNvPr id="6146"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2928" y="1337187"/>
            <a:ext cx="7159989" cy="4917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704891" y="279675"/>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Involving Balancing techniques</a:t>
            </a:r>
            <a:endParaRPr lang="en-US"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Oversampling: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the data is imbalanced, i.e., one class has significantly fewer samples than the other, it can lead to biased models. Oversampling can help to balance the 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Oversampling involves adding more samples of the underrepresented class to the dataset to balance the class distribution.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way to oversample is to use the Synthetic Minority Oversampling Technique (SMOTE), which creates synthetic samples by interpolating between the feature vectors of existing samples.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Oversampling can be useful when there are few samples of the minority class, but it can also lead to overfitting and decreased performance on the validation set.</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fontScale="62500" lnSpcReduction="20000"/>
          </a:bodyPr>
          <a:lstStyle/>
          <a:p>
            <a:pPr marL="0" indent="0">
              <a:buNone/>
            </a:pP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some cases, it may not be feasible to add more samples to the underrepresented class, so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be used to balance the data.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involves removing samples from the majority class to balance the class distribution.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common method for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is random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which randomly selects a subset of the majority class samples.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be useful when the dataset is too large to oversample or when oversampling leads to overfitting, but it can also lead to loss of information from the removed samples.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5730" y="199843"/>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with PCA balancing techniques</a:t>
            </a:r>
            <a:endParaRPr lang="en-US" sz="3600" dirty="0">
              <a:latin typeface="Times New Roman" panose="02020603050405020304" pitchFamily="18" charset="0"/>
              <a:cs typeface="Times New Roman" panose="02020603050405020304" pitchFamily="18" charset="0"/>
            </a:endParaRPr>
          </a:p>
        </p:txBody>
      </p:sp>
      <p:pic>
        <p:nvPicPr>
          <p:cNvPr id="717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924" y="875670"/>
            <a:ext cx="9268788" cy="52051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7015704" y="1278348"/>
            <a:ext cx="4016088" cy="4930567"/>
          </a:xfrm>
          <a:prstGeom prst="rect">
            <a:avLst/>
          </a:prstGeom>
        </p:spPr>
      </p:pic>
      <p:sp>
        <p:nvSpPr>
          <p:cNvPr id="5" name="TextBox 4"/>
          <p:cNvSpPr txBox="1"/>
          <p:nvPr/>
        </p:nvSpPr>
        <p:spPr>
          <a:xfrm>
            <a:off x="10004321" y="1674401"/>
            <a:ext cx="1248697" cy="707886"/>
          </a:xfrm>
          <a:prstGeom prst="rect">
            <a:avLst/>
          </a:prstGeom>
          <a:noFill/>
        </p:spPr>
        <p:txBody>
          <a:bodyPr wrap="square" rtlCol="0">
            <a:spAutoFit/>
          </a:bodyPr>
          <a:lstStyle/>
          <a:p>
            <a:pPr algn="ctr"/>
            <a:r>
              <a:rPr lang="en-IN" sz="2000" b="1" dirty="0">
                <a:solidFill>
                  <a:srgbClr val="FF0000"/>
                </a:solidFill>
              </a:rPr>
              <a:t>Over sampling</a:t>
            </a:r>
            <a:endParaRPr lang="en-IN" sz="2000" b="1" dirty="0">
              <a:solidFill>
                <a:srgbClr val="FF0000"/>
              </a:solidFill>
            </a:endParaRPr>
          </a:p>
        </p:txBody>
      </p:sp>
      <p:sp>
        <p:nvSpPr>
          <p:cNvPr id="6" name="TextBox 5"/>
          <p:cNvSpPr txBox="1"/>
          <p:nvPr/>
        </p:nvSpPr>
        <p:spPr>
          <a:xfrm>
            <a:off x="4192701" y="1674401"/>
            <a:ext cx="1248697" cy="707886"/>
          </a:xfrm>
          <a:prstGeom prst="rect">
            <a:avLst/>
          </a:prstGeom>
          <a:noFill/>
        </p:spPr>
        <p:txBody>
          <a:bodyPr wrap="square" rtlCol="0">
            <a:spAutoFit/>
          </a:bodyPr>
          <a:lstStyle/>
          <a:p>
            <a:pPr algn="ctr"/>
            <a:r>
              <a:rPr lang="en-IN" sz="2000" b="1" dirty="0">
                <a:solidFill>
                  <a:srgbClr val="00B050"/>
                </a:solidFill>
              </a:rPr>
              <a:t>Under sampling</a:t>
            </a:r>
            <a:endParaRPr lang="en-IN" sz="2000" b="1"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4892" y="445649"/>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Decision Tree with PCA or balancing techniques</a:t>
            </a:r>
            <a:endParaRPr lang="en-US" sz="3600" dirty="0">
              <a:latin typeface="Times New Roman" panose="02020603050405020304" pitchFamily="18" charset="0"/>
              <a:cs typeface="Times New Roman" panose="02020603050405020304" pitchFamily="18" charset="0"/>
            </a:endParaRPr>
          </a:p>
        </p:txBody>
      </p:sp>
      <p:pic>
        <p:nvPicPr>
          <p:cNvPr id="8194"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4198" y="1267497"/>
            <a:ext cx="8660199" cy="5144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910742" y="1564815"/>
            <a:ext cx="10740484" cy="3785652"/>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Coronary heart disease is a serious health concern that affects a significant portion of the population, but recent research has identified patterns and risk factors that can help to predict future risk.</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Through the use of machine learning algorithms and techniques such as dimensional reduction and under sampling, this study was able to identify key health factors strongly associated with CHD and develop an accurate classification model to predict 10-year risk.</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results showed that the random forest algorithm outperformed other classification models in terms of sensitivity, recall, and precision, suggesting that this model could be a valuable tool for identifying patients at risk for CHD.</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providing early intervention or prevention methods, this model has the potential to help improve patient outcomes and reduce the burden of CHD on the healthcare system.</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Above all the Models used random forest has given us better results in terms of sensitivity , recall and precision.</a:t>
            </a: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07644" y="701288"/>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Conclusion</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237264" y="1830286"/>
            <a:ext cx="956930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predictive model that detects heart disease offers valuable business solutions. Early detection and intervention of heart disease improves outcomes and reduces costs by up to 75%. The US spends $219 billion per year on heart disease.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models help assess risk and identify new treatments. Personalized treatment plans reduce hospital readmissions by 20%. Educating patients about risk factors and promoting healthy lifestyles can reduce the risk of heart disease by up to 80%. Invest in health for future dividends.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07644" y="701288"/>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Business Solutions</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ctrTitle"/>
          </p:nvPr>
        </p:nvSpPr>
        <p:spPr>
          <a:xfrm>
            <a:off x="1337187" y="119473"/>
            <a:ext cx="9144000" cy="999045"/>
          </a:xfrm>
        </p:spPr>
        <p:txBody>
          <a:bodyPr vert="horz">
            <a:normAutofit/>
          </a:bodyPr>
          <a:lstStyle/>
          <a:p>
            <a:r>
              <a:rPr lang="en-US" sz="4800" b="0" i="0" u="none" strike="noStrike" dirty="0">
                <a:solidFill>
                  <a:srgbClr val="000000"/>
                </a:solidFill>
                <a:effectLst/>
                <a:latin typeface="Times New Roman" panose="02020603050405020304" pitchFamily="18" charset="0"/>
                <a:cs typeface="Times New Roman" panose="02020603050405020304" pitchFamily="18" charset="0"/>
              </a:rPr>
              <a:t>Challenges Faced</a:t>
            </a:r>
            <a:endParaRPr lang="en-US"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06049" y="1613277"/>
            <a:ext cx="9518904" cy="3836948"/>
          </a:xfrm>
          <a:prstGeom prst="rect">
            <a:avLst/>
          </a:prstGeom>
          <a:noFill/>
        </p:spPr>
        <p:txBody>
          <a:bodyPr wrap="square" rtlCol="0">
            <a:spAutoFit/>
          </a:bodyPr>
          <a:lstStyle/>
          <a:p>
            <a:pPr rtl="0" fontAlgn="base">
              <a:spcBef>
                <a:spcPts val="1600"/>
              </a:spcBef>
              <a:spcAft>
                <a:spcPts val="400"/>
              </a:spcAft>
            </a:pPr>
            <a:r>
              <a:rPr lang="en-US" sz="2000" b="1" i="0" u="none" strike="noStrike" dirty="0">
                <a:solidFill>
                  <a:srgbClr val="434343"/>
                </a:solidFill>
                <a:effectLst/>
                <a:latin typeface="Times New Roman" panose="02020603050405020304" pitchFamily="18" charset="0"/>
                <a:cs typeface="Times New Roman" panose="02020603050405020304" pitchFamily="18" charset="0"/>
              </a:rPr>
              <a:t>Unbalanced Data:</a:t>
            </a:r>
            <a:endParaRPr lang="en-US" sz="2000" b="1" i="0" u="none" strike="noStrike" dirty="0">
              <a:solidFill>
                <a:srgbClr val="434343"/>
              </a:solidFill>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Our analysis aims to predict the risk of coronary heart disease using a dataset that presents a significant challenge.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dataset is imbalanced, with only 15% of individuals having a risk of coronary heart disease, while the remaining 85% have no such risk. This poses a challenge because standard machine learning models may be biased towards the majority class, leading to lower predictive performance for the minority class.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Addressing this issue will require employing techniques such as data resampling or ensemble learning to improve the accuracy and robustness of our predictions.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extBox 1"/>
          <p:cNvSpPr txBox="1"/>
          <p:nvPr/>
        </p:nvSpPr>
        <p:spPr>
          <a:xfrm>
            <a:off x="1033272" y="704088"/>
            <a:ext cx="9756648" cy="2554545"/>
          </a:xfrm>
          <a:prstGeom prst="rect">
            <a:avLst/>
          </a:prstGeom>
          <a:noFill/>
        </p:spPr>
        <p:txBody>
          <a:bodyPr wrap="square" rtlCol="0">
            <a:spAutoFit/>
          </a:bodyPr>
          <a:lstStyle/>
          <a:p>
            <a:pPr rtl="0">
              <a:spcBef>
                <a:spcPts val="0"/>
              </a:spcBef>
              <a:spcAft>
                <a:spcPts val="0"/>
              </a:spcAft>
            </a:pPr>
            <a:endParaRPr lang="en-US" sz="2000" dirty="0">
              <a:solidFill>
                <a:srgbClr val="000000"/>
              </a:solidFill>
              <a:latin typeface="Arial" panose="020B0604020202020204" pitchFamily="34" charset="0"/>
            </a:endParaRPr>
          </a:p>
          <a:p>
            <a:pPr rtl="0">
              <a:spcBef>
                <a:spcPts val="0"/>
              </a:spcBef>
              <a:spcAft>
                <a:spcPts val="0"/>
              </a:spcAft>
            </a:pPr>
            <a:endParaRPr lang="en-US" sz="2000" dirty="0">
              <a:solidFill>
                <a:srgbClr val="000000"/>
              </a:solidFill>
              <a:latin typeface="Arial" panose="020B0604020202020204" pitchFamily="34" charset="0"/>
            </a:endParaRPr>
          </a:p>
          <a:p>
            <a:br>
              <a:rPr lang="en-US" sz="2000" dirty="0"/>
            </a:br>
            <a:endParaRPr lang="en-US" sz="2000" b="0" dirty="0">
              <a:effectLst/>
            </a:endParaRPr>
          </a:p>
          <a:p>
            <a:br>
              <a:rPr lang="en-US" sz="2000" dirty="0"/>
            </a:br>
            <a:endParaRPr lang="en-US" sz="2000" b="0" dirty="0">
              <a:effectLst/>
            </a:endParaRPr>
          </a:p>
          <a:p>
            <a:br>
              <a:rPr lang="en-US" sz="2000" dirty="0"/>
            </a:br>
            <a:endParaRPr lang="en-US" sz="2000" dirty="0"/>
          </a:p>
        </p:txBody>
      </p:sp>
      <p:sp>
        <p:nvSpPr>
          <p:cNvPr id="4" name="Title 3"/>
          <p:cNvSpPr>
            <a:spLocks noGrp="1"/>
          </p:cNvSpPr>
          <p:nvPr>
            <p:ph type="title"/>
          </p:nvPr>
        </p:nvSpPr>
        <p:spPr>
          <a:xfrm>
            <a:off x="838200" y="365126"/>
            <a:ext cx="10515600" cy="726256"/>
          </a:xfrm>
        </p:spPr>
        <p:txBody>
          <a:bodyPr vert="horz"/>
          <a:lstStyle/>
          <a:p>
            <a:r>
              <a:rPr lang="en-IN"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1366684"/>
            <a:ext cx="10515600" cy="4810279"/>
          </a:xfrm>
        </p:spPr>
        <p:txBody>
          <a:bodyPr>
            <a:normAutofit fontScale="62500" lnSpcReduction="20000"/>
          </a:bodyPr>
          <a:lstStyle/>
          <a:p>
            <a:pPr marL="0" indent="0">
              <a:buNone/>
            </a:pPr>
            <a:r>
              <a:rPr lang="en-IN" sz="4500" b="1" dirty="0">
                <a:latin typeface="Times New Roman" panose="02020603050405020304" pitchFamily="18" charset="0"/>
                <a:cs typeface="Times New Roman" panose="02020603050405020304" pitchFamily="18" charset="0"/>
              </a:rPr>
              <a:t>Good food habits:</a:t>
            </a:r>
            <a:endParaRPr lang="en-IN" sz="45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Fatty fish: Salmon, tuna, sardines, and mackerel are rich in omega-3 fatty acids, which can reduce inflammation and lower the risk of heart disease.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Berries: Blueberries, strawberries, and raspberries are high in antioxidants, which can help to reduce inflammation and lower the risk of heart disease.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Nuts: Almonds, walnuts, and cashews are high in unsaturated fats, fiber, and plant sterols, which can help to lower LDL (bad) cholesterol and reduce the risk of heart disease.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Whole grains: Oats, quinoa, brown rice, and whole wheat are high in fiber and can help to lower LDL cholesterol and reduce the risk of heart disease.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Vegetables: Leafy greens, broccoli, carrots, and sweet potatoes are rich in vitamins, minerals, and antioxidants that can help to reduce inflammation and lower the risk of heart disease.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0" name="think-cell Slide" r:id="rId2" imgW="6350" imgH="6350" progId="TCLayout.ActiveDocument.1">
                  <p:embed/>
                </p:oleObj>
              </mc:Choice>
              <mc:Fallback>
                <p:oleObj name="think-cell Slide" r:id="rId2" imgW="6350" imgH="6350" progId="TCLayout.ActiveDocument.1">
                  <p:embed/>
                  <p:pic>
                    <p:nvPicPr>
                      <p:cNvPr id="0" name="Object 4"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Box 1"/>
          <p:cNvSpPr txBox="1"/>
          <p:nvPr/>
        </p:nvSpPr>
        <p:spPr>
          <a:xfrm>
            <a:off x="1033272" y="704088"/>
            <a:ext cx="9756648" cy="2554545"/>
          </a:xfrm>
          <a:prstGeom prst="rect">
            <a:avLst/>
          </a:prstGeom>
          <a:noFill/>
        </p:spPr>
        <p:txBody>
          <a:bodyPr wrap="square" rtlCol="0">
            <a:spAutoFit/>
          </a:bodyPr>
          <a:lstStyle/>
          <a:p>
            <a:pPr rtl="0">
              <a:spcBef>
                <a:spcPts val="0"/>
              </a:spcBef>
              <a:spcAft>
                <a:spcPts val="0"/>
              </a:spcAft>
            </a:pPr>
            <a:endParaRPr lang="en-US" sz="2000" dirty="0">
              <a:solidFill>
                <a:srgbClr val="000000"/>
              </a:solidFill>
              <a:latin typeface="Arial" panose="020B0604020202020204" pitchFamily="34" charset="0"/>
            </a:endParaRPr>
          </a:p>
          <a:p>
            <a:pPr rtl="0">
              <a:spcBef>
                <a:spcPts val="0"/>
              </a:spcBef>
              <a:spcAft>
                <a:spcPts val="0"/>
              </a:spcAft>
            </a:pPr>
            <a:endParaRPr lang="en-US" sz="2000" dirty="0">
              <a:solidFill>
                <a:srgbClr val="000000"/>
              </a:solidFill>
              <a:latin typeface="Arial" panose="020B0604020202020204" pitchFamily="34" charset="0"/>
            </a:endParaRPr>
          </a:p>
          <a:p>
            <a:br>
              <a:rPr lang="en-US" sz="2000" dirty="0"/>
            </a:br>
            <a:endParaRPr lang="en-US" sz="2000" b="0" dirty="0">
              <a:effectLst/>
            </a:endParaRPr>
          </a:p>
          <a:p>
            <a:br>
              <a:rPr lang="en-US" sz="2000" dirty="0"/>
            </a:br>
            <a:endParaRPr lang="en-US" sz="2000" b="0" dirty="0">
              <a:effectLst/>
            </a:endParaRPr>
          </a:p>
          <a:p>
            <a:br>
              <a:rPr lang="en-US" sz="2000" dirty="0"/>
            </a:br>
            <a:endParaRPr lang="en-US" sz="2000" dirty="0"/>
          </a:p>
        </p:txBody>
      </p:sp>
      <p:sp>
        <p:nvSpPr>
          <p:cNvPr id="3" name="Title 2"/>
          <p:cNvSpPr>
            <a:spLocks noGrp="1"/>
          </p:cNvSpPr>
          <p:nvPr>
            <p:ph type="title"/>
          </p:nvPr>
        </p:nvSpPr>
        <p:spPr>
          <a:xfrm>
            <a:off x="838200" y="365126"/>
            <a:ext cx="10515600" cy="726256"/>
          </a:xfrm>
        </p:spPr>
        <p:txBody>
          <a:bodyPr vert="horz"/>
          <a:lstStyle/>
          <a:p>
            <a:r>
              <a:rPr lang="en-IN"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366684"/>
            <a:ext cx="10515600" cy="4876800"/>
          </a:xfrm>
        </p:spPr>
        <p:txBody>
          <a:bodyPr>
            <a:normAutofit fontScale="62500" lnSpcReduction="20000"/>
          </a:bodyPr>
          <a:lstStyle/>
          <a:p>
            <a:pPr marL="0" indent="0">
              <a:buNone/>
            </a:pPr>
            <a:r>
              <a:rPr lang="en-IN" sz="4500" b="1" dirty="0">
                <a:latin typeface="Times New Roman" panose="02020603050405020304" pitchFamily="18" charset="0"/>
                <a:cs typeface="Times New Roman" panose="02020603050405020304" pitchFamily="18" charset="0"/>
              </a:rPr>
              <a:t>Lifestyle habits:</a:t>
            </a:r>
            <a:endParaRPr lang="en-IN" sz="45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Regular physical activity: Engage in at least 150 minutes of moderate-intensity exercise or 75 minutes of vigorous exercise per week to maintain a healthy weight, lower blood pressure, and improve heart health.</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Healthy diet: Follow a diet rich in fruits, vegetables, whole grains, lean proteins, and healthy fats to maintain a healthy weight and reduce the risk of heart disease.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Avoid smoking: Smoking can increase the risk of heart disease, so it's important to avoid smoking and exposure to secondhand smoke.</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Manage stress: Chronic stress can increase the risk of heart disease, so it's important to find ways to manage stress, such as meditation, yoga, or deep breathing exercises.</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Regular health checkups: Regular checkups with a healthcare provider can help to detect and manage risk factors for heart disease, such as high blood pressure, high cholesterol, and diabetes.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526890" y="335629"/>
            <a:ext cx="6381136" cy="638113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bright="-57000" contrast="-6000"/>
                    </a14:imgEffect>
                  </a14:imgLayer>
                </a14:imgProps>
              </a:ext>
              <a:ext uri="{28A0092B-C50C-407E-A947-70E740481C1C}">
                <a14:useLocalDpi xmlns:a14="http://schemas.microsoft.com/office/drawing/2010/main" val="0"/>
              </a:ext>
            </a:extLst>
          </a:blip>
          <a:stretch>
            <a:fillRect/>
          </a:stretch>
        </p:blipFill>
        <p:spPr>
          <a:xfrm>
            <a:off x="-231706" y="-170436"/>
            <a:ext cx="13640151" cy="7672585"/>
          </a:xfrm>
          <a:prstGeom prst="rect">
            <a:avLst/>
          </a:prstGeom>
          <a:effectLst>
            <a:outerShdw blurRad="50800" dist="50800" dir="5400000" algn="ctr" rotWithShape="0">
              <a:srgbClr val="000000"/>
            </a:outerShdw>
          </a:effectLst>
        </p:spPr>
      </p:pic>
      <p:sp>
        <p:nvSpPr>
          <p:cNvPr id="3" name="TextBox 1"/>
          <p:cNvSpPr txBox="1"/>
          <p:nvPr/>
        </p:nvSpPr>
        <p:spPr>
          <a:xfrm>
            <a:off x="3796284" y="465925"/>
            <a:ext cx="4599432" cy="830997"/>
          </a:xfrm>
          <a:prstGeom prst="rect">
            <a:avLst/>
          </a:prstGeom>
          <a:noFill/>
        </p:spPr>
        <p:txBody>
          <a:bodyPr wrap="square" rtlCol="0">
            <a:spAutoFit/>
          </a:bodyPr>
          <a:lstStyle/>
          <a:p>
            <a:pPr algn="ctr"/>
            <a:r>
              <a:rPr lang="en-US" sz="4800" dirty="0">
                <a:solidFill>
                  <a:schemeClr val="bg1"/>
                </a:solidFill>
                <a:latin typeface="Times New Roman" panose="02020603050405020304" pitchFamily="18" charset="0"/>
                <a:cs typeface="Times New Roman" panose="02020603050405020304" pitchFamily="18" charset="0"/>
              </a:rPr>
              <a:t>STATISTICS</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TextBox 2"/>
          <p:cNvSpPr txBox="1"/>
          <p:nvPr/>
        </p:nvSpPr>
        <p:spPr>
          <a:xfrm>
            <a:off x="943898" y="2182761"/>
            <a:ext cx="10320304" cy="2554545"/>
          </a:xfrm>
          <a:prstGeom prst="rect">
            <a:avLst/>
          </a:prstGeom>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a:t>
            </a:r>
            <a:r>
              <a:rPr lang="en-US" sz="2000" b="0" i="0" u="none" strike="noStrike" dirty="0">
                <a:solidFill>
                  <a:schemeClr val="bg1"/>
                </a:solidFill>
                <a:effectLst/>
                <a:latin typeface="Times New Roman" panose="02020603050405020304" pitchFamily="18" charset="0"/>
                <a:cs typeface="Times New Roman" panose="02020603050405020304" pitchFamily="18" charset="0"/>
              </a:rPr>
              <a:t>oronary heart disease (CHD) </a:t>
            </a:r>
            <a:r>
              <a:rPr lang="en-US" sz="2000" dirty="0">
                <a:solidFill>
                  <a:schemeClr val="bg1"/>
                </a:solidFill>
                <a:latin typeface="Times New Roman" panose="02020603050405020304" pitchFamily="18" charset="0"/>
                <a:cs typeface="Times New Roman" panose="02020603050405020304" pitchFamily="18" charset="0"/>
              </a:rPr>
              <a:t>remains the top cause of mortality worldwide, accounting for a staggering </a:t>
            </a:r>
            <a:r>
              <a:rPr lang="en-US" sz="2000" dirty="0">
                <a:solidFill>
                  <a:srgbClr val="FF0000"/>
                </a:solidFill>
                <a:latin typeface="Times New Roman" panose="02020603050405020304" pitchFamily="18" charset="0"/>
                <a:cs typeface="Times New Roman" panose="02020603050405020304" pitchFamily="18" charset="0"/>
              </a:rPr>
              <a:t>31% of all global deaths</a:t>
            </a:r>
            <a:r>
              <a:rPr lang="en-US" sz="2000" dirty="0">
                <a:solidFill>
                  <a:schemeClr val="bg1"/>
                </a:solidFill>
                <a:latin typeface="Times New Roman" panose="02020603050405020304" pitchFamily="18" charset="0"/>
                <a:cs typeface="Times New Roman" panose="02020603050405020304" pitchFamily="18" charset="0"/>
              </a:rPr>
              <a:t>, according to the World Health Organization. </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Besides the human toll, heart disease carries a significant economic burden, with an estimated annual cost of </a:t>
            </a:r>
            <a:r>
              <a:rPr lang="en-US" sz="2000" dirty="0">
                <a:solidFill>
                  <a:srgbClr val="FF0000"/>
                </a:solidFill>
                <a:latin typeface="Times New Roman" panose="02020603050405020304" pitchFamily="18" charset="0"/>
                <a:cs typeface="Times New Roman" panose="02020603050405020304" pitchFamily="18" charset="0"/>
              </a:rPr>
              <a:t>$351 billion </a:t>
            </a:r>
            <a:r>
              <a:rPr lang="en-US" sz="2000" dirty="0">
                <a:solidFill>
                  <a:schemeClr val="bg1"/>
                </a:solidFill>
                <a:latin typeface="Times New Roman" panose="02020603050405020304" pitchFamily="18" charset="0"/>
                <a:cs typeface="Times New Roman" panose="02020603050405020304" pitchFamily="18" charset="0"/>
              </a:rPr>
              <a:t>in the US, encompassing healthcare expenses and lost productivity.</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According to the American Heart Association, around </a:t>
            </a:r>
            <a:r>
              <a:rPr lang="en-US" sz="2000" dirty="0">
                <a:solidFill>
                  <a:srgbClr val="FF0000"/>
                </a:solidFill>
                <a:latin typeface="Times New Roman" panose="02020603050405020304" pitchFamily="18" charset="0"/>
                <a:cs typeface="Times New Roman" panose="02020603050405020304" pitchFamily="18" charset="0"/>
              </a:rPr>
              <a:t>80% of heart disease</a:t>
            </a:r>
            <a:r>
              <a:rPr lang="en-US" sz="2000" dirty="0">
                <a:solidFill>
                  <a:schemeClr val="bg1"/>
                </a:solidFill>
                <a:latin typeface="Times New Roman" panose="02020603050405020304" pitchFamily="18" charset="0"/>
                <a:cs typeface="Times New Roman" panose="02020603050405020304" pitchFamily="18" charset="0"/>
              </a:rPr>
              <a:t> cases can be prevented with lifestyle changes and managing risk factors.</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1268360" y="365126"/>
            <a:ext cx="10085439" cy="726256"/>
          </a:xfrm>
        </p:spPr>
        <p:txBody>
          <a:bodyPr vert="horz"/>
          <a:lstStyle/>
          <a:p>
            <a:pPr algn="ctr"/>
            <a:r>
              <a:rPr lang="en-IN" dirty="0">
                <a:latin typeface="Times New Roman" panose="02020603050405020304" pitchFamily="18" charset="0"/>
                <a:cs typeface="Times New Roman" panose="02020603050405020304" pitchFamily="18" charset="0"/>
              </a:rPr>
              <a:t>UREC Activity Center Programs</a:t>
            </a:r>
            <a:endParaRPr lang="en-IN" dirty="0">
              <a:latin typeface="Times New Roman" panose="02020603050405020304" pitchFamily="18" charset="0"/>
              <a:cs typeface="Times New Roman" panose="02020603050405020304" pitchFamily="18" charset="0"/>
            </a:endParaRPr>
          </a:p>
        </p:txBody>
      </p:sp>
      <p:pic>
        <p:nvPicPr>
          <p:cNvPr id="15" name="Content Placeholder 14"/>
          <p:cNvPicPr>
            <a:picLocks noGrp="1" noChangeAspect="1"/>
          </p:cNvPicPr>
          <p:nvPr>
            <p:ph idx="1"/>
          </p:nvPr>
        </p:nvPicPr>
        <p:blipFill>
          <a:blip r:embed="rId4"/>
          <a:stretch>
            <a:fillRect/>
          </a:stretch>
        </p:blipFill>
        <p:spPr>
          <a:xfrm>
            <a:off x="2293375" y="1091382"/>
            <a:ext cx="7369179" cy="3680779"/>
          </a:xfrm>
        </p:spPr>
      </p:pic>
      <p:pic>
        <p:nvPicPr>
          <p:cNvPr id="17" name="Picture 16"/>
          <p:cNvPicPr>
            <a:picLocks noChangeAspect="1"/>
          </p:cNvPicPr>
          <p:nvPr/>
        </p:nvPicPr>
        <p:blipFill>
          <a:blip r:embed="rId5"/>
          <a:stretch>
            <a:fillRect/>
          </a:stretch>
        </p:blipFill>
        <p:spPr>
          <a:xfrm>
            <a:off x="2293375" y="4603431"/>
            <a:ext cx="6729043" cy="20270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730045" y="2074605"/>
            <a:ext cx="10515600" cy="3650073"/>
          </a:xfrm>
        </p:spPr>
        <p:txBody>
          <a:bodyPr>
            <a:normAutofit/>
          </a:bodyPr>
          <a:lstStyle/>
          <a:p>
            <a:pPr marL="0" indent="0" algn="ctr">
              <a:buNone/>
            </a:pPr>
            <a:r>
              <a:rPr lang="en-IN"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a:p>
            <a:pPr marL="0" indent="0" algn="ctr">
              <a:buNone/>
            </a:pPr>
            <a:endParaRPr lang="en-IN" sz="5400" dirty="0">
              <a:latin typeface="Times New Roman" panose="02020603050405020304" pitchFamily="18" charset="0"/>
              <a:cs typeface="Times New Roman" panose="02020603050405020304" pitchFamily="18" charset="0"/>
            </a:endParaRPr>
          </a:p>
          <a:p>
            <a:pPr marL="0" indent="0" algn="ctr">
              <a:buNone/>
            </a:pPr>
            <a:r>
              <a:rPr lang="en-US" sz="2000" b="1" dirty="0">
                <a:solidFill>
                  <a:srgbClr val="00B050"/>
                </a:solidFill>
                <a:latin typeface="Times New Roman" panose="02020603050405020304" pitchFamily="18" charset="0"/>
                <a:cs typeface="Times New Roman" panose="02020603050405020304" pitchFamily="18" charset="0"/>
              </a:rPr>
              <a:t>"Investing in your health today will pay dividends tomorrow - because when it comes to wealth, nothing is more valuable than good health."</a:t>
            </a:r>
            <a:endParaRPr lang="en-IN" sz="20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9178" y="683342"/>
            <a:ext cx="5614616" cy="549131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111044" y="365126"/>
            <a:ext cx="10242755" cy="1188372"/>
          </a:xfrm>
        </p:spPr>
        <p:txBody>
          <a:bodyPr vert="horz"/>
          <a:lstStyle/>
          <a:p>
            <a:r>
              <a:rPr lang="en-IN" b="1" dirty="0">
                <a:latin typeface="Times New Roman" panose="02020603050405020304" pitchFamily="18" charset="0"/>
                <a:cs typeface="Times New Roman" panose="02020603050405020304" pitchFamily="18" charset="0"/>
              </a:rPr>
              <a:t>Dataset</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297426" y="1825625"/>
            <a:ext cx="5181600" cy="4351338"/>
          </a:xfrm>
        </p:spPr>
        <p:txBody>
          <a:bodyPr>
            <a:normAutofit/>
          </a:bodyPr>
          <a:lstStyle/>
          <a:p>
            <a:r>
              <a:rPr lang="en-IN" sz="2000" b="0" i="0" u="none" strike="noStrike" dirty="0">
                <a:solidFill>
                  <a:srgbClr val="000000"/>
                </a:solidFill>
                <a:effectLst/>
                <a:latin typeface="Times New Roman" panose="02020603050405020304" pitchFamily="18" charset="0"/>
                <a:cs typeface="Times New Roman" panose="02020603050405020304" pitchFamily="18" charset="0"/>
              </a:rPr>
              <a:t>Response Variable –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TenYearCHD</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Numerical Predictors - Age, Cigs Per Day,  Tot Chol, Sys BP ,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Dia</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BP, BMI, Heart Rate, Glucose.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Binary Predictors -  Sex, Current Smoker, BP Meds,  Prevalent Stroke,  Prevalent </a:t>
            </a:r>
            <a:r>
              <a:rPr lang="en-IN" sz="2000" b="0" i="0" u="none" strike="noStrike" dirty="0" err="1">
                <a:solidFill>
                  <a:srgbClr val="000000"/>
                </a:solidFill>
                <a:effectLst/>
                <a:latin typeface="Times New Roman" panose="02020603050405020304" pitchFamily="18" charset="0"/>
                <a:cs typeface="Times New Roman" panose="02020603050405020304" pitchFamily="18" charset="0"/>
              </a:rPr>
              <a:t>Hyp</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Diabetes.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spcBef>
                <a:spcPts val="0"/>
              </a:spcBef>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Categorical Predictors - Education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fontAlgn="base">
              <a:spcBef>
                <a:spcPts val="0"/>
              </a:spcBef>
              <a:buNone/>
            </a:pPr>
            <a:br>
              <a:rPr lang="en-IN" sz="2000" b="0" dirty="0">
                <a:effectLst/>
                <a:latin typeface="Times New Roman" panose="02020603050405020304" pitchFamily="18" charset="0"/>
                <a:cs typeface="Times New Roman" panose="02020603050405020304" pitchFamily="18" charset="0"/>
              </a:rPr>
            </a:b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IN" dirty="0">
                <a:latin typeface="Times New Roman" panose="02020603050405020304" pitchFamily="18" charset="0"/>
                <a:cs typeface="Times New Roman" panose="02020603050405020304" pitchFamily="18" charset="0"/>
              </a:rPr>
              <a:t>Procedure</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732501" y="1440204"/>
            <a:ext cx="5181600" cy="2715871"/>
          </a:xfrm>
        </p:spPr>
        <p:txBody>
          <a:bodyPr>
            <a:normAutofit/>
          </a:bodyPr>
          <a:lstStyle/>
          <a:p>
            <a:r>
              <a:rPr lang="en-IN" sz="1800" dirty="0">
                <a:latin typeface="Times New Roman" panose="02020603050405020304" pitchFamily="18" charset="0"/>
                <a:cs typeface="Times New Roman" panose="02020603050405020304" pitchFamily="18" charset="0"/>
              </a:rPr>
              <a:t>Since the dataset is highly unbalanced and predictor variables having low correlation with Target variable. I used non-linear models like Decision Tree Random forest and Support Vector Machines along with Logistic Regression.</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 used dimensional reduction for better performance changing the categorical variable to numerical class using one-hot encoding</a:t>
            </a:r>
            <a:endParaRPr lang="en-IN" sz="1800" dirty="0">
              <a:latin typeface="Times New Roman" panose="02020603050405020304" pitchFamily="18" charset="0"/>
              <a:cs typeface="Times New Roman" panose="02020603050405020304" pitchFamily="18" charset="0"/>
            </a:endParaRPr>
          </a:p>
        </p:txBody>
      </p:sp>
      <p:pic>
        <p:nvPicPr>
          <p:cNvPr id="10242"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97316" y="4902678"/>
            <a:ext cx="10956484" cy="12742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p:nvPr/>
        </p:nvSpPr>
        <p:spPr>
          <a:xfrm>
            <a:off x="484234" y="4431600"/>
            <a:ext cx="2839067" cy="9421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Times New Roman" panose="02020603050405020304" pitchFamily="18" charset="0"/>
                <a:cs typeface="Times New Roman" panose="02020603050405020304" pitchFamily="18" charset="0"/>
              </a:rPr>
              <a:t>Correlation:</a:t>
            </a:r>
            <a:endParaRPr lang="en-IN" sz="2400" dirty="0">
              <a:latin typeface="Times New Roman" panose="02020603050405020304" pitchFamily="18" charset="0"/>
              <a:cs typeface="Times New Roman" panose="02020603050405020304" pitchFamily="18" charset="0"/>
            </a:endParaRPr>
          </a:p>
        </p:txBody>
      </p:sp>
      <p:sp>
        <p:nvSpPr>
          <p:cNvPr id="7" name="AutoShape 4"/>
          <p:cNvSpPr>
            <a:spLocks noChangeAspect="1" noChangeArrowheads="1"/>
          </p:cNvSpPr>
          <p:nvPr/>
        </p:nvSpPr>
        <p:spPr bwMode="auto">
          <a:xfrm>
            <a:off x="5943599" y="3276599"/>
            <a:ext cx="2492477" cy="24924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 name="AutoShape 6"/>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 name="Picture 9"/>
          <p:cNvPicPr>
            <a:picLocks noChangeAspect="1"/>
          </p:cNvPicPr>
          <p:nvPr/>
        </p:nvPicPr>
        <p:blipFill>
          <a:blip r:embed="rId5"/>
          <a:stretch>
            <a:fillRect/>
          </a:stretch>
        </p:blipFill>
        <p:spPr>
          <a:xfrm>
            <a:off x="6354099" y="778916"/>
            <a:ext cx="4870245" cy="3652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2" imgW="6350" imgH="6350" progId="TCLayout.ActiveDocument.1">
                  <p:embed/>
                </p:oleObj>
              </mc:Choice>
              <mc:Fallback>
                <p:oleObj name="think-cell Slide" r:id="rId2" imgW="6350" imgH="6350" progId="TCLayout.ActiveDocument.1">
                  <p:embed/>
                  <p:pic>
                    <p:nvPicPr>
                      <p:cNvPr id="0" name="Picture 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2275025" y="239171"/>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Dimensional Reduction</a:t>
            </a:r>
            <a:endParaRPr lang="en-US" sz="4400" dirty="0">
              <a:latin typeface="Times New Roman" panose="02020603050405020304" pitchFamily="18" charset="0"/>
              <a:cs typeface="Times New Roman" panose="02020603050405020304" pitchFamily="18" charset="0"/>
            </a:endParaRPr>
          </a:p>
        </p:txBody>
      </p:sp>
      <p:pic>
        <p:nvPicPr>
          <p:cNvPr id="1026" name="Picture 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689" y="1040822"/>
            <a:ext cx="4219353" cy="27910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1283846" y="3864095"/>
            <a:ext cx="8542760" cy="2644369"/>
          </a:xfrm>
          <a:prstGeom prst="rect">
            <a:avLst/>
          </a:prstGeom>
        </p:spPr>
      </p:pic>
      <p:sp>
        <p:nvSpPr>
          <p:cNvPr id="6" name="Title 5"/>
          <p:cNvSpPr>
            <a:spLocks noGrp="1"/>
          </p:cNvSpPr>
          <p:nvPr>
            <p:ph type="title"/>
          </p:nvPr>
        </p:nvSpPr>
        <p:spPr>
          <a:xfrm>
            <a:off x="541274" y="1314489"/>
            <a:ext cx="6646050" cy="2243728"/>
          </a:xfrm>
        </p:spPr>
        <p:txBody>
          <a:bodyPr vert="horz">
            <a:no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utilized Dimensional reduction to check the best variables which captures the majority of data variance.</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Feature selection will be done based on the scree plot and cumulative percentage.</a:t>
            </a:r>
            <a:br>
              <a:rPr lang="en-IN" sz="24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4792" y="209675"/>
            <a:ext cx="5975498"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Dimensional Reduction</a:t>
            </a:r>
            <a:endParaRPr lang="en-US" sz="4400" dirty="0">
              <a:latin typeface="Times New Roman" panose="02020603050405020304" pitchFamily="18" charset="0"/>
              <a:cs typeface="Times New Roman" panose="02020603050405020304" pitchFamily="18" charset="0"/>
            </a:endParaRPr>
          </a:p>
        </p:txBody>
      </p:sp>
      <p:pic>
        <p:nvPicPr>
          <p:cNvPr id="1028" name="Picture 4"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9655" y="1500228"/>
            <a:ext cx="5565268" cy="36813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22" y="1411737"/>
            <a:ext cx="5565268" cy="3681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0722" y="1681725"/>
            <a:ext cx="5011652" cy="4802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6182493" y="2130020"/>
            <a:ext cx="4251159" cy="4269443"/>
          </a:xfrm>
          <a:prstGeom prst="rect">
            <a:avLst/>
          </a:prstGeom>
        </p:spPr>
      </p:pic>
      <p:sp>
        <p:nvSpPr>
          <p:cNvPr id="5" name="TextBox 4"/>
          <p:cNvSpPr txBox="1"/>
          <p:nvPr/>
        </p:nvSpPr>
        <p:spPr>
          <a:xfrm>
            <a:off x="1776357" y="483606"/>
            <a:ext cx="863928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Non Linear Models before Dimensional Reduction</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10722" y="1144220"/>
            <a:ext cx="86392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Logistic Regression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3896" y="475146"/>
            <a:ext cx="10041765"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Logistic Regression results visualization</a:t>
            </a:r>
            <a:endParaRPr lang="en-US" sz="4400" dirty="0">
              <a:latin typeface="Times New Roman" panose="02020603050405020304" pitchFamily="18" charset="0"/>
              <a:cs typeface="Times New Roman" panose="02020603050405020304" pitchFamily="18" charset="0"/>
            </a:endParaRPr>
          </a:p>
        </p:txBody>
      </p:sp>
      <p:pic>
        <p:nvPicPr>
          <p:cNvPr id="4098"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555" y="1676399"/>
            <a:ext cx="5565268" cy="36813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6652"/>
            <a:ext cx="5800417" cy="3836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4892" y="445649"/>
            <a:ext cx="10376062"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Random Forest without PCA or balancing techniques</a:t>
            </a:r>
            <a:endParaRPr lang="en-US" sz="3600" dirty="0">
              <a:latin typeface="Times New Roman" panose="02020603050405020304" pitchFamily="18" charset="0"/>
              <a:cs typeface="Times New Roman" panose="02020603050405020304" pitchFamily="18" charset="0"/>
            </a:endParaRPr>
          </a:p>
        </p:txBody>
      </p:sp>
      <p:pic>
        <p:nvPicPr>
          <p:cNvPr id="5122"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1065" y="1403623"/>
            <a:ext cx="7642273" cy="4566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UNDODONOTDELETE" val="0"/>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7146</Words>
  <Application>WPS Presentation</Application>
  <PresentationFormat>Widescreen</PresentationFormat>
  <Paragraphs>147</Paragraphs>
  <Slides>21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13</vt:i4>
      </vt:variant>
      <vt:variant>
        <vt:lpstr>幻灯片标题</vt:lpstr>
      </vt:variant>
      <vt:variant>
        <vt:i4>21</vt:i4>
      </vt:variant>
    </vt:vector>
  </HeadingPairs>
  <TitlesOfParts>
    <vt:vector size="45" baseType="lpstr">
      <vt:lpstr>Arial</vt:lpstr>
      <vt:lpstr>SimSun</vt:lpstr>
      <vt:lpstr>Wingdings</vt:lpstr>
      <vt:lpstr>Times New Roman</vt:lpstr>
      <vt:lpstr>Calibri</vt:lpstr>
      <vt:lpstr>Gautami</vt:lpstr>
      <vt:lpstr>Segoe UI Symbol</vt:lpstr>
      <vt:lpstr>Calibri Light</vt:lpstr>
      <vt:lpstr>Microsoft YaHei</vt:lpstr>
      <vt:lpstr>Arial Unicode MS</vt:lpstr>
      <vt:lpstr>Office Theme</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Predicting a 10-year risk of future coronary heart disease (CHD) </vt:lpstr>
      <vt:lpstr>PowerPoint 演示文稿</vt:lpstr>
      <vt:lpstr>Dataset</vt:lpstr>
      <vt:lpstr>Procedure</vt:lpstr>
      <vt:lpstr>I utilized Dimensional reduction to check the best variables which captures the majority of data variance.   - Feature selection will be done based on the scree plot and cumulative percentage.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Challenges Faced</vt:lpstr>
      <vt:lpstr>Recommendations</vt:lpstr>
      <vt:lpstr>Recommendations</vt:lpstr>
      <vt:lpstr>PowerPoint 演示文稿</vt:lpstr>
      <vt:lpstr>UREC Activity Center Programs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 reddy</dc:creator>
  <cp:lastModifiedBy>kamal</cp:lastModifiedBy>
  <cp:revision>9</cp:revision>
  <dcterms:created xsi:type="dcterms:W3CDTF">2023-04-26T00:37:00Z</dcterms:created>
  <dcterms:modified xsi:type="dcterms:W3CDTF">2024-10-02T05:21:08Z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72760F23DE614507B7EA035B2575E36E_12</vt:lpwstr>
  </property>
  <property fmtid="{D5CDD505-2E9C-101B-9397-08002B2CF9AE}" pid="3" name="KSOProductBuildVer">
    <vt:lpwstr>1033-12.2.0.17562</vt:lpwstr>
  </property>
</Properties>
</file>