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Karl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81736F-43BA-4C1E-AF7E-28D34A1D9D10}">
  <a:tblStyle styleId="{EA81736F-43BA-4C1E-AF7E-28D34A1D9D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Karla-bold.fntdata"/><Relationship Id="rId23" Type="http://schemas.openxmlformats.org/officeDocument/2006/relationships/font" Target="fonts/Karl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Karla-boldItalic.fntdata"/><Relationship Id="rId25" Type="http://schemas.openxmlformats.org/officeDocument/2006/relationships/font" Target="fonts/Karl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11d8abf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11d8abf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Cluster angles by pose with K-means to make up the bank of vocabulary poses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270a8d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270a8d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DTW to align the series appropriately.</a:t>
            </a:r>
            <a:endParaRPr/>
          </a:p>
          <a:p>
            <a:pPr indent="-298450" lvl="0" marL="457200" rtl="0" algn="l">
              <a:spcBef>
                <a:spcPts val="0"/>
              </a:spcBef>
              <a:spcAft>
                <a:spcPts val="0"/>
              </a:spcAft>
              <a:buSzPts val="1100"/>
              <a:buChar char="-"/>
            </a:pPr>
            <a:r>
              <a:rPr lang="en"/>
              <a:t>For example, say the blue is a sequence of poses for a given move, say a front kick, of the exemplar/master and the red is the same for a user. The user may perform the more quickly than the exemplar, but that doesn’t mean that their technique is incorrect which it would if we scored the sequence with Euclidean matching. With DTW, we match the highs with the highs and the lows with the lows to more accurately evaluate how closely the user’s performance matches the master’s. This similarity score is the basis for the scoring, which is the end of the system.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270a8d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270a8d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slower video. One aspect where I noticed VideoPose3D had difficulty was if the athlete executed the move too quickly and for a moment, for a couple of frames, the image was blurred, then the algorithm can no longer detect the joints in the user’s system. If it can’t detect the joints, it can’t identify the angles between the joints, and the system’s accuracy drops dramatically from there</a:t>
            </a:r>
            <a:endParaRPr/>
          </a:p>
          <a:p>
            <a:pPr indent="-298450" lvl="0" marL="457200" rtl="0" algn="l">
              <a:spcBef>
                <a:spcPts val="0"/>
              </a:spcBef>
              <a:spcAft>
                <a:spcPts val="0"/>
              </a:spcAft>
              <a:buSzPts val="1100"/>
              <a:buChar char="-"/>
            </a:pPr>
            <a:r>
              <a:rPr lang="en"/>
              <a:t>Different angles</a:t>
            </a:r>
            <a:endParaRPr/>
          </a:p>
          <a:p>
            <a:pPr indent="-298450" lvl="0" marL="457200" rtl="0" algn="l">
              <a:spcBef>
                <a:spcPts val="0"/>
              </a:spcBef>
              <a:spcAft>
                <a:spcPts val="0"/>
              </a:spcAft>
              <a:buSzPts val="1100"/>
              <a:buChar char="-"/>
            </a:pPr>
            <a:r>
              <a:rPr lang="en">
                <a:solidFill>
                  <a:schemeClr val="dk1"/>
                </a:solidFill>
              </a:rPr>
              <a:t>Use another skelton recognition module. This module was actually a contender for this system initially, but due time constraints and the intensiveness of calibration needed to generate 3D coordinates, I opted for VideoPose3D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Optimize classification algorithms, B&amp;T’s uses SVMs instead of KNN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e5284ad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e5284ad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give you a little background, as a taekwondo athlete</a:t>
            </a:r>
            <a:r>
              <a:rPr lang="en"/>
              <a:t>, I know it is vital that athletes have an appropriate reassurance of good technique and correction of bad technique for a specific skill or move in order to prevent injury or muscle strain since they typically cannot observe and judge themselves</a:t>
            </a:r>
            <a:endParaRPr/>
          </a:p>
          <a:p>
            <a:pPr indent="-298450" lvl="0" marL="457200" rtl="0" algn="l">
              <a:spcBef>
                <a:spcPts val="0"/>
              </a:spcBef>
              <a:spcAft>
                <a:spcPts val="0"/>
              </a:spcAft>
              <a:buSzPts val="1100"/>
              <a:buChar char="-"/>
            </a:pPr>
            <a:r>
              <a:rPr lang="en"/>
              <a:t>Current action recognition projects in the field typically use technology such as motion-capture, or Microsoft Kinects sensors which return video input with 3D coordinates of the user’s joints.</a:t>
            </a:r>
            <a:endParaRPr/>
          </a:p>
          <a:p>
            <a:pPr indent="-298450" lvl="0" marL="457200" rtl="0" algn="l">
              <a:spcBef>
                <a:spcPts val="0"/>
              </a:spcBef>
              <a:spcAft>
                <a:spcPts val="0"/>
              </a:spcAft>
              <a:buSzPts val="1100"/>
              <a:buChar char="-"/>
            </a:pPr>
            <a:r>
              <a:rPr lang="en"/>
              <a:t>However, expanding on the foundational work developed by Neha Bagalkot and Sophia Wang (TJHSST ‘20) in the Computer Systems Lab last year, I plan to create a system to recognize and evaluate taekwondo moves with the more accessible phone camera from a single source.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e5284ad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e5284ad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project is largely based off Bianco &amp; Tisato’s 2013 article “Karate Moves Recognition from Skeletal Motion” which outlines the following 3 main modules that a video would go through in order to be classified and evaluated.</a:t>
            </a:r>
            <a:endParaRPr/>
          </a:p>
          <a:p>
            <a:pPr indent="-298450" lvl="0" marL="457200" rtl="0" algn="l">
              <a:spcBef>
                <a:spcPts val="0"/>
              </a:spcBef>
              <a:spcAft>
                <a:spcPts val="0"/>
              </a:spcAft>
              <a:buSzPts val="1100"/>
              <a:buChar char="-"/>
            </a:pPr>
            <a:r>
              <a:rPr lang="en"/>
              <a:t>The skeleton representation module is needed to transform the raw videos into a meaningful representation of the relative location of a user’s joints.</a:t>
            </a:r>
            <a:endParaRPr/>
          </a:p>
          <a:p>
            <a:pPr indent="-298450" lvl="0" marL="457200" rtl="0" algn="l">
              <a:spcBef>
                <a:spcPts val="0"/>
              </a:spcBef>
              <a:spcAft>
                <a:spcPts val="0"/>
              </a:spcAft>
              <a:buSzPts val="1100"/>
              <a:buChar char="-"/>
            </a:pPr>
            <a:r>
              <a:rPr lang="en"/>
              <a:t>The pose classification module classifies each skeleton representation into one of previously defined poses. </a:t>
            </a:r>
            <a:endParaRPr/>
          </a:p>
          <a:p>
            <a:pPr indent="-298450" lvl="0" marL="457200" rtl="0" algn="l">
              <a:spcBef>
                <a:spcPts val="0"/>
              </a:spcBef>
              <a:spcAft>
                <a:spcPts val="0"/>
              </a:spcAft>
              <a:buSzPts val="1100"/>
              <a:buChar char="-"/>
            </a:pPr>
            <a:r>
              <a:rPr lang="en"/>
              <a:t>The temporal alignment module aligns the sequence of vocabulary poses and the template poses in the time domain. </a:t>
            </a:r>
            <a:endParaRPr/>
          </a:p>
          <a:p>
            <a:pPr indent="-298450" lvl="0" marL="457200" rtl="0" algn="l">
              <a:spcBef>
                <a:spcPts val="0"/>
              </a:spcBef>
              <a:spcAft>
                <a:spcPts val="0"/>
              </a:spcAft>
              <a:buSzPts val="1100"/>
              <a:buChar char="-"/>
            </a:pPr>
            <a:r>
              <a:rPr lang="en"/>
              <a:t>The scoring module computes the similarity between two aligned sequences; it can be used to evaluate the effectiveness of the move itself.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11d8abf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11d8abf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For a general </a:t>
            </a:r>
            <a:r>
              <a:rPr lang="en">
                <a:solidFill>
                  <a:schemeClr val="dk1"/>
                </a:solidFill>
              </a:rPr>
              <a:t>understanding</a:t>
            </a:r>
            <a:r>
              <a:rPr lang="en">
                <a:solidFill>
                  <a:schemeClr val="dk1"/>
                </a:solidFill>
              </a:rPr>
              <a:t> of what these taekwondo moves look like, I’ve taken a page out of Bianco &amp; Tisato’s article. Although they use karate techniques, these moves are analogous to several taekwondo techniques. I’ve placed the abbreviations </a:t>
            </a:r>
            <a:r>
              <a:rPr lang="en">
                <a:solidFill>
                  <a:schemeClr val="dk1"/>
                </a:solidFill>
              </a:rPr>
              <a:t>underneath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From the upper left down, we can see analogues of high-block</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30ecd3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30ecd3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I’ve asked my taekwondo instructor, pictured in this video, to take about 25 videos for the left-hand and right-hand side of 5 blocks, 2 punches, 3 kicks. In addition to the front-facing view pictured here, he’s also taken diagonal-side facing views, all which compose the about 900 videos that make up my training dataset. All of these videos were taken from common, everyday </a:t>
            </a:r>
            <a:r>
              <a:rPr lang="en"/>
              <a:t>phones</a:t>
            </a:r>
            <a:r>
              <a:rPr lang="en"/>
              <a:t>.</a:t>
            </a:r>
            <a:endParaRPr/>
          </a:p>
          <a:p>
            <a:pPr indent="-298450" lvl="0" marL="457200" rtl="0" algn="l">
              <a:spcBef>
                <a:spcPts val="0"/>
              </a:spcBef>
              <a:spcAft>
                <a:spcPts val="0"/>
              </a:spcAft>
              <a:buSzPts val="1100"/>
              <a:buChar char="-"/>
            </a:pPr>
            <a:r>
              <a:rPr lang="en"/>
              <a:t>Similarly</a:t>
            </a:r>
            <a:r>
              <a:rPr lang="en"/>
              <a:t>, I took about 3-5 videos for each move to make up about 100 test videos.</a:t>
            </a:r>
            <a:endParaRPr/>
          </a:p>
          <a:p>
            <a:pPr indent="-298450" lvl="0" marL="457200" rtl="0" algn="l">
              <a:spcBef>
                <a:spcPts val="0"/>
              </a:spcBef>
              <a:spcAft>
                <a:spcPts val="0"/>
              </a:spcAft>
              <a:buSzPts val="1100"/>
              <a:buChar char="-"/>
            </a:pPr>
            <a:r>
              <a:rPr lang="en"/>
              <a:t>It’s important to note here that while usually video from just one view usually can only generate 2D coordinates of the user’s system, so </a:t>
            </a:r>
            <a:r>
              <a:rPr lang="en"/>
              <a:t>coordinates</a:t>
            </a:r>
            <a:r>
              <a:rPr lang="en"/>
              <a:t> along just the x,y plane, I’ve managed to get 3D coordinates with Facebook’s VideoPose3D software.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56119e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56119e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Once I run this video through the VideoPose3D software I have running on a Google Colab file, I can create the video pictured with the joints superimposed. I’ve written generalized data processing to run this procedure automatically.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important to note here that although 3D extrapolation works reasonably well with middle block out to ins, the </a:t>
            </a:r>
            <a:r>
              <a:rPr lang="en">
                <a:solidFill>
                  <a:schemeClr val="dk1"/>
                </a:solidFill>
              </a:rPr>
              <a:t>extrapolation</a:t>
            </a:r>
            <a:r>
              <a:rPr lang="en">
                <a:solidFill>
                  <a:schemeClr val="dk1"/>
                </a:solidFill>
              </a:rPr>
              <a:t> accuracy is worse </a:t>
            </a:r>
            <a:r>
              <a:rPr lang="en">
                <a:solidFill>
                  <a:schemeClr val="dk1"/>
                </a:solidFill>
              </a:rPr>
              <a:t>with</a:t>
            </a:r>
            <a:r>
              <a:rPr lang="en">
                <a:solidFill>
                  <a:schemeClr val="dk1"/>
                </a:solidFill>
              </a:rPr>
              <a:t> more complicated, quickly-executed motion, like kicking techniques.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56119e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556119e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VideoPose3D uses joints based off the Human 3.6 M Dataset, the 17 joints pictured in the left image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Because, as you can imagine, the distance between joints may vary from user to user (the length of someone’s arm may be shorter or longer, for example), I take the angles between the joints instead, as you can see from the image on the right, the angle between the elbow, shoulder, and chest.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1d8abf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1d8abf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rgbClr val="666666"/>
                </a:solidFill>
              </a:rPr>
              <a:t>For now, there’s about 14 angles between joints that I’ve chosen to include in my system, for example, the angle at a user’s elbow, but it’s possible to include more in the future to refine the model. These images are based on the joints identified by Microsoft Kinect sensors, so I drew analogues between this and Human 3.6 M’s joints for my system.</a:t>
            </a:r>
            <a:endParaRPr>
              <a:solidFill>
                <a:srgbClr val="666666"/>
              </a:solidFill>
            </a:endParaRPr>
          </a:p>
          <a:p>
            <a:pPr indent="-298450" lvl="0" marL="457200" rtl="0" algn="l">
              <a:spcBef>
                <a:spcPts val="0"/>
              </a:spcBef>
              <a:spcAft>
                <a:spcPts val="0"/>
              </a:spcAft>
              <a:buClr>
                <a:srgbClr val="666666"/>
              </a:buClr>
              <a:buSzPts val="1100"/>
              <a:buChar char="-"/>
            </a:pPr>
            <a:r>
              <a:rPr lang="en">
                <a:solidFill>
                  <a:srgbClr val="666666"/>
                </a:solidFill>
              </a:rPr>
              <a:t>So, to recap, once a user inputs video of taekwondo technique, the system goes frame by frame and identifies the athlete’s joints, and consequently the angles. This angles representation of a frame is what I call a pose.</a:t>
            </a:r>
            <a:endParaRPr>
              <a:solidFill>
                <a:srgbClr val="6666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270a8d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270a8d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rgbClr val="666666"/>
                </a:solidFill>
              </a:rPr>
              <a:t>In order to get a bank of vocabulary poses for each move, I use a clustering algorithm called K-means. After running K-means on the training set videos, I identify 10 key poses for each hand technique and 12 key poses for each kicking techniques.</a:t>
            </a:r>
            <a:endParaRPr>
              <a:solidFill>
                <a:srgbClr val="666666"/>
              </a:solidFill>
            </a:endParaRPr>
          </a:p>
          <a:p>
            <a:pPr indent="-298450" lvl="0" marL="457200" rtl="0" algn="l">
              <a:spcBef>
                <a:spcPts val="0"/>
              </a:spcBef>
              <a:spcAft>
                <a:spcPts val="0"/>
              </a:spcAft>
              <a:buClr>
                <a:srgbClr val="666666"/>
              </a:buClr>
              <a:buSzPts val="1100"/>
              <a:buChar char="-"/>
            </a:pPr>
            <a:r>
              <a:rPr lang="en">
                <a:solidFill>
                  <a:srgbClr val="666666"/>
                </a:solidFill>
              </a:rPr>
              <a:t>Using K-nearest-neighbors, which finds the closest vocabulary pose for a given pose based on a vote of where its nearest neighbors belong to, the system again puts to vote where its key poses belong to.</a:t>
            </a:r>
            <a:endParaRPr>
              <a:solidFill>
                <a:srgbClr val="666666"/>
              </a:solidFill>
            </a:endParaRPr>
          </a:p>
          <a:p>
            <a:pPr indent="-298450" lvl="0" marL="457200" rtl="0" algn="l">
              <a:spcBef>
                <a:spcPts val="0"/>
              </a:spcBef>
              <a:spcAft>
                <a:spcPts val="0"/>
              </a:spcAft>
              <a:buClr>
                <a:srgbClr val="666666"/>
              </a:buClr>
              <a:buSzPts val="1100"/>
              <a:buChar char="-"/>
            </a:pPr>
            <a:r>
              <a:rPr lang="en">
                <a:solidFill>
                  <a:srgbClr val="666666"/>
                </a:solidFill>
              </a:rPr>
              <a:t>So, to recap, after I have an angles representation of all the frames in a video, say of a certain technique but we don’t know which, I take 10 key poses which represent this video and find which vocabulary pose each most closely matches to. Let’s say 7 out of the 10 match the vocabulary poses for middle-block out-to-ins, then the program will classify this video as a middle block out-to-in.</a:t>
            </a:r>
            <a:endParaRPr>
              <a:solidFill>
                <a:srgbClr val="666666"/>
              </a:solidFill>
            </a:endParaRPr>
          </a:p>
          <a:p>
            <a:pPr indent="-298450" lvl="0" marL="457200" rtl="0" algn="l">
              <a:spcBef>
                <a:spcPts val="0"/>
              </a:spcBef>
              <a:spcAft>
                <a:spcPts val="0"/>
              </a:spcAft>
              <a:buClr>
                <a:srgbClr val="666666"/>
              </a:buClr>
              <a:buSzPts val="1100"/>
              <a:buChar char="-"/>
            </a:pPr>
            <a:r>
              <a:rPr lang="en">
                <a:solidFill>
                  <a:srgbClr val="666666"/>
                </a:solidFill>
              </a:rPr>
              <a:t>The F1 score, which is a measure for how well the system performs, is demonstrated in the tables here for the following moves.</a:t>
            </a:r>
            <a:endParaRPr>
              <a:solidFill>
                <a:srgbClr val="6666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2" name="Google Shape;62;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11"/>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65" name="Shape 65"/>
        <p:cNvGrpSpPr/>
        <p:nvPr/>
      </p:nvGrpSpPr>
      <p:grpSpPr>
        <a:xfrm>
          <a:off x="0" y="0"/>
          <a:ext cx="0" cy="0"/>
          <a:chOff x="0" y="0"/>
          <a:chExt cx="0" cy="0"/>
        </a:xfrm>
      </p:grpSpPr>
      <p:sp>
        <p:nvSpPr>
          <p:cNvPr id="66" name="Google Shape;66;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9" name="Google Shape;69;p1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Google Shape;70;p13"/>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2000"/>
              <a:buNone/>
              <a:defRPr/>
            </a:lvl1pPr>
          </a:lstStyle>
          <a:p/>
        </p:txBody>
      </p:sp>
      <p:sp>
        <p:nvSpPr>
          <p:cNvPr id="71" name="Google Shape;71;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2" name="Shape 72"/>
        <p:cNvGrpSpPr/>
        <p:nvPr/>
      </p:nvGrpSpPr>
      <p:grpSpPr>
        <a:xfrm>
          <a:off x="0" y="0"/>
          <a:ext cx="0" cy="0"/>
          <a:chOff x="0" y="0"/>
          <a:chExt cx="0" cy="0"/>
        </a:xfrm>
      </p:grpSpPr>
      <p:sp>
        <p:nvSpPr>
          <p:cNvPr id="73" name="Google Shape;7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 name="Google Shape;7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 name="Google Shape;75;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15" name="Google Shape;15;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6" name="Google Shape;16;p3"/>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 name="Google Shape;17;p3"/>
          <p:cNvSpPr txBox="1"/>
          <p:nvPr>
            <p:ph idx="1" type="body"/>
          </p:nvPr>
        </p:nvSpPr>
        <p:spPr>
          <a:xfrm>
            <a:off x="841001"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8" name="Google Shape;18;p3"/>
          <p:cNvSpPr txBox="1"/>
          <p:nvPr>
            <p:ph idx="2" type="body"/>
          </p:nvPr>
        </p:nvSpPr>
        <p:spPr>
          <a:xfrm>
            <a:off x="3673842"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9" name="Google Shape;19;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22" name="Google Shape;22;p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3" name="Google Shape;23;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26" name="Google Shape;26;p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7" name="Google Shape;27;p5"/>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5"/>
          <p:cNvSpPr txBox="1"/>
          <p:nvPr>
            <p:ph idx="1" type="subTitle"/>
          </p:nvPr>
        </p:nvSpPr>
        <p:spPr>
          <a:xfrm>
            <a:off x="6724950" y="3265700"/>
            <a:ext cx="1906200" cy="103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800"/>
              <a:buNone/>
              <a:defRPr sz="1800">
                <a:solidFill>
                  <a:schemeClr val="lt1"/>
                </a:solidFill>
              </a:defRPr>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0" i="0" lang="en" sz="12000" u="none" cap="none" strike="noStrike">
                <a:solidFill>
                  <a:srgbClr val="CCCCCC"/>
                </a:solidFill>
                <a:latin typeface="Montserrat"/>
                <a:ea typeface="Montserrat"/>
                <a:cs typeface="Montserrat"/>
                <a:sym typeface="Montserrat"/>
              </a:rPr>
              <a:t>“</a:t>
            </a:r>
            <a:endParaRPr b="0" i="0" sz="12000" u="none" cap="none" strike="noStrike">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8"/>
          <p:cNvSpPr txBox="1"/>
          <p:nvPr>
            <p:ph idx="1" type="body"/>
          </p:nvPr>
        </p:nvSpPr>
        <p:spPr>
          <a:xfrm>
            <a:off x="841000"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6" name="Google Shape;46;p8"/>
          <p:cNvSpPr txBox="1"/>
          <p:nvPr>
            <p:ph idx="2" type="body"/>
          </p:nvPr>
        </p:nvSpPr>
        <p:spPr>
          <a:xfrm>
            <a:off x="3043281"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7" name="Google Shape;47;p8"/>
          <p:cNvSpPr txBox="1"/>
          <p:nvPr>
            <p:ph idx="3" type="body"/>
          </p:nvPr>
        </p:nvSpPr>
        <p:spPr>
          <a:xfrm>
            <a:off x="5245562"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8" name="Google Shape;48;p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49" name="Shape 49"/>
        <p:cNvGrpSpPr/>
        <p:nvPr/>
      </p:nvGrpSpPr>
      <p:grpSpPr>
        <a:xfrm>
          <a:off x="0" y="0"/>
          <a:ext cx="0" cy="0"/>
          <a:chOff x="0" y="0"/>
          <a:chExt cx="0" cy="0"/>
        </a:xfrm>
      </p:grpSpPr>
      <p:sp>
        <p:nvSpPr>
          <p:cNvPr id="50" name="Google Shape;50;p9"/>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51" name="Google Shape;51;p9"/>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2" name="Google Shape;52;p9"/>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3" name="Google Shape;53;p9"/>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54" name="Google Shape;54;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55" name="Shape 55"/>
        <p:cNvGrpSpPr/>
        <p:nvPr/>
      </p:nvGrpSpPr>
      <p:grpSpPr>
        <a:xfrm>
          <a:off x="0" y="0"/>
          <a:ext cx="0" cy="0"/>
          <a:chOff x="0" y="0"/>
          <a:chExt cx="0" cy="0"/>
        </a:xfrm>
      </p:grpSpPr>
      <p:sp>
        <p:nvSpPr>
          <p:cNvPr id="56" name="Google Shape;56;p10"/>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58"/>
            </a:srgbClr>
          </a:solidFill>
          <a:ln>
            <a:noFill/>
          </a:ln>
        </p:spPr>
      </p:sp>
      <p:sp>
        <p:nvSpPr>
          <p:cNvPr id="57" name="Google Shape;57;p10"/>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58" name="Google Shape;58;p10"/>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1pPr>
            <a:lvl2pPr lvl="1"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2pPr>
            <a:lvl3pPr lvl="2"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3pPr>
            <a:lvl4pPr lvl="3"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4pPr>
            <a:lvl5pPr lvl="4"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5pPr>
            <a:lvl6pPr lvl="5"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6pPr>
            <a:lvl7pPr lvl="6"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7pPr>
            <a:lvl8pPr lvl="7"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8pPr>
            <a:lvl9pPr lvl="8"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1pPr>
            <a:lvl2pPr indent="-355600" lvl="1" marL="914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2pPr>
            <a:lvl3pPr indent="-355600" lvl="2" marL="1371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3pPr>
            <a:lvl4pPr indent="-355600" lvl="3" marL="1828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4pPr>
            <a:lvl5pPr indent="-355600" lvl="4" marL="22860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5pPr>
            <a:lvl6pPr indent="-355600" lvl="5" marL="27432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6pPr>
            <a:lvl7pPr indent="-355600" lvl="6" marL="3200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7pPr>
            <a:lvl8pPr indent="-355600" lvl="7" marL="3657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8pPr>
            <a:lvl9pPr indent="-355600" lvl="8" marL="4114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drive.google.com/file/d/1jUduftZuWjV1_qI1-GBQ2R5aBUqXARoh/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drive.google.com/file/d/18pslFQU_1b_x0wCarUGkO7WSuOzcFUrN/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drive.google.com/file/d/11TL8wdhDoScvZSl5DmH-kk5upQhwjhAr/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621900" y="781525"/>
            <a:ext cx="79002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Evaluating Taekwondo Moves</a:t>
            </a:r>
            <a:endParaRPr/>
          </a:p>
          <a:p>
            <a:pPr indent="0" lvl="0" marL="0" rtl="0" algn="ctr">
              <a:spcBef>
                <a:spcPts val="0"/>
              </a:spcBef>
              <a:spcAft>
                <a:spcPts val="0"/>
              </a:spcAft>
              <a:buNone/>
            </a:pPr>
            <a:r>
              <a:rPr lang="en" sz="1400"/>
              <a:t>System to recognize and evaluate video of performed taekwondo moves</a:t>
            </a:r>
            <a:endParaRPr sz="1400"/>
          </a:p>
        </p:txBody>
      </p:sp>
      <p:sp>
        <p:nvSpPr>
          <p:cNvPr id="81" name="Google Shape;8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Srilakshmi Medarametla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18400" y="423475"/>
            <a:ext cx="6153000" cy="5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Pose Classification: KNN</a:t>
            </a:r>
            <a:endParaRPr/>
          </a:p>
        </p:txBody>
      </p:sp>
      <p:pic>
        <p:nvPicPr>
          <p:cNvPr id="167" name="Google Shape;167;p24"/>
          <p:cNvPicPr preferRelativeResize="0"/>
          <p:nvPr/>
        </p:nvPicPr>
        <p:blipFill rotWithShape="1">
          <a:blip r:embed="rId3">
            <a:alphaModFix/>
          </a:blip>
          <a:srcRect b="0" l="0" r="0" t="2133"/>
          <a:stretch/>
        </p:blipFill>
        <p:spPr>
          <a:xfrm>
            <a:off x="6404500" y="156175"/>
            <a:ext cx="2667350" cy="884650"/>
          </a:xfrm>
          <a:prstGeom prst="rect">
            <a:avLst/>
          </a:prstGeom>
          <a:noFill/>
          <a:ln>
            <a:noFill/>
          </a:ln>
        </p:spPr>
      </p:pic>
      <p:sp>
        <p:nvSpPr>
          <p:cNvPr id="168" name="Google Shape;168;p24"/>
          <p:cNvSpPr/>
          <p:nvPr/>
        </p:nvSpPr>
        <p:spPr>
          <a:xfrm>
            <a:off x="7327300" y="543925"/>
            <a:ext cx="319800" cy="31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9" name="Google Shape;169;p24"/>
          <p:cNvGraphicFramePr/>
          <p:nvPr/>
        </p:nvGraphicFramePr>
        <p:xfrm>
          <a:off x="118400" y="2113300"/>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fk</a:t>
                      </a:r>
                      <a:r>
                        <a:rPr i="1" lang="en" sz="2000">
                          <a:solidFill>
                            <a:schemeClr val="dk1"/>
                          </a:solidFill>
                          <a:latin typeface="Karla"/>
                          <a:ea typeface="Karla"/>
                          <a:cs typeface="Karla"/>
                          <a:sym typeface="Karla"/>
                        </a:rPr>
                        <a:t>_l</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0.25</a:t>
                      </a:r>
                      <a:endParaRPr sz="20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rk</a:t>
                      </a:r>
                      <a:r>
                        <a:rPr i="1" lang="en" sz="2000">
                          <a:solidFill>
                            <a:schemeClr val="dk1"/>
                          </a:solidFill>
                          <a:latin typeface="Karla"/>
                          <a:ea typeface="Karla"/>
                          <a:cs typeface="Karla"/>
                          <a:sym typeface="Karla"/>
                        </a:rPr>
                        <a:t>_l</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NaN</a:t>
                      </a:r>
                      <a:endParaRPr sz="20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sk</a:t>
                      </a:r>
                      <a:r>
                        <a:rPr i="1" lang="en" sz="2000">
                          <a:solidFill>
                            <a:schemeClr val="dk1"/>
                          </a:solidFill>
                          <a:latin typeface="Karla"/>
                          <a:ea typeface="Karla"/>
                          <a:cs typeface="Karla"/>
                          <a:sym typeface="Karla"/>
                        </a:rPr>
                        <a:t>_l</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NaN</a:t>
                      </a:r>
                      <a:endParaRPr sz="2000">
                        <a:solidFill>
                          <a:schemeClr val="dk1"/>
                        </a:solidFill>
                        <a:latin typeface="Karla"/>
                        <a:ea typeface="Karla"/>
                        <a:cs typeface="Karla"/>
                        <a:sym typeface="Karla"/>
                      </a:endParaRPr>
                    </a:p>
                  </a:txBody>
                  <a:tcPr marT="91425" marB="91425" marR="91425" marL="91425"/>
                </a:tc>
              </a:tr>
            </a:tbl>
          </a:graphicData>
        </a:graphic>
      </p:graphicFrame>
      <p:graphicFrame>
        <p:nvGraphicFramePr>
          <p:cNvPr id="170" name="Google Shape;170;p24"/>
          <p:cNvGraphicFramePr/>
          <p:nvPr/>
        </p:nvGraphicFramePr>
        <p:xfrm>
          <a:off x="4572000" y="2113300"/>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fk</a:t>
                      </a:r>
                      <a:r>
                        <a:rPr i="1" lang="en" sz="2000">
                          <a:solidFill>
                            <a:schemeClr val="dk1"/>
                          </a:solidFill>
                          <a:latin typeface="Karla"/>
                          <a:ea typeface="Karla"/>
                          <a:cs typeface="Karla"/>
                          <a:sym typeface="Karla"/>
                        </a:rPr>
                        <a:t>_r</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0.375</a:t>
                      </a:r>
                      <a:endParaRPr sz="20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rk</a:t>
                      </a:r>
                      <a:r>
                        <a:rPr i="1" lang="en" sz="2000">
                          <a:solidFill>
                            <a:schemeClr val="dk1"/>
                          </a:solidFill>
                          <a:latin typeface="Karla"/>
                          <a:ea typeface="Karla"/>
                          <a:cs typeface="Karla"/>
                          <a:sym typeface="Karla"/>
                        </a:rPr>
                        <a:t>_r</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0.286</a:t>
                      </a:r>
                      <a:endParaRPr sz="20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2000">
                          <a:solidFill>
                            <a:schemeClr val="dk1"/>
                          </a:solidFill>
                          <a:latin typeface="Karla"/>
                          <a:ea typeface="Karla"/>
                          <a:cs typeface="Karla"/>
                          <a:sym typeface="Karla"/>
                        </a:rPr>
                        <a:t>sk</a:t>
                      </a:r>
                      <a:r>
                        <a:rPr i="1" lang="en" sz="2000">
                          <a:solidFill>
                            <a:schemeClr val="dk1"/>
                          </a:solidFill>
                          <a:latin typeface="Karla"/>
                          <a:ea typeface="Karla"/>
                          <a:cs typeface="Karla"/>
                          <a:sym typeface="Karla"/>
                        </a:rPr>
                        <a:t>_r</a:t>
                      </a:r>
                      <a:endParaRPr i="1" sz="20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Karla"/>
                          <a:ea typeface="Karla"/>
                          <a:cs typeface="Karla"/>
                          <a:sym typeface="Karla"/>
                        </a:rPr>
                        <a:t>NaN</a:t>
                      </a:r>
                      <a:endParaRPr sz="2000">
                        <a:solidFill>
                          <a:schemeClr val="dk1"/>
                        </a:solidFill>
                        <a:latin typeface="Karla"/>
                        <a:ea typeface="Karla"/>
                        <a:cs typeface="Karla"/>
                        <a:sym typeface="Karla"/>
                      </a:endParaRPr>
                    </a:p>
                  </a:txBody>
                  <a:tcPr marT="91425" marB="91425" marR="91425" marL="91425"/>
                </a:tc>
              </a:tr>
            </a:tbl>
          </a:graphicData>
        </a:graphic>
      </p:graphicFrame>
      <p:sp>
        <p:nvSpPr>
          <p:cNvPr id="171" name="Google Shape;171;p24"/>
          <p:cNvSpPr txBox="1"/>
          <p:nvPr/>
        </p:nvSpPr>
        <p:spPr>
          <a:xfrm>
            <a:off x="118400" y="1508600"/>
            <a:ext cx="4708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Karla"/>
                <a:ea typeface="Karla"/>
                <a:cs typeface="Karla"/>
                <a:sym typeface="Karla"/>
              </a:rPr>
              <a:t>Kicking</a:t>
            </a:r>
            <a:r>
              <a:rPr lang="en" sz="2200">
                <a:solidFill>
                  <a:schemeClr val="dk1"/>
                </a:solidFill>
                <a:latin typeface="Karla"/>
                <a:ea typeface="Karla"/>
                <a:cs typeface="Karla"/>
                <a:sym typeface="Karla"/>
              </a:rPr>
              <a:t> Techniques </a:t>
            </a:r>
            <a:r>
              <a:rPr lang="en" sz="2200">
                <a:solidFill>
                  <a:schemeClr val="dk1"/>
                </a:solidFill>
                <a:latin typeface="Karla"/>
                <a:ea typeface="Karla"/>
                <a:cs typeface="Karla"/>
                <a:sym typeface="Karla"/>
              </a:rPr>
              <a:t>(Move vs. F1)</a:t>
            </a:r>
            <a:endParaRPr sz="1800">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54375"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Temporal Alignment &amp; Scoring</a:t>
            </a:r>
            <a:endParaRPr/>
          </a:p>
        </p:txBody>
      </p:sp>
      <p:pic>
        <p:nvPicPr>
          <p:cNvPr id="177" name="Google Shape;177;p25"/>
          <p:cNvPicPr preferRelativeResize="0"/>
          <p:nvPr/>
        </p:nvPicPr>
        <p:blipFill rotWithShape="1">
          <a:blip r:embed="rId3">
            <a:alphaModFix/>
          </a:blip>
          <a:srcRect b="0" l="0" r="0" t="2133"/>
          <a:stretch/>
        </p:blipFill>
        <p:spPr>
          <a:xfrm>
            <a:off x="6332500" y="156175"/>
            <a:ext cx="2667350" cy="884650"/>
          </a:xfrm>
          <a:prstGeom prst="rect">
            <a:avLst/>
          </a:prstGeom>
          <a:noFill/>
          <a:ln>
            <a:noFill/>
          </a:ln>
        </p:spPr>
      </p:pic>
      <p:sp>
        <p:nvSpPr>
          <p:cNvPr id="178" name="Google Shape;178;p25"/>
          <p:cNvSpPr/>
          <p:nvPr/>
        </p:nvSpPr>
        <p:spPr>
          <a:xfrm>
            <a:off x="7672625" y="253400"/>
            <a:ext cx="334500" cy="258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5"/>
          <p:cNvPicPr preferRelativeResize="0"/>
          <p:nvPr/>
        </p:nvPicPr>
        <p:blipFill>
          <a:blip r:embed="rId4">
            <a:alphaModFix/>
          </a:blip>
          <a:stretch>
            <a:fillRect/>
          </a:stretch>
        </p:blipFill>
        <p:spPr>
          <a:xfrm>
            <a:off x="353775" y="841350"/>
            <a:ext cx="2920594" cy="4126600"/>
          </a:xfrm>
          <a:prstGeom prst="rect">
            <a:avLst/>
          </a:prstGeom>
          <a:noFill/>
          <a:ln>
            <a:noFill/>
          </a:ln>
        </p:spPr>
      </p:pic>
      <p:sp>
        <p:nvSpPr>
          <p:cNvPr id="180" name="Google Shape;180;p25"/>
          <p:cNvSpPr txBox="1"/>
          <p:nvPr/>
        </p:nvSpPr>
        <p:spPr>
          <a:xfrm>
            <a:off x="3512275" y="2454500"/>
            <a:ext cx="52128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Get all ideal videos</a:t>
            </a:r>
            <a:endParaRPr sz="2000">
              <a:solidFill>
                <a:schemeClr val="dk1"/>
              </a:solidFill>
              <a:latin typeface="Karla"/>
              <a:ea typeface="Karla"/>
              <a:cs typeface="Karla"/>
              <a:sym typeface="Karla"/>
            </a:endParaRPr>
          </a:p>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Closer to zero, better execution</a:t>
            </a:r>
            <a:endParaRPr sz="2000">
              <a:solidFill>
                <a:schemeClr val="dk1"/>
              </a:solidFill>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62400" y="3556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6" name="Google Shape;186;p26"/>
          <p:cNvSpPr txBox="1"/>
          <p:nvPr/>
        </p:nvSpPr>
        <p:spPr>
          <a:xfrm>
            <a:off x="462400" y="3722000"/>
            <a:ext cx="81273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Slower video</a:t>
            </a:r>
            <a:endParaRPr sz="2000">
              <a:solidFill>
                <a:schemeClr val="dk1"/>
              </a:solidFill>
              <a:latin typeface="Karla"/>
              <a:ea typeface="Karla"/>
              <a:cs typeface="Karla"/>
              <a:sym typeface="Karla"/>
            </a:endParaRPr>
          </a:p>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Different angles</a:t>
            </a:r>
            <a:endParaRPr sz="2000">
              <a:solidFill>
                <a:schemeClr val="dk1"/>
              </a:solidFill>
              <a:latin typeface="Karla"/>
              <a:ea typeface="Karla"/>
              <a:cs typeface="Karla"/>
              <a:sym typeface="Karla"/>
            </a:endParaRPr>
          </a:p>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Try other skeleton recognition </a:t>
            </a:r>
            <a:r>
              <a:rPr lang="en" sz="2000">
                <a:solidFill>
                  <a:schemeClr val="dk1"/>
                </a:solidFill>
                <a:latin typeface="Karla"/>
                <a:ea typeface="Karla"/>
                <a:cs typeface="Karla"/>
                <a:sym typeface="Karla"/>
              </a:rPr>
              <a:t>modules</a:t>
            </a:r>
            <a:r>
              <a:rPr lang="en" sz="2000">
                <a:solidFill>
                  <a:schemeClr val="dk1"/>
                </a:solidFill>
                <a:latin typeface="Karla"/>
                <a:ea typeface="Karla"/>
                <a:cs typeface="Karla"/>
                <a:sym typeface="Karla"/>
              </a:rPr>
              <a:t> (CMU’s OpenPose)</a:t>
            </a:r>
            <a:endParaRPr sz="2000">
              <a:solidFill>
                <a:schemeClr val="dk1"/>
              </a:solidFill>
              <a:latin typeface="Karla"/>
              <a:ea typeface="Karla"/>
              <a:cs typeface="Karla"/>
              <a:sym typeface="Karla"/>
            </a:endParaRPr>
          </a:p>
          <a:p>
            <a:pPr indent="-355600" lvl="0" marL="457200" rtl="0" algn="l">
              <a:spcBef>
                <a:spcPts val="0"/>
              </a:spcBef>
              <a:spcAft>
                <a:spcPts val="0"/>
              </a:spcAft>
              <a:buClr>
                <a:schemeClr val="dk1"/>
              </a:buClr>
              <a:buSzPts val="2000"/>
              <a:buFont typeface="Karla"/>
              <a:buChar char="●"/>
            </a:pPr>
            <a:r>
              <a:rPr lang="en" sz="2000">
                <a:solidFill>
                  <a:schemeClr val="dk1"/>
                </a:solidFill>
                <a:latin typeface="Karla"/>
                <a:ea typeface="Karla"/>
                <a:cs typeface="Karla"/>
                <a:sym typeface="Karla"/>
              </a:rPr>
              <a:t>Optimize classification algorithms</a:t>
            </a:r>
            <a:endParaRPr sz="2000">
              <a:solidFill>
                <a:schemeClr val="dk1"/>
              </a:solidFill>
              <a:latin typeface="Karla"/>
              <a:ea typeface="Karla"/>
              <a:cs typeface="Karla"/>
              <a:sym typeface="Karla"/>
            </a:endParaRPr>
          </a:p>
        </p:txBody>
      </p:sp>
      <p:pic>
        <p:nvPicPr>
          <p:cNvPr id="187" name="Google Shape;187;p26" title="sample_run_v0.mov">
            <a:hlinkClick r:id="rId3"/>
          </p:cNvPr>
          <p:cNvPicPr preferRelativeResize="0"/>
          <p:nvPr/>
        </p:nvPicPr>
        <p:blipFill>
          <a:blip r:embed="rId4">
            <a:alphaModFix/>
          </a:blip>
          <a:stretch>
            <a:fillRect/>
          </a:stretch>
        </p:blipFill>
        <p:spPr>
          <a:xfrm>
            <a:off x="300775" y="841350"/>
            <a:ext cx="8450550" cy="276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7" name="Google Shape;87;p16"/>
          <p:cNvSpPr txBox="1"/>
          <p:nvPr>
            <p:ph idx="1" type="body"/>
          </p:nvPr>
        </p:nvSpPr>
        <p:spPr>
          <a:xfrm>
            <a:off x="838350" y="1504950"/>
            <a:ext cx="6306000" cy="2255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a:t>Vital to reassure correct and adjust incorrect technique</a:t>
            </a:r>
            <a:endParaRPr/>
          </a:p>
          <a:p>
            <a:pPr indent="-355600" lvl="0" marL="457200" rtl="0" algn="l">
              <a:lnSpc>
                <a:spcPct val="115000"/>
              </a:lnSpc>
              <a:spcBef>
                <a:spcPts val="0"/>
              </a:spcBef>
              <a:spcAft>
                <a:spcPts val="0"/>
              </a:spcAft>
              <a:buSzPts val="2000"/>
              <a:buChar char="●"/>
            </a:pPr>
            <a:r>
              <a:rPr lang="en"/>
              <a:t>Current action recognition → Microsoft Kinect</a:t>
            </a:r>
            <a:endParaRPr/>
          </a:p>
          <a:p>
            <a:pPr indent="-355600" lvl="0" marL="457200" rtl="0" algn="l">
              <a:lnSpc>
                <a:spcPct val="115000"/>
              </a:lnSpc>
              <a:spcBef>
                <a:spcPts val="0"/>
              </a:spcBef>
              <a:spcAft>
                <a:spcPts val="0"/>
              </a:spcAft>
              <a:buSzPts val="2000"/>
              <a:buChar char="●"/>
            </a:pPr>
            <a:r>
              <a:rPr lang="en"/>
              <a:t>Built off Bagalkot &amp; </a:t>
            </a:r>
            <a:r>
              <a:rPr lang="en"/>
              <a:t>Wang (‘20) </a:t>
            </a:r>
            <a:r>
              <a:rPr lang="en"/>
              <a:t>’s “Creating a Classifier for Dance and Martial Arts Moves” with Facebook’s VideoPose3D instead of Kinect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Phases</a:t>
            </a:r>
            <a:endParaRPr/>
          </a:p>
        </p:txBody>
      </p:sp>
      <p:pic>
        <p:nvPicPr>
          <p:cNvPr id="93" name="Google Shape;93;p17"/>
          <p:cNvPicPr preferRelativeResize="0"/>
          <p:nvPr/>
        </p:nvPicPr>
        <p:blipFill rotWithShape="1">
          <a:blip r:embed="rId3">
            <a:alphaModFix/>
          </a:blip>
          <a:srcRect b="0" l="0" r="0" t="2133"/>
          <a:stretch/>
        </p:blipFill>
        <p:spPr>
          <a:xfrm>
            <a:off x="732800" y="1560725"/>
            <a:ext cx="7726325" cy="2562525"/>
          </a:xfrm>
          <a:prstGeom prst="rect">
            <a:avLst/>
          </a:prstGeom>
          <a:noFill/>
          <a:ln>
            <a:noFill/>
          </a:ln>
        </p:spPr>
      </p:pic>
      <p:sp>
        <p:nvSpPr>
          <p:cNvPr id="94" name="Google Shape;94;p17"/>
          <p:cNvSpPr txBox="1"/>
          <p:nvPr/>
        </p:nvSpPr>
        <p:spPr>
          <a:xfrm>
            <a:off x="4132100" y="4199900"/>
            <a:ext cx="4327200" cy="32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Karla"/>
                <a:ea typeface="Karla"/>
                <a:cs typeface="Karla"/>
                <a:sym typeface="Karla"/>
              </a:rPr>
              <a:t>“Karate Moves Recognition from Skeletal Motion” Bianco &amp; Tisato, 2013</a:t>
            </a:r>
            <a:endParaRPr>
              <a:latin typeface="Karla"/>
              <a:ea typeface="Karla"/>
              <a:cs typeface="Karla"/>
              <a:sym typeface="Karla"/>
            </a:endParaRPr>
          </a:p>
        </p:txBody>
      </p:sp>
      <p:sp>
        <p:nvSpPr>
          <p:cNvPr id="95" name="Google Shape;95;p17"/>
          <p:cNvSpPr/>
          <p:nvPr/>
        </p:nvSpPr>
        <p:spPr>
          <a:xfrm>
            <a:off x="1882525" y="2513450"/>
            <a:ext cx="1489500" cy="1324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0" y="36365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Moves</a:t>
            </a:r>
            <a:endParaRPr/>
          </a:p>
        </p:txBody>
      </p:sp>
      <p:pic>
        <p:nvPicPr>
          <p:cNvPr id="101" name="Google Shape;101;p18"/>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02" name="Google Shape;102;p18"/>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8"/>
          <p:cNvPicPr preferRelativeResize="0"/>
          <p:nvPr/>
        </p:nvPicPr>
        <p:blipFill rotWithShape="1">
          <a:blip r:embed="rId4">
            <a:alphaModFix/>
          </a:blip>
          <a:srcRect b="32000" l="0" r="-755" t="0"/>
          <a:stretch/>
        </p:blipFill>
        <p:spPr>
          <a:xfrm>
            <a:off x="1428213" y="747575"/>
            <a:ext cx="5087725" cy="2775975"/>
          </a:xfrm>
          <a:prstGeom prst="rect">
            <a:avLst/>
          </a:prstGeom>
          <a:noFill/>
          <a:ln>
            <a:noFill/>
          </a:ln>
        </p:spPr>
      </p:pic>
      <p:sp>
        <p:nvSpPr>
          <p:cNvPr id="104" name="Google Shape;104;p18"/>
          <p:cNvSpPr txBox="1"/>
          <p:nvPr/>
        </p:nvSpPr>
        <p:spPr>
          <a:xfrm>
            <a:off x="1760638" y="194730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hb</a:t>
            </a:r>
            <a:endParaRPr b="1" sz="700">
              <a:latin typeface="Karla"/>
              <a:ea typeface="Karla"/>
              <a:cs typeface="Karla"/>
              <a:sym typeface="Karla"/>
            </a:endParaRPr>
          </a:p>
        </p:txBody>
      </p:sp>
      <p:sp>
        <p:nvSpPr>
          <p:cNvPr id="105" name="Google Shape;105;p18"/>
          <p:cNvSpPr txBox="1"/>
          <p:nvPr/>
        </p:nvSpPr>
        <p:spPr>
          <a:xfrm>
            <a:off x="3489813" y="194730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mboi</a:t>
            </a:r>
            <a:endParaRPr b="1" sz="700">
              <a:latin typeface="Karla"/>
              <a:ea typeface="Karla"/>
              <a:cs typeface="Karla"/>
              <a:sym typeface="Karla"/>
            </a:endParaRPr>
          </a:p>
        </p:txBody>
      </p:sp>
      <p:sp>
        <p:nvSpPr>
          <p:cNvPr id="106" name="Google Shape;106;p18"/>
          <p:cNvSpPr txBox="1"/>
          <p:nvPr/>
        </p:nvSpPr>
        <p:spPr>
          <a:xfrm>
            <a:off x="5218988" y="194730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mbio</a:t>
            </a:r>
            <a:endParaRPr b="1" sz="700">
              <a:latin typeface="Karla"/>
              <a:ea typeface="Karla"/>
              <a:cs typeface="Karla"/>
              <a:sym typeface="Karla"/>
            </a:endParaRPr>
          </a:p>
        </p:txBody>
      </p:sp>
      <p:sp>
        <p:nvSpPr>
          <p:cNvPr id="107" name="Google Shape;107;p18"/>
          <p:cNvSpPr txBox="1"/>
          <p:nvPr/>
        </p:nvSpPr>
        <p:spPr>
          <a:xfrm>
            <a:off x="2245863" y="3184850"/>
            <a:ext cx="814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khb</a:t>
            </a:r>
            <a:endParaRPr b="1" sz="700">
              <a:latin typeface="Karla"/>
              <a:ea typeface="Karla"/>
              <a:cs typeface="Karla"/>
              <a:sym typeface="Karla"/>
            </a:endParaRPr>
          </a:p>
        </p:txBody>
      </p:sp>
      <p:sp>
        <p:nvSpPr>
          <p:cNvPr id="108" name="Google Shape;108;p18"/>
          <p:cNvSpPr txBox="1"/>
          <p:nvPr/>
        </p:nvSpPr>
        <p:spPr>
          <a:xfrm>
            <a:off x="4731338" y="318485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lb</a:t>
            </a:r>
            <a:endParaRPr b="1" sz="700">
              <a:latin typeface="Karla"/>
              <a:ea typeface="Karla"/>
              <a:cs typeface="Karla"/>
              <a:sym typeface="Karla"/>
            </a:endParaRPr>
          </a:p>
        </p:txBody>
      </p:sp>
      <p:pic>
        <p:nvPicPr>
          <p:cNvPr id="109" name="Google Shape;109;p18"/>
          <p:cNvPicPr preferRelativeResize="0"/>
          <p:nvPr/>
        </p:nvPicPr>
        <p:blipFill>
          <a:blip r:embed="rId5">
            <a:alphaModFix/>
          </a:blip>
          <a:stretch>
            <a:fillRect/>
          </a:stretch>
        </p:blipFill>
        <p:spPr>
          <a:xfrm>
            <a:off x="4483775" y="3620938"/>
            <a:ext cx="4486875" cy="1454725"/>
          </a:xfrm>
          <a:prstGeom prst="rect">
            <a:avLst/>
          </a:prstGeom>
          <a:noFill/>
          <a:ln>
            <a:noFill/>
          </a:ln>
        </p:spPr>
      </p:pic>
      <p:pic>
        <p:nvPicPr>
          <p:cNvPr id="110" name="Google Shape;110;p18"/>
          <p:cNvPicPr preferRelativeResize="0"/>
          <p:nvPr/>
        </p:nvPicPr>
        <p:blipFill rotWithShape="1">
          <a:blip r:embed="rId4">
            <a:alphaModFix/>
          </a:blip>
          <a:srcRect b="0" l="12722" r="15520" t="68073"/>
          <a:stretch/>
        </p:blipFill>
        <p:spPr>
          <a:xfrm>
            <a:off x="412150" y="3696625"/>
            <a:ext cx="3623401" cy="1303350"/>
          </a:xfrm>
          <a:prstGeom prst="rect">
            <a:avLst/>
          </a:prstGeom>
          <a:noFill/>
          <a:ln>
            <a:noFill/>
          </a:ln>
        </p:spPr>
      </p:pic>
      <p:sp>
        <p:nvSpPr>
          <p:cNvPr id="111" name="Google Shape;111;p18"/>
          <p:cNvSpPr txBox="1"/>
          <p:nvPr/>
        </p:nvSpPr>
        <p:spPr>
          <a:xfrm>
            <a:off x="3227822" y="4695925"/>
            <a:ext cx="45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h</a:t>
            </a:r>
            <a:r>
              <a:rPr b="1" lang="en" sz="1000">
                <a:latin typeface="Karla"/>
                <a:ea typeface="Karla"/>
                <a:cs typeface="Karla"/>
                <a:sym typeface="Karla"/>
              </a:rPr>
              <a:t>p</a:t>
            </a:r>
            <a:endParaRPr b="1" sz="700">
              <a:latin typeface="Karla"/>
              <a:ea typeface="Karla"/>
              <a:cs typeface="Karla"/>
              <a:sym typeface="Karla"/>
            </a:endParaRPr>
          </a:p>
        </p:txBody>
      </p:sp>
      <p:sp>
        <p:nvSpPr>
          <p:cNvPr id="112" name="Google Shape;112;p18"/>
          <p:cNvSpPr txBox="1"/>
          <p:nvPr/>
        </p:nvSpPr>
        <p:spPr>
          <a:xfrm>
            <a:off x="895500" y="4695925"/>
            <a:ext cx="29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p</a:t>
            </a:r>
            <a:endParaRPr b="1" sz="700">
              <a:latin typeface="Karla"/>
              <a:ea typeface="Karla"/>
              <a:cs typeface="Karla"/>
              <a:sym typeface="Karla"/>
            </a:endParaRPr>
          </a:p>
        </p:txBody>
      </p:sp>
      <p:sp>
        <p:nvSpPr>
          <p:cNvPr id="113" name="Google Shape;113;p18"/>
          <p:cNvSpPr txBox="1"/>
          <p:nvPr/>
        </p:nvSpPr>
        <p:spPr>
          <a:xfrm>
            <a:off x="5056288" y="473695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fk</a:t>
            </a:r>
            <a:endParaRPr b="1" sz="700">
              <a:latin typeface="Karla"/>
              <a:ea typeface="Karla"/>
              <a:cs typeface="Karla"/>
              <a:sym typeface="Karla"/>
            </a:endParaRPr>
          </a:p>
        </p:txBody>
      </p:sp>
      <p:sp>
        <p:nvSpPr>
          <p:cNvPr id="114" name="Google Shape;114;p18"/>
          <p:cNvSpPr txBox="1"/>
          <p:nvPr/>
        </p:nvSpPr>
        <p:spPr>
          <a:xfrm>
            <a:off x="6597763" y="473695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sk</a:t>
            </a:r>
            <a:endParaRPr b="1" sz="700">
              <a:latin typeface="Karla"/>
              <a:ea typeface="Karla"/>
              <a:cs typeface="Karla"/>
              <a:sym typeface="Karla"/>
            </a:endParaRPr>
          </a:p>
        </p:txBody>
      </p:sp>
      <p:sp>
        <p:nvSpPr>
          <p:cNvPr id="115" name="Google Shape;115;p18"/>
          <p:cNvSpPr txBox="1"/>
          <p:nvPr/>
        </p:nvSpPr>
        <p:spPr>
          <a:xfrm>
            <a:off x="8185413" y="4736950"/>
            <a:ext cx="926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Karla"/>
                <a:ea typeface="Karla"/>
                <a:cs typeface="Karla"/>
                <a:sym typeface="Karla"/>
              </a:rPr>
              <a:t>r</a:t>
            </a:r>
            <a:r>
              <a:rPr b="1" lang="en" sz="1000">
                <a:latin typeface="Karla"/>
                <a:ea typeface="Karla"/>
                <a:cs typeface="Karla"/>
                <a:sym typeface="Karla"/>
              </a:rPr>
              <a:t>k</a:t>
            </a:r>
            <a:endParaRPr b="1" sz="700">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0" y="27070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VideoPose3D</a:t>
            </a:r>
            <a:endParaRPr/>
          </a:p>
        </p:txBody>
      </p:sp>
      <p:pic>
        <p:nvPicPr>
          <p:cNvPr id="121" name="Google Shape;121;p19"/>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22" name="Google Shape;122;p19"/>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title="mboi_l_ideal.mp4">
            <a:hlinkClick r:id="rId4"/>
          </p:cNvPr>
          <p:cNvPicPr preferRelativeResize="0"/>
          <p:nvPr/>
        </p:nvPicPr>
        <p:blipFill>
          <a:blip r:embed="rId5">
            <a:alphaModFix/>
          </a:blip>
          <a:stretch>
            <a:fillRect/>
          </a:stretch>
        </p:blipFill>
        <p:spPr>
          <a:xfrm>
            <a:off x="591000" y="910001"/>
            <a:ext cx="5302500" cy="39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0" y="27070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VideoPose3D</a:t>
            </a:r>
            <a:endParaRPr/>
          </a:p>
        </p:txBody>
      </p:sp>
      <p:pic>
        <p:nvPicPr>
          <p:cNvPr id="129" name="Google Shape;129;p20"/>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30" name="Google Shape;130;p20"/>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0" title="mboi_l_ideal_si.mp4">
            <a:hlinkClick r:id="rId4"/>
          </p:cNvPr>
          <p:cNvPicPr preferRelativeResize="0"/>
          <p:nvPr/>
        </p:nvPicPr>
        <p:blipFill>
          <a:blip r:embed="rId5">
            <a:alphaModFix/>
          </a:blip>
          <a:stretch>
            <a:fillRect/>
          </a:stretch>
        </p:blipFill>
        <p:spPr>
          <a:xfrm>
            <a:off x="521825" y="845725"/>
            <a:ext cx="5440850" cy="4080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0" y="27070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VideoPose3D</a:t>
            </a:r>
            <a:endParaRPr/>
          </a:p>
        </p:txBody>
      </p:sp>
      <p:pic>
        <p:nvPicPr>
          <p:cNvPr id="137" name="Google Shape;137;p21"/>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38" name="Google Shape;138;p21"/>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1"/>
          <p:cNvPicPr preferRelativeResize="0"/>
          <p:nvPr/>
        </p:nvPicPr>
        <p:blipFill>
          <a:blip r:embed="rId4">
            <a:alphaModFix/>
          </a:blip>
          <a:stretch>
            <a:fillRect/>
          </a:stretch>
        </p:blipFill>
        <p:spPr>
          <a:xfrm>
            <a:off x="646925" y="1048825"/>
            <a:ext cx="4285750" cy="3556775"/>
          </a:xfrm>
          <a:prstGeom prst="rect">
            <a:avLst/>
          </a:prstGeom>
          <a:noFill/>
          <a:ln>
            <a:noFill/>
          </a:ln>
        </p:spPr>
      </p:pic>
      <p:pic>
        <p:nvPicPr>
          <p:cNvPr id="140" name="Google Shape;140;p21"/>
          <p:cNvPicPr preferRelativeResize="0"/>
          <p:nvPr/>
        </p:nvPicPr>
        <p:blipFill>
          <a:blip r:embed="rId5">
            <a:alphaModFix/>
          </a:blip>
          <a:stretch>
            <a:fillRect/>
          </a:stretch>
        </p:blipFill>
        <p:spPr>
          <a:xfrm>
            <a:off x="5285000" y="1529063"/>
            <a:ext cx="2281950" cy="259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0" y="270700"/>
            <a:ext cx="6484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Representation: Angles</a:t>
            </a:r>
            <a:endParaRPr/>
          </a:p>
        </p:txBody>
      </p:sp>
      <p:pic>
        <p:nvPicPr>
          <p:cNvPr id="146" name="Google Shape;146;p22"/>
          <p:cNvPicPr preferRelativeResize="0"/>
          <p:nvPr/>
        </p:nvPicPr>
        <p:blipFill rotWithShape="1">
          <a:blip r:embed="rId3">
            <a:alphaModFix/>
          </a:blip>
          <a:srcRect b="0" l="0" r="0" t="2133"/>
          <a:stretch/>
        </p:blipFill>
        <p:spPr>
          <a:xfrm>
            <a:off x="6444475" y="164175"/>
            <a:ext cx="2667350" cy="884650"/>
          </a:xfrm>
          <a:prstGeom prst="rect">
            <a:avLst/>
          </a:prstGeom>
          <a:noFill/>
          <a:ln>
            <a:noFill/>
          </a:ln>
        </p:spPr>
      </p:pic>
      <p:sp>
        <p:nvSpPr>
          <p:cNvPr id="147" name="Google Shape;147;p22"/>
          <p:cNvSpPr/>
          <p:nvPr/>
        </p:nvSpPr>
        <p:spPr>
          <a:xfrm>
            <a:off x="6929525" y="524500"/>
            <a:ext cx="334800" cy="38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2"/>
          <p:cNvPicPr preferRelativeResize="0"/>
          <p:nvPr/>
        </p:nvPicPr>
        <p:blipFill>
          <a:blip r:embed="rId4">
            <a:alphaModFix/>
          </a:blip>
          <a:stretch>
            <a:fillRect/>
          </a:stretch>
        </p:blipFill>
        <p:spPr>
          <a:xfrm>
            <a:off x="1390650" y="1088525"/>
            <a:ext cx="5976342" cy="3789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118400" y="71325"/>
            <a:ext cx="6153000" cy="5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Pose Classification: KNN</a:t>
            </a:r>
            <a:endParaRPr/>
          </a:p>
        </p:txBody>
      </p:sp>
      <p:pic>
        <p:nvPicPr>
          <p:cNvPr id="154" name="Google Shape;154;p23"/>
          <p:cNvPicPr preferRelativeResize="0"/>
          <p:nvPr/>
        </p:nvPicPr>
        <p:blipFill rotWithShape="1">
          <a:blip r:embed="rId3">
            <a:alphaModFix/>
          </a:blip>
          <a:srcRect b="0" l="0" r="0" t="2133"/>
          <a:stretch/>
        </p:blipFill>
        <p:spPr>
          <a:xfrm>
            <a:off x="6404500" y="156175"/>
            <a:ext cx="2667350" cy="884650"/>
          </a:xfrm>
          <a:prstGeom prst="rect">
            <a:avLst/>
          </a:prstGeom>
          <a:noFill/>
          <a:ln>
            <a:noFill/>
          </a:ln>
        </p:spPr>
      </p:pic>
      <p:sp>
        <p:nvSpPr>
          <p:cNvPr id="155" name="Google Shape;155;p23"/>
          <p:cNvSpPr/>
          <p:nvPr/>
        </p:nvSpPr>
        <p:spPr>
          <a:xfrm>
            <a:off x="7327300" y="543925"/>
            <a:ext cx="319800" cy="31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6" name="Google Shape;156;p23"/>
          <p:cNvGraphicFramePr/>
          <p:nvPr/>
        </p:nvGraphicFramePr>
        <p:xfrm>
          <a:off x="118400" y="958525"/>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hb_l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0.444</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mbio_l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NaN</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mboi_l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0.800</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khb_l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0.455</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lb_l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0.571</a:t>
                      </a:r>
                      <a:endParaRPr sz="1800">
                        <a:solidFill>
                          <a:schemeClr val="dk1"/>
                        </a:solidFill>
                        <a:latin typeface="Karla"/>
                        <a:ea typeface="Karla"/>
                        <a:cs typeface="Karla"/>
                        <a:sym typeface="Karla"/>
                      </a:endParaRPr>
                    </a:p>
                  </a:txBody>
                  <a:tcPr marT="91425" marB="91425" marR="91425" marL="91425"/>
                </a:tc>
              </a:tr>
            </a:tbl>
          </a:graphicData>
        </a:graphic>
      </p:graphicFrame>
      <p:graphicFrame>
        <p:nvGraphicFramePr>
          <p:cNvPr id="157" name="Google Shape;157;p23"/>
          <p:cNvGraphicFramePr/>
          <p:nvPr/>
        </p:nvGraphicFramePr>
        <p:xfrm>
          <a:off x="4635500" y="958525"/>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hb_r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0.417</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mbio_r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NaN</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mboi_r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0.550</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khb_r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0.182</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lb_r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0.692</a:t>
                      </a:r>
                      <a:endParaRPr sz="1800">
                        <a:solidFill>
                          <a:schemeClr val="dk1"/>
                        </a:solidFill>
                        <a:latin typeface="Karla"/>
                        <a:ea typeface="Karla"/>
                        <a:cs typeface="Karla"/>
                        <a:sym typeface="Karla"/>
                      </a:endParaRPr>
                    </a:p>
                  </a:txBody>
                  <a:tcPr marT="91425" marB="91425" marR="91425" marL="91425"/>
                </a:tc>
              </a:tr>
            </a:tbl>
          </a:graphicData>
        </a:graphic>
      </p:graphicFrame>
      <p:sp>
        <p:nvSpPr>
          <p:cNvPr id="158" name="Google Shape;158;p23"/>
          <p:cNvSpPr txBox="1"/>
          <p:nvPr/>
        </p:nvSpPr>
        <p:spPr>
          <a:xfrm>
            <a:off x="118400" y="518975"/>
            <a:ext cx="462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Karla"/>
                <a:ea typeface="Karla"/>
                <a:cs typeface="Karla"/>
                <a:sym typeface="Karla"/>
              </a:rPr>
              <a:t>Blocking Techniques </a:t>
            </a:r>
            <a:r>
              <a:rPr lang="en" sz="2200">
                <a:solidFill>
                  <a:schemeClr val="dk1"/>
                </a:solidFill>
                <a:latin typeface="Karla"/>
                <a:ea typeface="Karla"/>
                <a:cs typeface="Karla"/>
                <a:sym typeface="Karla"/>
              </a:rPr>
              <a:t>(Move vs. F1)</a:t>
            </a:r>
            <a:endParaRPr sz="1800">
              <a:latin typeface="Karla"/>
              <a:ea typeface="Karla"/>
              <a:cs typeface="Karla"/>
              <a:sym typeface="Karla"/>
            </a:endParaRPr>
          </a:p>
        </p:txBody>
      </p:sp>
      <p:graphicFrame>
        <p:nvGraphicFramePr>
          <p:cNvPr id="159" name="Google Shape;159;p23"/>
          <p:cNvGraphicFramePr/>
          <p:nvPr/>
        </p:nvGraphicFramePr>
        <p:xfrm>
          <a:off x="118400" y="3767575"/>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p_l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NaN</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hp_l</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0.424</a:t>
                      </a:r>
                      <a:endParaRPr sz="1800">
                        <a:solidFill>
                          <a:schemeClr val="dk1"/>
                        </a:solidFill>
                        <a:latin typeface="Karla"/>
                        <a:ea typeface="Karla"/>
                        <a:cs typeface="Karla"/>
                        <a:sym typeface="Karla"/>
                      </a:endParaRPr>
                    </a:p>
                  </a:txBody>
                  <a:tcPr marT="91425" marB="91425" marR="91425" marL="91425"/>
                </a:tc>
              </a:tr>
            </a:tbl>
          </a:graphicData>
        </a:graphic>
      </p:graphicFrame>
      <p:graphicFrame>
        <p:nvGraphicFramePr>
          <p:cNvPr id="160" name="Google Shape;160;p23"/>
          <p:cNvGraphicFramePr/>
          <p:nvPr/>
        </p:nvGraphicFramePr>
        <p:xfrm>
          <a:off x="4635500" y="3767575"/>
          <a:ext cx="3000000" cy="3000000"/>
        </p:xfrm>
        <a:graphic>
          <a:graphicData uri="http://schemas.openxmlformats.org/drawingml/2006/table">
            <a:tbl>
              <a:tblPr>
                <a:noFill/>
                <a:tableStyleId>{EA81736F-43BA-4C1E-AF7E-28D34A1D9D10}</a:tableStyleId>
              </a:tblPr>
              <a:tblGrid>
                <a:gridCol w="1581000"/>
                <a:gridCol w="2757300"/>
              </a:tblGrid>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p_r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0.363</a:t>
                      </a:r>
                      <a:endParaRPr sz="1800">
                        <a:solidFill>
                          <a:schemeClr val="dk1"/>
                        </a:solidFill>
                        <a:latin typeface="Karla"/>
                        <a:ea typeface="Karla"/>
                        <a:cs typeface="Karla"/>
                        <a:sym typeface="Karla"/>
                      </a:endParaRPr>
                    </a:p>
                  </a:txBody>
                  <a:tcPr marT="91425" marB="91425" marR="91425" marL="91425"/>
                </a:tc>
              </a:tr>
              <a:tr h="381000">
                <a:tc>
                  <a:txBody>
                    <a:bodyPr/>
                    <a:lstStyle/>
                    <a:p>
                      <a:pPr indent="0" lvl="0" marL="0" rtl="0" algn="l">
                        <a:spcBef>
                          <a:spcPts val="0"/>
                        </a:spcBef>
                        <a:spcAft>
                          <a:spcPts val="0"/>
                        </a:spcAft>
                        <a:buNone/>
                      </a:pPr>
                      <a:r>
                        <a:rPr i="1" lang="en" sz="1800">
                          <a:solidFill>
                            <a:schemeClr val="dk1"/>
                          </a:solidFill>
                          <a:latin typeface="Karla"/>
                          <a:ea typeface="Karla"/>
                          <a:cs typeface="Karla"/>
                          <a:sym typeface="Karla"/>
                        </a:rPr>
                        <a:t>hp_r</a:t>
                      </a:r>
                      <a:endParaRPr i="1" sz="1800">
                        <a:solidFill>
                          <a:schemeClr val="dk1"/>
                        </a:solidFill>
                        <a:latin typeface="Karla"/>
                        <a:ea typeface="Karla"/>
                        <a:cs typeface="Karla"/>
                        <a:sym typeface="Karla"/>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Karla"/>
                          <a:ea typeface="Karla"/>
                          <a:cs typeface="Karla"/>
                          <a:sym typeface="Karla"/>
                        </a:rPr>
                        <a:t>0.267</a:t>
                      </a:r>
                      <a:endParaRPr sz="1800">
                        <a:solidFill>
                          <a:schemeClr val="dk1"/>
                        </a:solidFill>
                        <a:latin typeface="Karla"/>
                        <a:ea typeface="Karla"/>
                        <a:cs typeface="Karla"/>
                        <a:sym typeface="Karla"/>
                      </a:endParaRPr>
                    </a:p>
                  </a:txBody>
                  <a:tcPr marT="91425" marB="91425" marR="91425" marL="91425"/>
                </a:tc>
              </a:tr>
            </a:tbl>
          </a:graphicData>
        </a:graphic>
      </p:graphicFrame>
      <p:sp>
        <p:nvSpPr>
          <p:cNvPr id="161" name="Google Shape;161;p23"/>
          <p:cNvSpPr txBox="1"/>
          <p:nvPr/>
        </p:nvSpPr>
        <p:spPr>
          <a:xfrm>
            <a:off x="118400" y="3244375"/>
            <a:ext cx="5421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Karla"/>
                <a:ea typeface="Karla"/>
                <a:cs typeface="Karla"/>
                <a:sym typeface="Karla"/>
              </a:rPr>
              <a:t>Punching</a:t>
            </a:r>
            <a:r>
              <a:rPr lang="en" sz="2200">
                <a:solidFill>
                  <a:schemeClr val="dk1"/>
                </a:solidFill>
                <a:latin typeface="Karla"/>
                <a:ea typeface="Karla"/>
                <a:cs typeface="Karla"/>
                <a:sym typeface="Karla"/>
              </a:rPr>
              <a:t> Techniques </a:t>
            </a:r>
            <a:r>
              <a:rPr lang="en" sz="2200">
                <a:solidFill>
                  <a:schemeClr val="dk1"/>
                </a:solidFill>
                <a:latin typeface="Karla"/>
                <a:ea typeface="Karla"/>
                <a:cs typeface="Karla"/>
                <a:sym typeface="Karla"/>
              </a:rPr>
              <a:t>(Move vs. F1)</a:t>
            </a:r>
            <a:endParaRPr sz="1800">
              <a:latin typeface="Karla"/>
              <a:ea typeface="Karla"/>
              <a:cs typeface="Karla"/>
              <a:sym typeface="Kar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