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7920038" cy="3959225"/>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45D4A42B-F29F-4F91-8472-954D461FEB7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p:nvPr>
        </p:nvSpPr>
        <p:spPr>
          <a:xfrm>
            <a:off x="396000" y="926280"/>
            <a:ext cx="712764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 name="PlaceHolder 3"/>
          <p:cNvSpPr>
            <a:spLocks noGrp="1"/>
          </p:cNvSpPr>
          <p:nvPr>
            <p:ph/>
          </p:nvPr>
        </p:nvSpPr>
        <p:spPr>
          <a:xfrm>
            <a:off x="396000" y="2125440"/>
            <a:ext cx="712764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E9D7817D-43D2-48EC-86AC-EA5406468E9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9"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4"/>
          <p:cNvSpPr>
            <a:spLocks noGrp="1"/>
          </p:cNvSpPr>
          <p:nvPr>
            <p:ph/>
          </p:nvPr>
        </p:nvSpPr>
        <p:spPr>
          <a:xfrm>
            <a:off x="3960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5"/>
          <p:cNvSpPr>
            <a:spLocks noGrp="1"/>
          </p:cNvSpPr>
          <p:nvPr>
            <p:ph/>
          </p:nvPr>
        </p:nvSpPr>
        <p:spPr>
          <a:xfrm>
            <a:off x="40482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2BF79DC3-EC99-4959-800D-89101E68383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p:nvPr>
        </p:nvSpPr>
        <p:spPr>
          <a:xfrm>
            <a:off x="396000" y="92628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 name="PlaceHolder 3"/>
          <p:cNvSpPr>
            <a:spLocks noGrp="1"/>
          </p:cNvSpPr>
          <p:nvPr>
            <p:ph/>
          </p:nvPr>
        </p:nvSpPr>
        <p:spPr>
          <a:xfrm>
            <a:off x="2806200" y="92628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4"/>
          <p:cNvSpPr>
            <a:spLocks noGrp="1"/>
          </p:cNvSpPr>
          <p:nvPr>
            <p:ph/>
          </p:nvPr>
        </p:nvSpPr>
        <p:spPr>
          <a:xfrm>
            <a:off x="5216400" y="92628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5"/>
          <p:cNvSpPr>
            <a:spLocks noGrp="1"/>
          </p:cNvSpPr>
          <p:nvPr>
            <p:ph/>
          </p:nvPr>
        </p:nvSpPr>
        <p:spPr>
          <a:xfrm>
            <a:off x="396000" y="212544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6"/>
          <p:cNvSpPr>
            <a:spLocks noGrp="1"/>
          </p:cNvSpPr>
          <p:nvPr>
            <p:ph/>
          </p:nvPr>
        </p:nvSpPr>
        <p:spPr>
          <a:xfrm>
            <a:off x="2806200" y="212544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7"/>
          <p:cNvSpPr>
            <a:spLocks noGrp="1"/>
          </p:cNvSpPr>
          <p:nvPr>
            <p:ph/>
          </p:nvPr>
        </p:nvSpPr>
        <p:spPr>
          <a:xfrm>
            <a:off x="5216400" y="212544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46A19C03-85A9-4412-83CB-6087F1579E9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2" name="PlaceHolder 2"/>
          <p:cNvSpPr>
            <a:spLocks noGrp="1"/>
          </p:cNvSpPr>
          <p:nvPr>
            <p:ph type="subTitle"/>
          </p:nvPr>
        </p:nvSpPr>
        <p:spPr>
          <a:xfrm>
            <a:off x="396000" y="926280"/>
            <a:ext cx="7127640" cy="22957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4" name="PlaceHolder 2"/>
          <p:cNvSpPr>
            <a:spLocks noGrp="1"/>
          </p:cNvSpPr>
          <p:nvPr>
            <p:ph/>
          </p:nvPr>
        </p:nvSpPr>
        <p:spPr>
          <a:xfrm>
            <a:off x="396000" y="926280"/>
            <a:ext cx="712764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6" name="PlaceHolder 2"/>
          <p:cNvSpPr>
            <a:spLocks noGrp="1"/>
          </p:cNvSpPr>
          <p:nvPr>
            <p:ph/>
          </p:nvPr>
        </p:nvSpPr>
        <p:spPr>
          <a:xfrm>
            <a:off x="3960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 name="PlaceHolder 3"/>
          <p:cNvSpPr>
            <a:spLocks noGrp="1"/>
          </p:cNvSpPr>
          <p:nvPr>
            <p:ph/>
          </p:nvPr>
        </p:nvSpPr>
        <p:spPr>
          <a:xfrm>
            <a:off x="40482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396000" y="157680"/>
            <a:ext cx="7127640" cy="3063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2" name="PlaceHolder 3"/>
          <p:cNvSpPr>
            <a:spLocks noGrp="1"/>
          </p:cNvSpPr>
          <p:nvPr>
            <p:ph/>
          </p:nvPr>
        </p:nvSpPr>
        <p:spPr>
          <a:xfrm>
            <a:off x="40482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3" name="PlaceHolder 4"/>
          <p:cNvSpPr>
            <a:spLocks noGrp="1"/>
          </p:cNvSpPr>
          <p:nvPr>
            <p:ph/>
          </p:nvPr>
        </p:nvSpPr>
        <p:spPr>
          <a:xfrm>
            <a:off x="3960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 name="PlaceHolder 2"/>
          <p:cNvSpPr>
            <a:spLocks noGrp="1"/>
          </p:cNvSpPr>
          <p:nvPr>
            <p:ph type="subTitle"/>
          </p:nvPr>
        </p:nvSpPr>
        <p:spPr>
          <a:xfrm>
            <a:off x="396000" y="926280"/>
            <a:ext cx="7127640" cy="2295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4E4AF94C-3BC5-4B5C-9B6F-A83000AD9787}"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5" name="PlaceHolder 2"/>
          <p:cNvSpPr>
            <a:spLocks noGrp="1"/>
          </p:cNvSpPr>
          <p:nvPr>
            <p:ph/>
          </p:nvPr>
        </p:nvSpPr>
        <p:spPr>
          <a:xfrm>
            <a:off x="3960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4"/>
          <p:cNvSpPr>
            <a:spLocks noGrp="1"/>
          </p:cNvSpPr>
          <p:nvPr>
            <p:ph/>
          </p:nvPr>
        </p:nvSpPr>
        <p:spPr>
          <a:xfrm>
            <a:off x="40482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9"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0"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1" name="PlaceHolder 4"/>
          <p:cNvSpPr>
            <a:spLocks noGrp="1"/>
          </p:cNvSpPr>
          <p:nvPr>
            <p:ph/>
          </p:nvPr>
        </p:nvSpPr>
        <p:spPr>
          <a:xfrm>
            <a:off x="396000" y="2125440"/>
            <a:ext cx="712764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3" name="PlaceHolder 2"/>
          <p:cNvSpPr>
            <a:spLocks noGrp="1"/>
          </p:cNvSpPr>
          <p:nvPr>
            <p:ph/>
          </p:nvPr>
        </p:nvSpPr>
        <p:spPr>
          <a:xfrm>
            <a:off x="396000" y="926280"/>
            <a:ext cx="712764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4" name="PlaceHolder 3"/>
          <p:cNvSpPr>
            <a:spLocks noGrp="1"/>
          </p:cNvSpPr>
          <p:nvPr>
            <p:ph/>
          </p:nvPr>
        </p:nvSpPr>
        <p:spPr>
          <a:xfrm>
            <a:off x="396000" y="2125440"/>
            <a:ext cx="712764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 name="PlaceHolder 4"/>
          <p:cNvSpPr>
            <a:spLocks noGrp="1"/>
          </p:cNvSpPr>
          <p:nvPr>
            <p:ph/>
          </p:nvPr>
        </p:nvSpPr>
        <p:spPr>
          <a:xfrm>
            <a:off x="3960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9" name="PlaceHolder 5"/>
          <p:cNvSpPr>
            <a:spLocks noGrp="1"/>
          </p:cNvSpPr>
          <p:nvPr>
            <p:ph/>
          </p:nvPr>
        </p:nvSpPr>
        <p:spPr>
          <a:xfrm>
            <a:off x="40482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p:nvPr>
        </p:nvSpPr>
        <p:spPr>
          <a:xfrm>
            <a:off x="396000" y="92628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3"/>
          <p:cNvSpPr>
            <a:spLocks noGrp="1"/>
          </p:cNvSpPr>
          <p:nvPr>
            <p:ph/>
          </p:nvPr>
        </p:nvSpPr>
        <p:spPr>
          <a:xfrm>
            <a:off x="2806200" y="92628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4"/>
          <p:cNvSpPr>
            <a:spLocks noGrp="1"/>
          </p:cNvSpPr>
          <p:nvPr>
            <p:ph/>
          </p:nvPr>
        </p:nvSpPr>
        <p:spPr>
          <a:xfrm>
            <a:off x="5216400" y="92628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5"/>
          <p:cNvSpPr>
            <a:spLocks noGrp="1"/>
          </p:cNvSpPr>
          <p:nvPr>
            <p:ph/>
          </p:nvPr>
        </p:nvSpPr>
        <p:spPr>
          <a:xfrm>
            <a:off x="396000" y="212544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6"/>
          <p:cNvSpPr>
            <a:spLocks noGrp="1"/>
          </p:cNvSpPr>
          <p:nvPr>
            <p:ph/>
          </p:nvPr>
        </p:nvSpPr>
        <p:spPr>
          <a:xfrm>
            <a:off x="2806200" y="212544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6" name="PlaceHolder 7"/>
          <p:cNvSpPr>
            <a:spLocks noGrp="1"/>
          </p:cNvSpPr>
          <p:nvPr>
            <p:ph/>
          </p:nvPr>
        </p:nvSpPr>
        <p:spPr>
          <a:xfrm>
            <a:off x="5216400" y="212544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p:nvPr>
        </p:nvSpPr>
        <p:spPr>
          <a:xfrm>
            <a:off x="396000" y="926280"/>
            <a:ext cx="712764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DD472F87-B7DE-4197-9A73-0B9D346BF3E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p:nvPr>
        </p:nvSpPr>
        <p:spPr>
          <a:xfrm>
            <a:off x="3960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3"/>
          <p:cNvSpPr>
            <a:spLocks noGrp="1"/>
          </p:cNvSpPr>
          <p:nvPr>
            <p:ph/>
          </p:nvPr>
        </p:nvSpPr>
        <p:spPr>
          <a:xfrm>
            <a:off x="40482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A8EDF87F-0D4D-4BBB-9F35-E2B51CE4520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CE1AB7F0-24E5-4E50-BAC0-4DC53F36B7E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96000" y="157680"/>
            <a:ext cx="7127640" cy="3063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9798F5D2-981E-4D24-B0B0-FFCCF83C030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 name="PlaceHolder 3"/>
          <p:cNvSpPr>
            <a:spLocks noGrp="1"/>
          </p:cNvSpPr>
          <p:nvPr>
            <p:ph/>
          </p:nvPr>
        </p:nvSpPr>
        <p:spPr>
          <a:xfrm>
            <a:off x="40482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 name="PlaceHolder 4"/>
          <p:cNvSpPr>
            <a:spLocks noGrp="1"/>
          </p:cNvSpPr>
          <p:nvPr>
            <p:ph/>
          </p:nvPr>
        </p:nvSpPr>
        <p:spPr>
          <a:xfrm>
            <a:off x="3960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5FF87874-424C-49F5-9AD4-C74BA36B0B9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p:nvPr>
        </p:nvSpPr>
        <p:spPr>
          <a:xfrm>
            <a:off x="3960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 name="PlaceHolder 4"/>
          <p:cNvSpPr>
            <a:spLocks noGrp="1"/>
          </p:cNvSpPr>
          <p:nvPr>
            <p:ph/>
          </p:nvPr>
        </p:nvSpPr>
        <p:spPr>
          <a:xfrm>
            <a:off x="40482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7DC01F73-A46A-4E7C-B07B-578360F02AB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4"/>
          <p:cNvSpPr>
            <a:spLocks noGrp="1"/>
          </p:cNvSpPr>
          <p:nvPr>
            <p:ph/>
          </p:nvPr>
        </p:nvSpPr>
        <p:spPr>
          <a:xfrm>
            <a:off x="396000" y="2125440"/>
            <a:ext cx="712764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078EEB34-6CBD-4E89-8A9F-A69B7D0B11EF}"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7338240" y="3589560"/>
            <a:ext cx="474840" cy="302760"/>
          </a:xfrm>
          <a:prstGeom prst="rect">
            <a:avLst/>
          </a:prstGeom>
          <a:noFill/>
          <a:ln w="0">
            <a:noFill/>
          </a:ln>
        </p:spPr>
        <p:txBody>
          <a:bodyPr lIns="76320" rIns="76320" tIns="76320" bIns="76320" anchor="ctr">
            <a:norm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3269AE89-595B-4A9B-A681-A506DF7B05C3}"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1" name="PlaceHolder 2"/>
          <p:cNvSpPr>
            <a:spLocks noGrp="1"/>
          </p:cNvSpPr>
          <p:nvPr>
            <p:ph type="title"/>
          </p:nvPr>
        </p:nvSpPr>
        <p:spPr>
          <a:xfrm>
            <a:off x="396000" y="157680"/>
            <a:ext cx="7127640" cy="660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2" name="PlaceHolder 3"/>
          <p:cNvSpPr>
            <a:spLocks noGrp="1"/>
          </p:cNvSpPr>
          <p:nvPr>
            <p:ph type="body"/>
          </p:nvPr>
        </p:nvSpPr>
        <p:spPr>
          <a:xfrm>
            <a:off x="396000" y="926280"/>
            <a:ext cx="7127640" cy="22957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96000" y="157320"/>
            <a:ext cx="7127280" cy="660600"/>
          </a:xfrm>
          <a:prstGeom prst="rect">
            <a:avLst/>
          </a:prstGeom>
          <a:noFill/>
          <a:ln w="0">
            <a:noFill/>
          </a:ln>
        </p:spPr>
        <p:txBody>
          <a:bodyPr lIns="0" rIns="0" tIns="0" bIns="0" anchor="ctr">
            <a:noAutofit/>
          </a:bodyPr>
          <a:p>
            <a:r>
              <a:rPr b="0" lang="en-IN" sz="2300" spc="-1" strike="noStrike">
                <a:solidFill>
                  <a:srgbClr val="000000"/>
                </a:solidFill>
                <a:latin typeface="Arial"/>
              </a:rPr>
              <a:t>Click to edit the title text format</a:t>
            </a:r>
            <a:endParaRPr b="0" lang="en-IN" sz="2300" spc="-1" strike="noStrike">
              <a:solidFill>
                <a:srgbClr val="000000"/>
              </a:solidFill>
              <a:latin typeface="Arial"/>
            </a:endParaRPr>
          </a:p>
        </p:txBody>
      </p:sp>
      <p:sp>
        <p:nvSpPr>
          <p:cNvPr id="40" name="PlaceHolder 2"/>
          <p:cNvSpPr>
            <a:spLocks noGrp="1"/>
          </p:cNvSpPr>
          <p:nvPr>
            <p:ph type="body"/>
          </p:nvPr>
        </p:nvSpPr>
        <p:spPr>
          <a:xfrm>
            <a:off x="396000" y="925920"/>
            <a:ext cx="7127280" cy="22960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100" spc="-1" strike="noStrike">
                <a:solidFill>
                  <a:srgbClr val="000000"/>
                </a:solidFill>
                <a:latin typeface="Arial"/>
              </a:rPr>
              <a:t>Click to edit the outline text format</a:t>
            </a:r>
            <a:endParaRPr b="0" lang="en-IN" sz="1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100" spc="-1" strike="noStrike">
                <a:solidFill>
                  <a:srgbClr val="000000"/>
                </a:solidFill>
                <a:latin typeface="Arial"/>
              </a:rPr>
              <a:t>Second Outline Level</a:t>
            </a:r>
            <a:endParaRPr b="0" lang="en-IN" sz="11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100" spc="-1" strike="noStrike">
                <a:solidFill>
                  <a:srgbClr val="000000"/>
                </a:solidFill>
                <a:latin typeface="Arial"/>
              </a:rPr>
              <a:t>Third Outline Level</a:t>
            </a:r>
            <a:endParaRPr b="0" lang="en-IN" sz="11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100" spc="-1" strike="noStrike">
                <a:solidFill>
                  <a:srgbClr val="000000"/>
                </a:solidFill>
                <a:latin typeface="Arial"/>
              </a:rPr>
              <a:t>Fourth Outline Level</a:t>
            </a:r>
            <a:endParaRPr b="0" lang="en-IN" sz="11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100" spc="-1" strike="noStrike">
                <a:solidFill>
                  <a:srgbClr val="000000"/>
                </a:solidFill>
                <a:latin typeface="Arial"/>
              </a:rPr>
              <a:t>Fifth Outline Level</a:t>
            </a:r>
            <a:endParaRPr b="0" lang="en-IN" sz="11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100" spc="-1" strike="noStrike">
                <a:solidFill>
                  <a:srgbClr val="000000"/>
                </a:solidFill>
                <a:latin typeface="Arial"/>
              </a:rPr>
              <a:t>Sixth Outline Level</a:t>
            </a:r>
            <a:endParaRPr b="0" lang="en-IN" sz="11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100" spc="-1" strike="noStrike">
                <a:solidFill>
                  <a:srgbClr val="000000"/>
                </a:solidFill>
                <a:latin typeface="Arial"/>
              </a:rPr>
              <a:t>Seventh Outline Level</a:t>
            </a:r>
            <a:endParaRPr b="0" lang="en-IN" sz="11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1080" y="1206720"/>
            <a:ext cx="7919280" cy="461160"/>
          </a:xfrm>
          <a:prstGeom prst="rect">
            <a:avLst/>
          </a:prstGeom>
          <a:noFill/>
          <a:ln w="0">
            <a:noFill/>
          </a:ln>
          <a:effectLst>
            <a:outerShdw dist="0" dir="0" blurRad="76320" rotWithShape="0">
              <a:srgbClr val="000000">
                <a:alpha val="20000"/>
              </a:srgbClr>
            </a:outerShdw>
          </a:effectLst>
        </p:spPr>
        <p:txBody>
          <a:bodyPr lIns="0" rIns="0" tIns="0" bIns="0" anchor="b">
            <a:noAutofit/>
          </a:bodyPr>
          <a:p>
            <a:pPr algn="ctr">
              <a:lnSpc>
                <a:spcPct val="90000"/>
              </a:lnSpc>
              <a:buNone/>
            </a:pPr>
            <a:r>
              <a:rPr b="1" lang="en-IN" sz="3200" spc="-1" strike="noStrike">
                <a:solidFill>
                  <a:srgbClr val="ffff00"/>
                </a:solidFill>
                <a:latin typeface="Ubuntu"/>
                <a:ea typeface="Ubuntu"/>
              </a:rPr>
              <a:t>Store Sales time series forecasting</a:t>
            </a:r>
            <a:endParaRPr b="0" lang="en-IN" sz="3200" spc="-1" strike="noStrike">
              <a:solidFill>
                <a:srgbClr val="000000"/>
              </a:solidFill>
              <a:latin typeface="Arial"/>
            </a:endParaRPr>
          </a:p>
        </p:txBody>
      </p:sp>
      <p:sp>
        <p:nvSpPr>
          <p:cNvPr id="78" name="PlaceHolder 2"/>
          <p:cNvSpPr>
            <a:spLocks noGrp="1"/>
          </p:cNvSpPr>
          <p:nvPr>
            <p:ph type="sldNum" idx="2"/>
          </p:nvPr>
        </p:nvSpPr>
        <p:spPr>
          <a:xfrm>
            <a:off x="7338240" y="3589560"/>
            <a:ext cx="474840" cy="30276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4840D215-F490-4586-9ED9-18D23DC43459}"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79" name="Google Shape;141;p14"/>
          <p:cNvSpPr/>
          <p:nvPr/>
        </p:nvSpPr>
        <p:spPr>
          <a:xfrm>
            <a:off x="3771360" y="1801080"/>
            <a:ext cx="10800" cy="1026720"/>
          </a:xfrm>
          <a:custGeom>
            <a:avLst/>
            <a:gdLst/>
            <a:ahLst/>
            <a:rect l="l" t="t" r="r" b="b"/>
            <a:pathLst>
              <a:path w="21600" h="21600">
                <a:moveTo>
                  <a:pt x="0" y="0"/>
                </a:moveTo>
                <a:lnTo>
                  <a:pt x="21600" y="21600"/>
                </a:lnTo>
              </a:path>
            </a:pathLst>
          </a:custGeom>
          <a:noFill/>
          <a:ln w="29150">
            <a:solidFill>
              <a:srgbClr val="ffff00"/>
            </a:solidFill>
            <a:round/>
          </a:ln>
        </p:spPr>
        <p:style>
          <a:lnRef idx="0"/>
          <a:fillRef idx="0"/>
          <a:effectRef idx="0"/>
          <a:fontRef idx="minor"/>
        </p:style>
      </p:sp>
      <p:sp>
        <p:nvSpPr>
          <p:cNvPr id="80" name="TextBox 6"/>
          <p:cNvSpPr/>
          <p:nvPr/>
        </p:nvSpPr>
        <p:spPr>
          <a:xfrm>
            <a:off x="2162160" y="720000"/>
            <a:ext cx="323964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IN" sz="1800" spc="-1" strike="noStrike" u="sng">
                <a:solidFill>
                  <a:srgbClr val="ffff00"/>
                </a:solidFill>
                <a:uFillTx/>
                <a:latin typeface="ubuntu"/>
                <a:ea typeface="Arial"/>
              </a:rPr>
              <a:t>Final year Project Phase-2</a:t>
            </a:r>
            <a:endParaRPr b="0" lang="en-IN" sz="1800" spc="-1" strike="noStrike">
              <a:latin typeface="Arial"/>
            </a:endParaRPr>
          </a:p>
        </p:txBody>
      </p:sp>
      <p:sp>
        <p:nvSpPr>
          <p:cNvPr id="81" name="Google Shape;140;p14"/>
          <p:cNvSpPr/>
          <p:nvPr/>
        </p:nvSpPr>
        <p:spPr>
          <a:xfrm>
            <a:off x="739440" y="1923120"/>
            <a:ext cx="2845080" cy="5763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tabLst>
                <a:tab algn="l" pos="0"/>
              </a:tabLst>
            </a:pPr>
            <a:r>
              <a:rPr b="0" lang="en-IN" sz="1600" spc="-1" strike="noStrike" u="sng">
                <a:solidFill>
                  <a:srgbClr val="00e1e1"/>
                </a:solidFill>
                <a:uFillTx/>
                <a:latin typeface="Ubuntu"/>
                <a:ea typeface="Ubuntu"/>
              </a:rPr>
              <a:t>	</a:t>
            </a:r>
            <a:r>
              <a:rPr b="0" lang="en-IN" sz="1600" spc="-1" strike="noStrike" u="sng">
                <a:solidFill>
                  <a:srgbClr val="00e1e1"/>
                </a:solidFill>
                <a:uFillTx/>
                <a:latin typeface="Ubuntu"/>
                <a:ea typeface="Ubuntu"/>
              </a:rPr>
              <a:t>Project Guide</a:t>
            </a:r>
            <a:r>
              <a:rPr b="0" lang="en-IN" sz="1600" spc="-1" strike="noStrike">
                <a:solidFill>
                  <a:srgbClr val="ffffff"/>
                </a:solidFill>
                <a:latin typeface="Ubuntu"/>
                <a:ea typeface="Ubuntu"/>
              </a:rPr>
              <a:t>  </a:t>
            </a:r>
            <a:endParaRPr b="0" lang="en-IN" sz="1600" spc="-1" strike="noStrike">
              <a:latin typeface="Arial"/>
            </a:endParaRPr>
          </a:p>
          <a:p>
            <a:pPr algn="r">
              <a:lnSpc>
                <a:spcPct val="100000"/>
              </a:lnSpc>
              <a:buNone/>
              <a:tabLst>
                <a:tab algn="l" pos="0"/>
              </a:tabLst>
            </a:pPr>
            <a:r>
              <a:rPr b="0" lang="en-IN" sz="1500" spc="-1" strike="noStrike">
                <a:solidFill>
                  <a:srgbClr val="d4f3fd"/>
                </a:solidFill>
                <a:latin typeface="Ubuntu"/>
                <a:ea typeface="Ubuntu"/>
              </a:rPr>
              <a:t>Dr. T V RAJINIKANTH</a:t>
            </a:r>
            <a:endParaRPr b="0" lang="en-IN" sz="1500" spc="-1" strike="noStrike">
              <a:latin typeface="Arial"/>
            </a:endParaRPr>
          </a:p>
        </p:txBody>
      </p:sp>
      <p:sp>
        <p:nvSpPr>
          <p:cNvPr id="82" name="PlaceHolder 2"/>
          <p:cNvSpPr/>
          <p:nvPr/>
        </p:nvSpPr>
        <p:spPr>
          <a:xfrm>
            <a:off x="3927600" y="1867680"/>
            <a:ext cx="3773520" cy="879120"/>
          </a:xfrm>
          <a:prstGeom prst="rect">
            <a:avLst/>
          </a:prstGeom>
          <a:noFill/>
          <a:ln w="0">
            <a:noFill/>
          </a:ln>
          <a:effectLst>
            <a:outerShdw blurRad="50760" dir="13500000" dist="37674" rotWithShape="0">
              <a:srgbClr val="000000">
                <a:alpha val="40000"/>
              </a:srgbClr>
            </a:outerShdw>
          </a:effectLst>
        </p:spPr>
        <p:style>
          <a:lnRef idx="0"/>
          <a:fillRef idx="0"/>
          <a:effectRef idx="0"/>
          <a:fontRef idx="minor"/>
        </p:style>
        <p:txBody>
          <a:bodyPr lIns="0" rIns="0" tIns="0" bIns="0" anchor="t">
            <a:noAutofit/>
          </a:bodyPr>
          <a:p>
            <a:pPr marL="436320" indent="-380880">
              <a:lnSpc>
                <a:spcPct val="90000"/>
              </a:lnSpc>
              <a:buNone/>
              <a:tabLst>
                <a:tab algn="l" pos="0"/>
              </a:tabLst>
            </a:pPr>
            <a:r>
              <a:rPr b="1" lang="en-IN" sz="1600" spc="-1" strike="noStrike">
                <a:solidFill>
                  <a:srgbClr val="ffffff"/>
                </a:solidFill>
                <a:latin typeface="Arial Rounded"/>
                <a:ea typeface="Arial Rounded"/>
              </a:rPr>
              <a:t> </a:t>
            </a:r>
            <a:r>
              <a:rPr b="0" lang="en-IN" sz="1600" spc="-1" strike="noStrike" u="sng">
                <a:solidFill>
                  <a:srgbClr val="00e1e1"/>
                </a:solidFill>
                <a:uFillTx/>
                <a:latin typeface="Ubuntu"/>
                <a:ea typeface="Ubuntu"/>
              </a:rPr>
              <a:t>BATCH 4</a:t>
            </a:r>
            <a:endParaRPr b="0" lang="en-IN" sz="1600" spc="-1" strike="noStrike">
              <a:latin typeface="Arial"/>
            </a:endParaRPr>
          </a:p>
          <a:p>
            <a:pPr marL="436320" indent="-380880">
              <a:lnSpc>
                <a:spcPct val="90000"/>
              </a:lnSpc>
              <a:spcBef>
                <a:spcPts val="283"/>
              </a:spcBef>
              <a:buNone/>
              <a:tabLst>
                <a:tab algn="l" pos="0"/>
              </a:tabLst>
            </a:pPr>
            <a:r>
              <a:rPr b="0" lang="en-IN" sz="1600" spc="-1" strike="noStrike">
                <a:solidFill>
                  <a:srgbClr val="00e1e1"/>
                </a:solidFill>
                <a:latin typeface="Ubuntu"/>
                <a:ea typeface="Ubuntu"/>
              </a:rPr>
              <a:t>	</a:t>
            </a:r>
            <a:r>
              <a:rPr b="0" lang="en-IN" sz="1400" spc="-1" strike="noStrike">
                <a:solidFill>
                  <a:srgbClr val="d4f3fd"/>
                </a:solidFill>
                <a:latin typeface="Ubuntu"/>
                <a:ea typeface="Ubuntu"/>
              </a:rPr>
              <a:t>G SRI NITHIN (18311A05K4)</a:t>
            </a:r>
            <a:endParaRPr b="0" lang="en-IN" sz="1400" spc="-1" strike="noStrike">
              <a:latin typeface="Arial"/>
            </a:endParaRPr>
          </a:p>
          <a:p>
            <a:pPr marL="436320" indent="-380880">
              <a:lnSpc>
                <a:spcPct val="90000"/>
              </a:lnSpc>
              <a:spcBef>
                <a:spcPts val="283"/>
              </a:spcBef>
              <a:buNone/>
              <a:tabLst>
                <a:tab algn="l" pos="0"/>
              </a:tabLst>
            </a:pPr>
            <a:r>
              <a:rPr b="0" lang="en-IN" sz="1400" spc="-1" strike="noStrike">
                <a:solidFill>
                  <a:srgbClr val="d4f3fd"/>
                </a:solidFill>
                <a:latin typeface="Ubuntu"/>
                <a:ea typeface="Ubuntu"/>
              </a:rPr>
              <a:t>	</a:t>
            </a:r>
            <a:r>
              <a:rPr b="0" lang="en-IN" sz="1400" spc="-1" strike="noStrike">
                <a:solidFill>
                  <a:srgbClr val="d4f3fd"/>
                </a:solidFill>
                <a:latin typeface="Ubuntu"/>
                <a:ea typeface="Ubuntu"/>
              </a:rPr>
              <a:t>CH S C A RAMA GANESH (18311A05J9)</a:t>
            </a:r>
            <a:endParaRPr b="0" lang="en-IN" sz="1400" spc="-1" strike="noStrike">
              <a:latin typeface="Arial"/>
            </a:endParaRPr>
          </a:p>
          <a:p>
            <a:pPr marL="436320" indent="-380880">
              <a:lnSpc>
                <a:spcPct val="90000"/>
              </a:lnSpc>
              <a:spcBef>
                <a:spcPts val="283"/>
              </a:spcBef>
              <a:buNone/>
              <a:tabLst>
                <a:tab algn="l" pos="0"/>
              </a:tabLst>
            </a:pPr>
            <a:r>
              <a:rPr b="0" lang="en-IN" sz="1400" spc="-1" strike="noStrike">
                <a:solidFill>
                  <a:srgbClr val="d4f3fd"/>
                </a:solidFill>
                <a:latin typeface="Ubuntu"/>
                <a:ea typeface="Ubuntu"/>
              </a:rPr>
              <a:t>	</a:t>
            </a:r>
            <a:r>
              <a:rPr b="0" lang="en-IN" sz="1400" spc="-1" strike="noStrike">
                <a:solidFill>
                  <a:srgbClr val="d4f3fd"/>
                </a:solidFill>
                <a:latin typeface="Ubuntu"/>
                <a:ea typeface="Ubuntu"/>
              </a:rPr>
              <a:t>SHEKKARI AKSHAY (18311A05N9)</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720" y="1485000"/>
            <a:ext cx="7919640" cy="876600"/>
          </a:xfrm>
          <a:prstGeom prst="rect">
            <a:avLst/>
          </a:prstGeom>
          <a:noFill/>
          <a:ln w="0">
            <a:noFill/>
          </a:ln>
          <a:effectLst>
            <a:outerShdw dist="37674" dir="13500000" blurRad="50760" rotWithShape="0">
              <a:srgbClr val="000000">
                <a:alpha val="40000"/>
              </a:srgbClr>
            </a:outerShdw>
          </a:effectLst>
        </p:spPr>
        <p:txBody>
          <a:bodyPr lIns="0" rIns="0" tIns="0" bIns="0" anchor="b">
            <a:noAutofit/>
          </a:bodyPr>
          <a:p>
            <a:pPr algn="ctr">
              <a:lnSpc>
                <a:spcPct val="90000"/>
              </a:lnSpc>
              <a:buNone/>
              <a:tabLst>
                <a:tab algn="l" pos="0"/>
              </a:tabLst>
            </a:pPr>
            <a:r>
              <a:rPr b="1" lang="en-IN" sz="7200" spc="-1" strike="noStrike">
                <a:solidFill>
                  <a:srgbClr val="ffff00"/>
                </a:solidFill>
                <a:latin typeface="Ubuntu"/>
                <a:ea typeface="Ubuntu"/>
              </a:rPr>
              <a:t>Thank you</a:t>
            </a:r>
            <a:endParaRPr b="0" lang="en-IN" sz="7200" spc="-1" strike="noStrike">
              <a:solidFill>
                <a:srgbClr val="000000"/>
              </a:solidFill>
              <a:latin typeface="Arial"/>
            </a:endParaRPr>
          </a:p>
        </p:txBody>
      </p:sp>
      <p:sp>
        <p:nvSpPr>
          <p:cNvPr id="106" name="PlaceHolder 2"/>
          <p:cNvSpPr>
            <a:spLocks noGrp="1"/>
          </p:cNvSpPr>
          <p:nvPr>
            <p:ph type="sldNum" idx="7"/>
          </p:nvPr>
        </p:nvSpPr>
        <p:spPr>
          <a:xfrm>
            <a:off x="7338240" y="3589560"/>
            <a:ext cx="474840" cy="30276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463C4DB5-14B9-4D1D-BC53-C59141916E6F}" type="slidenum">
              <a:rPr b="0" lang="en-IN" sz="800" spc="-1" strike="noStrike">
                <a:solidFill>
                  <a:srgbClr val="ffffff"/>
                </a:solidFill>
                <a:latin typeface="Lato"/>
                <a:ea typeface="Lato"/>
              </a:rPr>
              <a:t>&lt;number&gt;</a:t>
            </a:fld>
            <a:endParaRPr b="0" lang="en-IN" sz="8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720" y="1181520"/>
            <a:ext cx="7919640" cy="460800"/>
          </a:xfrm>
          <a:prstGeom prst="rect">
            <a:avLst/>
          </a:prstGeom>
          <a:noFill/>
          <a:ln w="0">
            <a:noFill/>
          </a:ln>
          <a:effectLst>
            <a:outerShdw dist="37674" dir="13500000" blurRad="50760" rotWithShape="0">
              <a:srgbClr val="000000">
                <a:alpha val="40000"/>
              </a:srgbClr>
            </a:outerShdw>
          </a:effectLst>
        </p:spPr>
        <p:txBody>
          <a:bodyPr lIns="0" rIns="0" tIns="0" bIns="0" anchor="b">
            <a:noAutofit/>
          </a:bodyPr>
          <a:p>
            <a:pPr algn="ctr">
              <a:lnSpc>
                <a:spcPct val="90000"/>
              </a:lnSpc>
              <a:buNone/>
              <a:tabLst>
                <a:tab algn="l" pos="0"/>
              </a:tabLst>
            </a:pPr>
            <a:r>
              <a:rPr b="1" lang="en-IN" sz="4000" spc="-1" strike="noStrike">
                <a:solidFill>
                  <a:srgbClr val="ffff00"/>
                </a:solidFill>
                <a:latin typeface="Ubuntu"/>
                <a:ea typeface="Ubuntu"/>
              </a:rPr>
              <a:t>Project Statement</a:t>
            </a:r>
            <a:endParaRPr b="0" lang="en-IN" sz="4000" spc="-1" strike="noStrike">
              <a:solidFill>
                <a:srgbClr val="000000"/>
              </a:solidFill>
              <a:latin typeface="Arial"/>
            </a:endParaRPr>
          </a:p>
        </p:txBody>
      </p:sp>
      <p:sp>
        <p:nvSpPr>
          <p:cNvPr id="84" name="PlaceHolder 2"/>
          <p:cNvSpPr>
            <a:spLocks noGrp="1"/>
          </p:cNvSpPr>
          <p:nvPr>
            <p:ph type="sldNum" idx="3"/>
          </p:nvPr>
        </p:nvSpPr>
        <p:spPr>
          <a:xfrm>
            <a:off x="7338240" y="3589560"/>
            <a:ext cx="474840" cy="30276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46763882-969E-4E40-9744-10B4023F4860}"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85" name="Google Shape;148;p15"/>
          <p:cNvSpPr/>
          <p:nvPr/>
        </p:nvSpPr>
        <p:spPr>
          <a:xfrm>
            <a:off x="1075320" y="1758960"/>
            <a:ext cx="6187680" cy="912960"/>
          </a:xfrm>
          <a:prstGeom prst="rect">
            <a:avLst/>
          </a:prstGeom>
          <a:noFill/>
          <a:ln w="0">
            <a:noFill/>
          </a:ln>
          <a:effectLst>
            <a:outerShdw algn="br" blurRad="50760" dir="13500000" dist="37674" rotWithShape="0">
              <a:srgbClr val="000000">
                <a:alpha val="40000"/>
              </a:srgbClr>
            </a:outerShdw>
          </a:effectLst>
        </p:spPr>
        <p:style>
          <a:lnRef idx="0"/>
          <a:fillRef idx="0"/>
          <a:effectRef idx="0"/>
          <a:fontRef idx="minor"/>
        </p:style>
        <p:txBody>
          <a:bodyPr lIns="90000" rIns="90000" tIns="45000" bIns="45000" anchor="t">
            <a:noAutofit/>
          </a:bodyPr>
          <a:p>
            <a:pPr algn="just">
              <a:lnSpc>
                <a:spcPct val="100000"/>
              </a:lnSpc>
              <a:buNone/>
            </a:pPr>
            <a:r>
              <a:rPr b="0" lang="en-US" sz="1400" spc="-1" strike="noStrike">
                <a:solidFill>
                  <a:srgbClr val="ffffff"/>
                </a:solidFill>
                <a:latin typeface="Ubuntu"/>
                <a:ea typeface="Arial"/>
              </a:rPr>
              <a:t>Building models that forecast store sales by analyzing time series data</a:t>
            </a:r>
            <a:endParaRPr b="0" lang="en-IN" sz="1400" spc="-1" strike="noStrike">
              <a:latin typeface="Arial"/>
            </a:endParaRPr>
          </a:p>
          <a:p>
            <a:pPr algn="just">
              <a:lnSpc>
                <a:spcPct val="100000"/>
              </a:lnSpc>
              <a:buNone/>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86" name="PlaceHolder 1"/>
          <p:cNvSpPr>
            <a:spLocks noGrp="1"/>
          </p:cNvSpPr>
          <p:nvPr>
            <p:ph type="sldNum" idx="4"/>
          </p:nvPr>
        </p:nvSpPr>
        <p:spPr>
          <a:xfrm>
            <a:off x="7338240" y="3589560"/>
            <a:ext cx="474840" cy="30276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653C800A-5E84-4DF6-AC56-31C28B568BD4}"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87" name="Google Shape;154;p16"/>
          <p:cNvSpPr/>
          <p:nvPr/>
        </p:nvSpPr>
        <p:spPr>
          <a:xfrm>
            <a:off x="360" y="1374480"/>
            <a:ext cx="7919280" cy="236160"/>
          </a:xfrm>
          <a:prstGeom prst="rect">
            <a:avLst/>
          </a:prstGeom>
          <a:noFill/>
          <a:ln w="0">
            <a:noFill/>
          </a:ln>
        </p:spPr>
        <p:style>
          <a:lnRef idx="0"/>
          <a:fillRef idx="0"/>
          <a:effectRef idx="0"/>
          <a:fontRef idx="minor"/>
        </p:style>
      </p:sp>
      <p:sp>
        <p:nvSpPr>
          <p:cNvPr id="88" name="Google Shape;155;p16"/>
          <p:cNvSpPr/>
          <p:nvPr/>
        </p:nvSpPr>
        <p:spPr>
          <a:xfrm>
            <a:off x="414000" y="824040"/>
            <a:ext cx="7159680" cy="28440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endParaRPr b="0" lang="en-IN" sz="1200" spc="-1" strike="noStrike">
              <a:latin typeface="Arial"/>
            </a:endParaRPr>
          </a:p>
          <a:p>
            <a:pPr algn="just">
              <a:lnSpc>
                <a:spcPct val="100000"/>
              </a:lnSpc>
              <a:buNone/>
              <a:tabLst>
                <a:tab algn="l" pos="0"/>
              </a:tabLst>
            </a:pPr>
            <a:endParaRPr b="0" lang="en-IN" sz="1400" spc="-1" strike="noStrike">
              <a:latin typeface="Arial"/>
            </a:endParaRPr>
          </a:p>
        </p:txBody>
      </p:sp>
      <p:sp>
        <p:nvSpPr>
          <p:cNvPr id="89" name="Google Shape;156;p16"/>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Abstract</a:t>
            </a:r>
            <a:endParaRPr b="0" lang="en-IN" sz="3400" spc="-1" strike="noStrike">
              <a:latin typeface="Arial"/>
            </a:endParaRPr>
          </a:p>
        </p:txBody>
      </p:sp>
      <p:sp>
        <p:nvSpPr>
          <p:cNvPr id="90" name=""/>
          <p:cNvSpPr txBox="1"/>
          <p:nvPr/>
        </p:nvSpPr>
        <p:spPr>
          <a:xfrm>
            <a:off x="0" y="900000"/>
            <a:ext cx="7997400" cy="2700000"/>
          </a:xfrm>
          <a:prstGeom prst="rect">
            <a:avLst/>
          </a:prstGeom>
          <a:noFill/>
          <a:ln w="0">
            <a:noFill/>
          </a:ln>
        </p:spPr>
        <p:txBody>
          <a:bodyPr lIns="90000" rIns="90000" tIns="45000" bIns="45000" anchor="t">
            <a:noAutofit/>
          </a:bodyPr>
          <a:p>
            <a:pPr algn="just">
              <a:buNone/>
            </a:pPr>
            <a:r>
              <a:rPr b="0" lang="en-US" sz="1100" spc="-1" strike="noStrike">
                <a:solidFill>
                  <a:srgbClr val="d4f3fd"/>
                </a:solidFill>
                <a:latin typeface="Ubuntu"/>
                <a:ea typeface="Arial"/>
              </a:rPr>
              <a:t>The project titled ‘Store sales time series forecasting’ is based on the idea of predicting the quantity of sales of a product or services and estimating the growth or drop points of stores. There are many areas in today’s world where prediction or forecasting can be done. Forecasts are mainly essential to brick-and-mortar i.e physical grocery stores, which must invest delicately on how much inventory to buy. Grocers are stuck with overstock if they estimate a little high, and can’t use them since they might be perishable goods. Guess a little under &amp; popular frequently bought items get quickly sold out, leading to loss in revenue and result in customer dissatisfaction. Thus, an efficient and best way of forecasting has become essential requirement for the sellers in order to sustain in the competition. Manually estimating the sales is a very tedious and could lead to human errors which can lead to poor management of the business, and more importantly it is time consuming. Hence it is important for a business organization to be able to achieve this objective by employing a system for forecasting. Moreover, the efficiency may be less in few cases where automation is considered as a good candidate. Our focus is on the forecasting store sales and display the gross sales of the chosen month. With the help of Artificial Intelligence and Machine Learning techniques, our focus is to read the sales data and thereby use it for trend analysis and forecast accordingly. The results of this project, help you evaluate the economical state of the store but on future improvements it can be improved in ways to highlight most sold items and least sold items etc., which can give insights as well as direction to improve on.</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91" name="PlaceHolder 1"/>
          <p:cNvSpPr>
            <a:spLocks noGrp="1"/>
          </p:cNvSpPr>
          <p:nvPr>
            <p:ph type="subTitle"/>
          </p:nvPr>
        </p:nvSpPr>
        <p:spPr>
          <a:xfrm>
            <a:off x="865080" y="900000"/>
            <a:ext cx="6392160" cy="2639160"/>
          </a:xfrm>
          <a:prstGeom prst="rect">
            <a:avLst/>
          </a:prstGeom>
          <a:noFill/>
          <a:ln w="0">
            <a:noFill/>
          </a:ln>
        </p:spPr>
        <p:txBody>
          <a:bodyPr lIns="0" rIns="0" tIns="0" bIns="0" anchor="t">
            <a:noAutofit/>
          </a:bodyPr>
          <a:p>
            <a:pPr marL="457200" indent="-380880">
              <a:lnSpc>
                <a:spcPct val="100000"/>
              </a:lnSpc>
              <a:buNone/>
              <a:tabLst>
                <a:tab algn="l" pos="0"/>
              </a:tabLst>
            </a:pPr>
            <a:r>
              <a:rPr b="0" lang="en-IN" sz="1400" spc="-1" strike="noStrike" u="sng">
                <a:solidFill>
                  <a:srgbClr val="ffffff"/>
                </a:solidFill>
                <a:uFillTx/>
                <a:latin typeface="Ubuntu"/>
                <a:ea typeface="Ubuntu"/>
              </a:rPr>
              <a:t>Python </a:t>
            </a:r>
            <a:endParaRPr b="0" lang="en-IN" sz="1400" spc="-1" strike="noStrike">
              <a:latin typeface="Arial"/>
            </a:endParaRPr>
          </a:p>
          <a:p>
            <a:pPr marL="457200" indent="-380880" algn="just">
              <a:lnSpc>
                <a:spcPct val="100000"/>
              </a:lnSpc>
              <a:spcBef>
                <a:spcPts val="1001"/>
              </a:spcBef>
              <a:buNone/>
              <a:tabLst>
                <a:tab algn="l" pos="0"/>
              </a:tabLst>
            </a:pPr>
            <a:r>
              <a:rPr b="0" lang="en-IN" sz="1300" spc="-1" strike="noStrike">
                <a:solidFill>
                  <a:srgbClr val="d4f3fd"/>
                </a:solidFill>
                <a:latin typeface="Ubuntu"/>
                <a:ea typeface="Lato"/>
              </a:rPr>
              <a:t>	</a:t>
            </a:r>
            <a:r>
              <a:rPr b="0" lang="en-IN" sz="1300" spc="-1" strike="noStrike">
                <a:solidFill>
                  <a:srgbClr val="d4f3fd"/>
                </a:solidFill>
                <a:latin typeface="Ubuntu"/>
                <a:ea typeface="Lato"/>
              </a:rPr>
              <a:t>Python is the base of this project for building and validating the model </a:t>
            </a:r>
            <a:endParaRPr b="0" lang="en-IN" sz="1300" spc="-1" strike="noStrike">
              <a:latin typeface="Arial"/>
            </a:endParaRPr>
          </a:p>
          <a:p>
            <a:pPr marL="457200" indent="-380880" algn="just">
              <a:lnSpc>
                <a:spcPct val="100000"/>
              </a:lnSpc>
              <a:buNone/>
              <a:tabLst>
                <a:tab algn="l" pos="0"/>
              </a:tabLst>
            </a:pPr>
            <a:endParaRPr b="0" lang="en-IN" sz="1400" spc="-1" strike="noStrike">
              <a:latin typeface="Arial"/>
            </a:endParaRPr>
          </a:p>
          <a:p>
            <a:pPr marL="457200" indent="-380880" algn="just">
              <a:lnSpc>
                <a:spcPct val="100000"/>
              </a:lnSpc>
              <a:buNone/>
              <a:tabLst>
                <a:tab algn="l" pos="0"/>
              </a:tabLst>
            </a:pPr>
            <a:r>
              <a:rPr b="0" lang="en-IN" sz="1400" spc="-1" strike="noStrike" u="sng">
                <a:solidFill>
                  <a:srgbClr val="ffffff"/>
                </a:solidFill>
                <a:uFillTx/>
                <a:latin typeface="Ubuntu"/>
                <a:ea typeface="Ubuntu"/>
              </a:rPr>
              <a:t>Keras and related libraries</a:t>
            </a:r>
            <a:endParaRPr b="0" lang="en-IN" sz="1400" spc="-1" strike="noStrike">
              <a:latin typeface="Arial"/>
            </a:endParaRPr>
          </a:p>
          <a:p>
            <a:pPr marL="457200" indent="-380880" algn="just">
              <a:lnSpc>
                <a:spcPct val="100000"/>
              </a:lnSpc>
              <a:buNone/>
              <a:tabLst>
                <a:tab algn="l" pos="0"/>
              </a:tabLst>
            </a:pPr>
            <a:endParaRPr b="0" lang="en-IN" sz="1400" spc="-1" strike="noStrike">
              <a:latin typeface="Arial"/>
            </a:endParaRPr>
          </a:p>
          <a:p>
            <a:pPr marL="457200" indent="-380880" algn="just">
              <a:lnSpc>
                <a:spcPct val="100000"/>
              </a:lnSpc>
              <a:buNone/>
              <a:tabLst>
                <a:tab algn="l" pos="0"/>
              </a:tabLst>
            </a:pPr>
            <a:r>
              <a:rPr b="0" lang="en-IN" sz="1400" spc="-1" strike="noStrike">
                <a:solidFill>
                  <a:srgbClr val="ffffff"/>
                </a:solidFill>
                <a:latin typeface="Ubuntu"/>
                <a:ea typeface="Ubuntu"/>
              </a:rPr>
              <a:t>	</a:t>
            </a:r>
            <a:r>
              <a:rPr b="0" lang="en-IN" sz="1300" spc="-1" strike="noStrike">
                <a:solidFill>
                  <a:srgbClr val="d4f3fd"/>
                </a:solidFill>
                <a:latin typeface="Ubuntu"/>
                <a:ea typeface="Lato"/>
              </a:rPr>
              <a:t>Keras, TensorFlow, etc are free and open source software libraries for machine learning. It can be used across a range of tasks but has a particular focus on training and inference of deep neural networks.</a:t>
            </a:r>
            <a:endParaRPr b="0" lang="en-IN" sz="1300" spc="-1" strike="noStrike">
              <a:latin typeface="Arial"/>
            </a:endParaRPr>
          </a:p>
          <a:p>
            <a:pPr marL="457200" indent="-380880" algn="just">
              <a:lnSpc>
                <a:spcPct val="100000"/>
              </a:lnSpc>
              <a:spcBef>
                <a:spcPts val="1001"/>
              </a:spcBef>
              <a:buNone/>
              <a:tabLst>
                <a:tab algn="l" pos="0"/>
              </a:tabLst>
            </a:pPr>
            <a:endParaRPr b="0" lang="en-IN" sz="1300" spc="-1" strike="noStrike">
              <a:latin typeface="Arial"/>
            </a:endParaRPr>
          </a:p>
        </p:txBody>
      </p:sp>
      <p:sp>
        <p:nvSpPr>
          <p:cNvPr id="92" name="Google Shape;162;p17"/>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Languages &amp; Technologies</a:t>
            </a:r>
            <a:endParaRPr b="0" lang="en-IN" sz="3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93" name="PlaceHolder 1"/>
          <p:cNvSpPr>
            <a:spLocks noGrp="1"/>
          </p:cNvSpPr>
          <p:nvPr>
            <p:ph type="subTitle"/>
          </p:nvPr>
        </p:nvSpPr>
        <p:spPr>
          <a:xfrm>
            <a:off x="773640" y="799920"/>
            <a:ext cx="6372360" cy="2639160"/>
          </a:xfrm>
          <a:prstGeom prst="rect">
            <a:avLst/>
          </a:prstGeom>
          <a:noFill/>
          <a:ln w="0">
            <a:noFill/>
          </a:ln>
        </p:spPr>
        <p:txBody>
          <a:bodyPr lIns="0" rIns="0" tIns="0" bIns="0" anchor="t">
            <a:noAutofit/>
          </a:bodyPr>
          <a:p>
            <a:pPr marL="457200" indent="-380880" algn="just">
              <a:lnSpc>
                <a:spcPct val="100000"/>
              </a:lnSpc>
              <a:spcBef>
                <a:spcPts val="1001"/>
              </a:spcBef>
              <a:buNone/>
              <a:tabLst>
                <a:tab algn="l" pos="0"/>
              </a:tabLst>
            </a:pPr>
            <a:r>
              <a:rPr b="0" lang="en-US" sz="1400" spc="-1" strike="noStrike" u="sng">
                <a:solidFill>
                  <a:srgbClr val="ffffff"/>
                </a:solidFill>
                <a:uFillTx/>
                <a:latin typeface="Ubuntu"/>
                <a:ea typeface="Ubuntu"/>
              </a:rPr>
              <a:t>LSTM</a:t>
            </a:r>
            <a:endParaRPr b="0" lang="en-IN" sz="1400" spc="-1" strike="noStrike">
              <a:latin typeface="Arial"/>
            </a:endParaRPr>
          </a:p>
          <a:p>
            <a:pPr marL="457200" indent="-380880" algn="just">
              <a:lnSpc>
                <a:spcPct val="100000"/>
              </a:lnSpc>
              <a:spcBef>
                <a:spcPts val="1001"/>
              </a:spcBef>
              <a:buNone/>
              <a:tabLst>
                <a:tab algn="l" pos="0"/>
              </a:tabLst>
            </a:pPr>
            <a:r>
              <a:rPr b="0" lang="en-US" sz="1300" spc="-1" strike="noStrike">
                <a:solidFill>
                  <a:srgbClr val="d4f3fd"/>
                </a:solidFill>
                <a:latin typeface="Ubuntu"/>
                <a:ea typeface="Lato"/>
              </a:rPr>
              <a:t>	</a:t>
            </a:r>
            <a:r>
              <a:rPr b="0" lang="en-US" sz="1300" spc="-1" strike="noStrike">
                <a:solidFill>
                  <a:srgbClr val="d4f3fd"/>
                </a:solidFill>
                <a:latin typeface="Ubuntu"/>
                <a:ea typeface="Lato"/>
              </a:rPr>
              <a:t>Using LSTM, time series forecasting models can predict future values based on previous, sequential data and it is preferred because it can retain memory of previous nodes. This provides greater accuracy for demand forecasters which results in better decision making for the business.</a:t>
            </a:r>
            <a:endParaRPr b="0" lang="en-IN" sz="1300" spc="-1" strike="noStrike">
              <a:latin typeface="Arial"/>
            </a:endParaRPr>
          </a:p>
          <a:p>
            <a:pPr marL="457200" indent="-380880" algn="just">
              <a:lnSpc>
                <a:spcPct val="100000"/>
              </a:lnSpc>
              <a:buNone/>
              <a:tabLst>
                <a:tab algn="l" pos="0"/>
              </a:tabLst>
            </a:pPr>
            <a:endParaRPr b="0" lang="en-IN" sz="1300" spc="-1" strike="noStrike">
              <a:latin typeface="Arial"/>
            </a:endParaRPr>
          </a:p>
          <a:p>
            <a:pPr marL="457200" indent="-380880" algn="just">
              <a:lnSpc>
                <a:spcPct val="100000"/>
              </a:lnSpc>
              <a:buNone/>
              <a:tabLst>
                <a:tab algn="l" pos="0"/>
              </a:tabLst>
            </a:pPr>
            <a:r>
              <a:rPr b="0" lang="en-IN" sz="1300" spc="-1" strike="noStrike" u="sng">
                <a:solidFill>
                  <a:srgbClr val="ffffff"/>
                </a:solidFill>
                <a:uFillTx/>
                <a:latin typeface="Ubuntu"/>
                <a:ea typeface="Lato"/>
              </a:rPr>
              <a:t>ARIMA</a:t>
            </a:r>
            <a:endParaRPr b="0" lang="en-IN" sz="1300" spc="-1" strike="noStrike">
              <a:latin typeface="Arial"/>
            </a:endParaRPr>
          </a:p>
          <a:p>
            <a:pPr marL="457200" indent="-380880" algn="just">
              <a:lnSpc>
                <a:spcPct val="100000"/>
              </a:lnSpc>
              <a:buNone/>
              <a:tabLst>
                <a:tab algn="l" pos="0"/>
              </a:tabLst>
            </a:pPr>
            <a:endParaRPr b="0" lang="en-IN" sz="1300" spc="-1" strike="noStrike">
              <a:latin typeface="Arial"/>
            </a:endParaRPr>
          </a:p>
          <a:p>
            <a:pPr marL="457200" indent="-380880" algn="just">
              <a:lnSpc>
                <a:spcPct val="100000"/>
              </a:lnSpc>
              <a:buNone/>
              <a:tabLst>
                <a:tab algn="l" pos="0"/>
              </a:tabLst>
            </a:pPr>
            <a:r>
              <a:rPr b="0" lang="en-US" sz="1100" spc="-1" strike="noStrike">
                <a:solidFill>
                  <a:srgbClr val="ffffff"/>
                </a:solidFill>
                <a:latin typeface="Ubuntu"/>
                <a:ea typeface="Lato"/>
              </a:rPr>
              <a:t>	</a:t>
            </a:r>
            <a:r>
              <a:rPr b="0" lang="en-US" sz="1300" spc="-1" strike="noStrike">
                <a:solidFill>
                  <a:srgbClr val="d4f3fd"/>
                </a:solidFill>
                <a:latin typeface="Ubuntu"/>
                <a:ea typeface="Lato"/>
              </a:rPr>
              <a:t>Autoregressive integrated moving average (ARIMA) models predict future values based on past values. ARIMA makes use of lagged moving averages to smooth time series data. They are widely used in technical analysis to forecast future scenarios.</a:t>
            </a:r>
            <a:endParaRPr b="0" lang="en-IN" sz="1300" spc="-1" strike="noStrike">
              <a:latin typeface="Arial"/>
            </a:endParaRPr>
          </a:p>
          <a:p>
            <a:pPr marL="457200" indent="-380880" algn="just">
              <a:lnSpc>
                <a:spcPct val="100000"/>
              </a:lnSpc>
              <a:buNone/>
              <a:tabLst>
                <a:tab algn="l" pos="0"/>
              </a:tabLst>
            </a:pPr>
            <a:endParaRPr b="0" lang="en-IN" sz="1300" spc="-1" strike="noStrike">
              <a:latin typeface="Arial"/>
            </a:endParaRPr>
          </a:p>
        </p:txBody>
      </p:sp>
      <p:sp>
        <p:nvSpPr>
          <p:cNvPr id="94" name="Google Shape;168;p18"/>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Languages &amp; Technologies</a:t>
            </a:r>
            <a:endParaRPr b="0" lang="en-IN" sz="3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subTitle"/>
          </p:nvPr>
        </p:nvSpPr>
        <p:spPr>
          <a:xfrm>
            <a:off x="773640" y="799920"/>
            <a:ext cx="6372360" cy="2639160"/>
          </a:xfrm>
          <a:prstGeom prst="rect">
            <a:avLst/>
          </a:prstGeom>
          <a:noFill/>
          <a:ln w="0">
            <a:noFill/>
          </a:ln>
        </p:spPr>
        <p:txBody>
          <a:bodyPr lIns="0" rIns="0" tIns="0" bIns="0" anchor="t">
            <a:noAutofit/>
          </a:bodyPr>
          <a:p>
            <a:pPr marL="457200" indent="-380880" algn="just">
              <a:lnSpc>
                <a:spcPct val="100000"/>
              </a:lnSpc>
              <a:buNone/>
              <a:tabLst>
                <a:tab algn="l" pos="0"/>
              </a:tabLst>
            </a:pPr>
            <a:endParaRPr b="0" lang="en-IN" sz="1300" spc="-1" strike="noStrike">
              <a:latin typeface="Arial"/>
            </a:endParaRPr>
          </a:p>
          <a:p>
            <a:pPr marL="457200" indent="-380880" algn="just">
              <a:lnSpc>
                <a:spcPct val="100000"/>
              </a:lnSpc>
              <a:buNone/>
              <a:tabLst>
                <a:tab algn="l" pos="0"/>
              </a:tabLst>
            </a:pPr>
            <a:endParaRPr b="0" lang="en-IN" sz="1300" spc="-1" strike="noStrike">
              <a:latin typeface="Arial"/>
            </a:endParaRPr>
          </a:p>
          <a:p>
            <a:pPr marL="457200" indent="-380880" algn="just">
              <a:lnSpc>
                <a:spcPct val="100000"/>
              </a:lnSpc>
              <a:buNone/>
              <a:tabLst>
                <a:tab algn="l" pos="0"/>
              </a:tabLst>
            </a:pPr>
            <a:r>
              <a:rPr b="0" lang="en-US" sz="1300" spc="-1" strike="noStrike" u="sng">
                <a:solidFill>
                  <a:srgbClr val="ffffff"/>
                </a:solidFill>
                <a:uFillTx/>
                <a:latin typeface="Ubuntu"/>
                <a:ea typeface="Lato"/>
              </a:rPr>
              <a:t>XGBoost</a:t>
            </a:r>
            <a:endParaRPr b="0" lang="en-IN" sz="1300" spc="-1" strike="noStrike">
              <a:latin typeface="Arial"/>
            </a:endParaRPr>
          </a:p>
          <a:p>
            <a:pPr marL="457200" indent="-380880" algn="just">
              <a:lnSpc>
                <a:spcPct val="100000"/>
              </a:lnSpc>
              <a:buNone/>
              <a:tabLst>
                <a:tab algn="l" pos="0"/>
              </a:tabLst>
            </a:pPr>
            <a:endParaRPr b="0" lang="en-IN" sz="1100" spc="-1" strike="noStrike">
              <a:latin typeface="Arial"/>
            </a:endParaRPr>
          </a:p>
          <a:p>
            <a:pPr marL="457200" indent="-380880" algn="just">
              <a:lnSpc>
                <a:spcPct val="100000"/>
              </a:lnSpc>
              <a:buNone/>
              <a:tabLst>
                <a:tab algn="l" pos="0"/>
              </a:tabLst>
            </a:pPr>
            <a:r>
              <a:rPr b="0" lang="en-US" sz="1100" spc="-1" strike="noStrike">
                <a:solidFill>
                  <a:srgbClr val="ffffff"/>
                </a:solidFill>
                <a:latin typeface="Ubuntu"/>
                <a:ea typeface="Lato"/>
              </a:rPr>
              <a:t>	</a:t>
            </a:r>
            <a:r>
              <a:rPr b="0" lang="en-US" sz="1300" spc="-1" strike="noStrike">
                <a:solidFill>
                  <a:srgbClr val="d4f3fd"/>
                </a:solidFill>
                <a:latin typeface="Ubuntu"/>
                <a:ea typeface="Lato"/>
              </a:rPr>
              <a:t>XGBoost is a popular and efficient open-source implementation of the gradient boosted trees algorithm. Gradient boosting is a supervised learning algorithm, which attempts to accurately predict a target variable by combining the estimates of a set of simpler, weaker models.</a:t>
            </a:r>
            <a:endParaRPr b="0" lang="en-IN" sz="1300" spc="-1" strike="noStrike">
              <a:latin typeface="Arial"/>
            </a:endParaRPr>
          </a:p>
        </p:txBody>
      </p:sp>
      <p:sp>
        <p:nvSpPr>
          <p:cNvPr id="96" name="Google Shape;168;p18"/>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Languages &amp; Technologies</a:t>
            </a:r>
            <a:endParaRPr b="0" lang="en-IN" sz="3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97" name="Google Shape;174;p19"/>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Approach</a:t>
            </a:r>
            <a:endParaRPr b="0" lang="en-IN" sz="3400" spc="-1" strike="noStrike">
              <a:latin typeface="Arial"/>
            </a:endParaRPr>
          </a:p>
        </p:txBody>
      </p:sp>
      <p:sp>
        <p:nvSpPr>
          <p:cNvPr id="98" name="TextBox 1"/>
          <p:cNvSpPr/>
          <p:nvPr/>
        </p:nvSpPr>
        <p:spPr>
          <a:xfrm>
            <a:off x="609480" y="1075320"/>
            <a:ext cx="6682320" cy="20703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300" spc="-1" strike="noStrike">
                <a:solidFill>
                  <a:srgbClr val="d4f3fd"/>
                </a:solidFill>
                <a:latin typeface="Ubuntu"/>
                <a:ea typeface="Arial"/>
              </a:rPr>
              <a:t>Current forecasting methods for retail have little data to back them up and are unlikely to be automated. The problem becomes more complex as retailers add new locations with unique needs, new products, ever-transitioning seasonal tastes, and unpredictable product marketing.</a:t>
            </a:r>
            <a:endParaRPr b="0" lang="en-IN" sz="1300" spc="-1" strike="noStrike">
              <a:latin typeface="Arial"/>
            </a:endParaRPr>
          </a:p>
          <a:p>
            <a:pPr algn="just">
              <a:lnSpc>
                <a:spcPct val="100000"/>
              </a:lnSpc>
              <a:buNone/>
            </a:pPr>
            <a:endParaRPr b="0" lang="en-IN" sz="1300" spc="-1" strike="noStrike">
              <a:latin typeface="Arial"/>
            </a:endParaRPr>
          </a:p>
          <a:p>
            <a:pPr algn="just">
              <a:lnSpc>
                <a:spcPct val="100000"/>
              </a:lnSpc>
              <a:buNone/>
            </a:pPr>
            <a:r>
              <a:rPr b="0" lang="en-US" sz="1300" spc="-1" strike="noStrike">
                <a:solidFill>
                  <a:srgbClr val="d4f3fd"/>
                </a:solidFill>
                <a:latin typeface="Ubuntu"/>
                <a:ea typeface="Arial"/>
              </a:rPr>
              <a:t>We are going to use 4 years worth of data to train the model, and tryout several approaches to forecast sales</a:t>
            </a:r>
            <a:endParaRPr b="0" lang="en-IN" sz="1300" spc="-1" strike="noStrike">
              <a:latin typeface="Arial"/>
            </a:endParaRPr>
          </a:p>
          <a:p>
            <a:pPr lvl="2" marL="285840" indent="-285840" algn="just">
              <a:lnSpc>
                <a:spcPct val="100000"/>
              </a:lnSpc>
              <a:buClr>
                <a:srgbClr val="ffffff"/>
              </a:buClr>
              <a:buFont typeface="Arial"/>
              <a:buChar char="•"/>
            </a:pPr>
            <a:r>
              <a:rPr b="0" lang="en-US" sz="1300" spc="-1" strike="noStrike">
                <a:solidFill>
                  <a:srgbClr val="d4f3fd"/>
                </a:solidFill>
                <a:latin typeface="Ubuntu"/>
                <a:ea typeface="Arial"/>
              </a:rPr>
              <a:t>ARIMA - Hyper Parameter Tuning using the GRID &amp; RANDOM search</a:t>
            </a:r>
            <a:endParaRPr b="0" lang="en-IN" sz="1300" spc="-1" strike="noStrike">
              <a:latin typeface="Arial"/>
            </a:endParaRPr>
          </a:p>
          <a:p>
            <a:pPr marL="285840" indent="-285840" algn="just">
              <a:lnSpc>
                <a:spcPct val="100000"/>
              </a:lnSpc>
              <a:buClr>
                <a:srgbClr val="ffffff"/>
              </a:buClr>
              <a:buFont typeface="Arial"/>
              <a:buChar char="•"/>
            </a:pPr>
            <a:r>
              <a:rPr b="0" lang="en-US" sz="1300" spc="-1" strike="noStrike">
                <a:solidFill>
                  <a:srgbClr val="d4f3fd"/>
                </a:solidFill>
                <a:latin typeface="Ubuntu"/>
                <a:ea typeface="Arial"/>
              </a:rPr>
              <a:t>LSTM - Designing own sequential model using tensor flow</a:t>
            </a:r>
            <a:endParaRPr b="0" lang="en-IN" sz="1300" spc="-1" strike="noStrike">
              <a:latin typeface="Arial"/>
            </a:endParaRPr>
          </a:p>
          <a:p>
            <a:pPr lvl="2" marL="285840" indent="-285840" algn="just">
              <a:lnSpc>
                <a:spcPct val="100000"/>
              </a:lnSpc>
              <a:buClr>
                <a:srgbClr val="ffffff"/>
              </a:buClr>
              <a:buFont typeface="Arial"/>
              <a:buChar char="•"/>
            </a:pPr>
            <a:r>
              <a:rPr b="0" lang="en-US" sz="1300" spc="-1" strike="noStrike">
                <a:solidFill>
                  <a:srgbClr val="d4f3fd"/>
                </a:solidFill>
                <a:latin typeface="Ubuntu"/>
                <a:ea typeface="Arial"/>
              </a:rPr>
              <a:t>XGboosting</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99" name="PlaceHolder 1"/>
          <p:cNvSpPr>
            <a:spLocks noGrp="1"/>
          </p:cNvSpPr>
          <p:nvPr>
            <p:ph/>
          </p:nvPr>
        </p:nvSpPr>
        <p:spPr>
          <a:xfrm>
            <a:off x="942840" y="904680"/>
            <a:ext cx="6437160" cy="2335320"/>
          </a:xfrm>
          <a:prstGeom prst="rect">
            <a:avLst/>
          </a:prstGeom>
          <a:noFill/>
          <a:ln w="0">
            <a:noFill/>
          </a:ln>
        </p:spPr>
        <p:txBody>
          <a:bodyPr lIns="0" rIns="0" tIns="0" bIns="0" anchor="t">
            <a:noAutofit/>
          </a:bodyPr>
          <a:p>
            <a:pPr marL="457200" indent="-380880">
              <a:lnSpc>
                <a:spcPct val="100000"/>
              </a:lnSpc>
              <a:buNone/>
              <a:tabLst>
                <a:tab algn="l" pos="0"/>
              </a:tabLst>
            </a:pPr>
            <a:r>
              <a:rPr b="0" lang="en-IN" sz="2200" spc="-1" strike="noStrike">
                <a:solidFill>
                  <a:srgbClr val="ffffff"/>
                </a:solidFill>
                <a:latin typeface="Ubuntu"/>
                <a:ea typeface="Ubuntu"/>
              </a:rPr>
              <a:t>Software requirements</a:t>
            </a:r>
            <a:endParaRPr b="0" lang="en-IN" sz="2200" spc="-1" strike="noStrike">
              <a:solidFill>
                <a:srgbClr val="000000"/>
              </a:solidFill>
              <a:latin typeface="Arial"/>
            </a:endParaRPr>
          </a:p>
          <a:p>
            <a:pPr marL="457200" indent="-330120">
              <a:lnSpc>
                <a:spcPct val="100000"/>
              </a:lnSpc>
              <a:spcBef>
                <a:spcPts val="1001"/>
              </a:spcBef>
              <a:buClr>
                <a:srgbClr val="ffff00"/>
              </a:buClr>
              <a:buFont typeface="Ubuntu"/>
              <a:buChar char="●"/>
              <a:tabLst>
                <a:tab algn="l" pos="0"/>
              </a:tabLst>
            </a:pPr>
            <a:r>
              <a:rPr b="0" lang="en-IN" sz="1600" spc="-1" strike="noStrike">
                <a:solidFill>
                  <a:srgbClr val="b7ebfb"/>
                </a:solidFill>
                <a:latin typeface="Ubuntu"/>
                <a:ea typeface="Ubuntu"/>
              </a:rPr>
              <a:t>Web browser</a:t>
            </a:r>
            <a:endParaRPr b="0" lang="en-IN" sz="1600" spc="-1" strike="noStrike">
              <a:solidFill>
                <a:srgbClr val="000000"/>
              </a:solidFill>
              <a:latin typeface="Arial"/>
            </a:endParaRPr>
          </a:p>
          <a:p>
            <a:pPr marL="457200" indent="-330120">
              <a:lnSpc>
                <a:spcPct val="100000"/>
              </a:lnSpc>
              <a:spcBef>
                <a:spcPts val="1001"/>
              </a:spcBef>
              <a:buClr>
                <a:srgbClr val="ffff00"/>
              </a:buClr>
              <a:buFont typeface="Ubuntu"/>
              <a:buChar char="●"/>
              <a:tabLst>
                <a:tab algn="l" pos="0"/>
              </a:tabLst>
            </a:pPr>
            <a:r>
              <a:rPr b="0" lang="en-IN" sz="1600" spc="-1" strike="noStrike">
                <a:solidFill>
                  <a:srgbClr val="b7ebfb"/>
                </a:solidFill>
                <a:latin typeface="Ubuntu"/>
                <a:ea typeface="Ubuntu"/>
              </a:rPr>
              <a:t>Editor for Python ( Eg: Google Colab, Jupyter notebook, etc)</a:t>
            </a:r>
            <a:endParaRPr b="0" lang="en-IN" sz="1600" spc="-1" strike="noStrike">
              <a:solidFill>
                <a:srgbClr val="000000"/>
              </a:solidFill>
              <a:latin typeface="Arial"/>
            </a:endParaRPr>
          </a:p>
          <a:p>
            <a:pPr marL="457200" indent="-380880">
              <a:lnSpc>
                <a:spcPct val="100000"/>
              </a:lnSpc>
              <a:spcBef>
                <a:spcPts val="1001"/>
              </a:spcBef>
              <a:buNone/>
              <a:tabLst>
                <a:tab algn="l" pos="0"/>
              </a:tabLst>
            </a:pPr>
            <a:r>
              <a:rPr b="0" lang="en-IN" sz="2100" spc="-1" strike="noStrike">
                <a:solidFill>
                  <a:srgbClr val="ffffff"/>
                </a:solidFill>
                <a:latin typeface="Ubuntu"/>
                <a:ea typeface="Ubuntu"/>
              </a:rPr>
              <a:t>Hardware requirements</a:t>
            </a:r>
            <a:endParaRPr b="0" lang="en-IN" sz="2100" spc="-1" strike="noStrike">
              <a:solidFill>
                <a:srgbClr val="000000"/>
              </a:solidFill>
              <a:latin typeface="Arial"/>
            </a:endParaRPr>
          </a:p>
          <a:p>
            <a:pPr marL="457200" indent="-330120">
              <a:lnSpc>
                <a:spcPct val="100000"/>
              </a:lnSpc>
              <a:spcBef>
                <a:spcPts val="1001"/>
              </a:spcBef>
              <a:buClr>
                <a:srgbClr val="ffff00"/>
              </a:buClr>
              <a:buFont typeface="Ubuntu"/>
              <a:buChar char="●"/>
              <a:tabLst>
                <a:tab algn="l" pos="0"/>
              </a:tabLst>
            </a:pPr>
            <a:r>
              <a:rPr b="0" lang="en-IN" sz="1600" spc="-1" strike="noStrike">
                <a:solidFill>
                  <a:srgbClr val="d4f3fd"/>
                </a:solidFill>
                <a:latin typeface="Ubuntu"/>
                <a:ea typeface="Ubuntu"/>
              </a:rPr>
              <a:t>PC with i5 processor or higher</a:t>
            </a:r>
            <a:endParaRPr b="0" lang="en-IN" sz="1600" spc="-1" strike="noStrike">
              <a:solidFill>
                <a:srgbClr val="000000"/>
              </a:solidFill>
              <a:latin typeface="Arial"/>
            </a:endParaRPr>
          </a:p>
          <a:p>
            <a:pPr marL="457200" indent="-330120">
              <a:lnSpc>
                <a:spcPct val="100000"/>
              </a:lnSpc>
              <a:spcBef>
                <a:spcPts val="1001"/>
              </a:spcBef>
              <a:buClr>
                <a:srgbClr val="ffff00"/>
              </a:buClr>
              <a:buFont typeface="Ubuntu"/>
              <a:buChar char="●"/>
              <a:tabLst>
                <a:tab algn="l" pos="0"/>
              </a:tabLst>
            </a:pPr>
            <a:r>
              <a:rPr b="0" lang="en-IN" sz="1600" spc="-1" strike="noStrike">
                <a:solidFill>
                  <a:srgbClr val="d4f3fd"/>
                </a:solidFill>
                <a:latin typeface="Ubuntu"/>
                <a:ea typeface="Ubuntu"/>
              </a:rPr>
              <a:t>4GB RAM</a:t>
            </a:r>
            <a:endParaRPr b="0" lang="en-IN" sz="1600" spc="-1" strike="noStrike">
              <a:solidFill>
                <a:srgbClr val="000000"/>
              </a:solidFill>
              <a:latin typeface="Arial"/>
            </a:endParaRPr>
          </a:p>
          <a:p>
            <a:pPr marL="457200" indent="-330120">
              <a:lnSpc>
                <a:spcPct val="100000"/>
              </a:lnSpc>
              <a:spcBef>
                <a:spcPts val="1001"/>
              </a:spcBef>
              <a:spcAft>
                <a:spcPts val="1001"/>
              </a:spcAft>
              <a:buClr>
                <a:srgbClr val="ffff00"/>
              </a:buClr>
              <a:buFont typeface="Ubuntu"/>
              <a:buChar char="●"/>
              <a:tabLst>
                <a:tab algn="l" pos="0"/>
              </a:tabLst>
            </a:pPr>
            <a:r>
              <a:rPr b="0" lang="en-IN" sz="1600" spc="-1" strike="noStrike">
                <a:solidFill>
                  <a:srgbClr val="d4f3fd"/>
                </a:solidFill>
                <a:latin typeface="Ubuntu"/>
                <a:ea typeface="Ubuntu"/>
              </a:rPr>
              <a:t>Internet Connection</a:t>
            </a:r>
            <a:endParaRPr b="0" lang="en-IN" sz="1600" spc="-1" strike="noStrike">
              <a:solidFill>
                <a:srgbClr val="000000"/>
              </a:solidFill>
              <a:latin typeface="Arial"/>
            </a:endParaRPr>
          </a:p>
        </p:txBody>
      </p:sp>
      <p:sp>
        <p:nvSpPr>
          <p:cNvPr id="100" name="PlaceHolder 2"/>
          <p:cNvSpPr>
            <a:spLocks noGrp="1"/>
          </p:cNvSpPr>
          <p:nvPr>
            <p:ph type="sldNum" idx="5"/>
          </p:nvPr>
        </p:nvSpPr>
        <p:spPr>
          <a:xfrm>
            <a:off x="7344360" y="3656160"/>
            <a:ext cx="474480" cy="302400"/>
          </a:xfrm>
          <a:prstGeom prst="rect">
            <a:avLst/>
          </a:prstGeom>
          <a:noFill/>
          <a:ln w="0">
            <a:noFill/>
          </a:ln>
        </p:spPr>
        <p:txBody>
          <a:bodyPr lIns="0" rIns="0" tIns="0" bIns="0" anchor="ctr">
            <a:noAutofit/>
          </a:bodyPr>
          <a:lstStyle>
            <a:lvl1pPr algn="r">
              <a:lnSpc>
                <a:spcPct val="100000"/>
              </a:lnSpc>
              <a:buNone/>
              <a:tabLst>
                <a:tab algn="l" pos="0"/>
              </a:tabLst>
              <a:defRPr b="1" lang="en-IN" sz="1300" spc="-1" strike="noStrike">
                <a:solidFill>
                  <a:srgbClr val="7c8894"/>
                </a:solidFill>
                <a:latin typeface="Montserrat"/>
                <a:ea typeface="Montserrat"/>
              </a:defRPr>
            </a:lvl1pPr>
          </a:lstStyle>
          <a:p>
            <a:pPr algn="r">
              <a:lnSpc>
                <a:spcPct val="100000"/>
              </a:lnSpc>
              <a:buNone/>
              <a:tabLst>
                <a:tab algn="l" pos="0"/>
              </a:tabLst>
            </a:pPr>
            <a:fld id="{4218384A-1903-4C88-9C73-39CCA28FBC7C}" type="slidenum">
              <a:rPr b="1" lang="en-IN" sz="1300" spc="-1" strike="noStrike">
                <a:solidFill>
                  <a:srgbClr val="7c8894"/>
                </a:solidFill>
                <a:latin typeface="Montserrat"/>
                <a:ea typeface="Montserrat"/>
              </a:rPr>
              <a:t>&lt;number&gt;</a:t>
            </a:fld>
            <a:endParaRPr b="0" lang="en-IN" sz="1300" spc="-1" strike="noStrike">
              <a:latin typeface="Times New Roman"/>
            </a:endParaRPr>
          </a:p>
        </p:txBody>
      </p:sp>
      <p:sp>
        <p:nvSpPr>
          <p:cNvPr id="101" name="Google Shape;187;p21"/>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800" spc="-1" strike="noStrike">
                <a:solidFill>
                  <a:srgbClr val="ffff00"/>
                </a:solidFill>
                <a:latin typeface="Ubuntu"/>
                <a:ea typeface="Ubuntu"/>
              </a:rPr>
              <a:t>Hardware &amp; software requirements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0" y="144360"/>
            <a:ext cx="7919280" cy="876960"/>
          </a:xfrm>
          <a:prstGeom prst="rect">
            <a:avLst/>
          </a:prstGeom>
          <a:noFill/>
          <a:ln w="0">
            <a:noFill/>
          </a:ln>
        </p:spPr>
        <p:txBody>
          <a:bodyPr lIns="0" rIns="0" tIns="0" bIns="0" anchor="b">
            <a:noAutofit/>
          </a:bodyPr>
          <a:p>
            <a:pPr marL="914400" indent="457200">
              <a:lnSpc>
                <a:spcPct val="90000"/>
              </a:lnSpc>
              <a:buNone/>
              <a:tabLst>
                <a:tab algn="l" pos="0"/>
              </a:tabLst>
            </a:pPr>
            <a:r>
              <a:rPr b="1" lang="en-IN" sz="3600" spc="-1" strike="noStrike">
                <a:solidFill>
                  <a:srgbClr val="ffff00"/>
                </a:solidFill>
                <a:latin typeface="Ubuntu"/>
                <a:ea typeface="Ubuntu"/>
              </a:rPr>
              <a:t>Steps</a:t>
            </a:r>
            <a:endParaRPr b="0" lang="en-IN" sz="3600" spc="-1" strike="noStrike">
              <a:solidFill>
                <a:srgbClr val="000000"/>
              </a:solidFill>
              <a:latin typeface="Arial"/>
            </a:endParaRPr>
          </a:p>
        </p:txBody>
      </p:sp>
      <p:sp>
        <p:nvSpPr>
          <p:cNvPr id="103" name="PlaceHolder 2"/>
          <p:cNvSpPr>
            <a:spLocks noGrp="1"/>
          </p:cNvSpPr>
          <p:nvPr>
            <p:ph type="subTitle"/>
          </p:nvPr>
        </p:nvSpPr>
        <p:spPr>
          <a:xfrm>
            <a:off x="1656360" y="1332000"/>
            <a:ext cx="4681080" cy="1319400"/>
          </a:xfrm>
          <a:prstGeom prst="rect">
            <a:avLst/>
          </a:prstGeom>
          <a:noFill/>
          <a:ln w="0">
            <a:noFill/>
          </a:ln>
          <a:effectLst>
            <a:outerShdw dist="38160" dir="10800000" blurRad="50760" rotWithShape="0">
              <a:srgbClr val="000000">
                <a:alpha val="40000"/>
              </a:srgbClr>
            </a:outerShdw>
          </a:effectLst>
        </p:spPr>
        <p:txBody>
          <a:bodyPr lIns="0" rIns="0" tIns="0" bIns="0" anchor="t">
            <a:noAutofit/>
          </a:bodyPr>
          <a:p>
            <a:pPr marL="457200" indent="-349200">
              <a:lnSpc>
                <a:spcPct val="100000"/>
              </a:lnSpc>
              <a:buClr>
                <a:srgbClr val="2ac3f3"/>
              </a:buClr>
              <a:buFont typeface="Ubuntu"/>
              <a:buChar char="●"/>
            </a:pPr>
            <a:r>
              <a:rPr b="0" lang="en-IN" sz="1300" spc="-1" strike="noStrike">
                <a:solidFill>
                  <a:srgbClr val="d4f3fd"/>
                </a:solidFill>
                <a:latin typeface="Ubuntu"/>
                <a:ea typeface="Lato"/>
              </a:rPr>
              <a:t>Explore the dataset</a:t>
            </a:r>
            <a:endParaRPr b="0" lang="en-IN" sz="1300" spc="-1" strike="noStrike">
              <a:latin typeface="Arial"/>
            </a:endParaRPr>
          </a:p>
          <a:p>
            <a:pPr marL="457200" indent="-349200">
              <a:lnSpc>
                <a:spcPct val="100000"/>
              </a:lnSpc>
              <a:buClr>
                <a:srgbClr val="2ac3f3"/>
              </a:buClr>
              <a:buFont typeface="Ubuntu"/>
              <a:buChar char="●"/>
            </a:pPr>
            <a:r>
              <a:rPr b="0" lang="en-IN" sz="1300" spc="-1" strike="noStrike">
                <a:solidFill>
                  <a:srgbClr val="d4f3fd"/>
                </a:solidFill>
                <a:latin typeface="Ubuntu"/>
                <a:ea typeface="Lato"/>
              </a:rPr>
              <a:t>Pre-process data</a:t>
            </a:r>
            <a:endParaRPr b="0" lang="en-IN" sz="1300" spc="-1" strike="noStrike">
              <a:latin typeface="Arial"/>
            </a:endParaRPr>
          </a:p>
          <a:p>
            <a:pPr marL="457200" indent="-349200">
              <a:lnSpc>
                <a:spcPct val="100000"/>
              </a:lnSpc>
              <a:buClr>
                <a:srgbClr val="2ac3f3"/>
              </a:buClr>
              <a:buFont typeface="Ubuntu"/>
              <a:buChar char="●"/>
            </a:pPr>
            <a:r>
              <a:rPr b="0" lang="en-IN" sz="1300" spc="-1" strike="noStrike">
                <a:solidFill>
                  <a:srgbClr val="d4f3fd"/>
                </a:solidFill>
                <a:latin typeface="Ubuntu"/>
                <a:ea typeface="Lato"/>
              </a:rPr>
              <a:t>Build the model(s)</a:t>
            </a:r>
            <a:endParaRPr b="0" lang="en-IN" sz="1300" spc="-1" strike="noStrike">
              <a:latin typeface="Arial"/>
            </a:endParaRPr>
          </a:p>
          <a:p>
            <a:pPr marL="457200" indent="-349200">
              <a:lnSpc>
                <a:spcPct val="100000"/>
              </a:lnSpc>
              <a:buClr>
                <a:srgbClr val="2ac3f3"/>
              </a:buClr>
              <a:buFont typeface="Ubuntu"/>
              <a:buChar char="●"/>
            </a:pPr>
            <a:r>
              <a:rPr b="0" lang="en-IN" sz="1300" spc="-1" strike="noStrike">
                <a:solidFill>
                  <a:srgbClr val="d4f3fd"/>
                </a:solidFill>
                <a:latin typeface="Ubuntu"/>
                <a:ea typeface="Lato"/>
              </a:rPr>
              <a:t>Train and validate the model</a:t>
            </a:r>
            <a:endParaRPr b="0" lang="en-IN" sz="1300" spc="-1" strike="noStrike">
              <a:latin typeface="Arial"/>
            </a:endParaRPr>
          </a:p>
          <a:p>
            <a:pPr marL="457200" indent="-349200">
              <a:lnSpc>
                <a:spcPct val="100000"/>
              </a:lnSpc>
              <a:buClr>
                <a:srgbClr val="2ac3f3"/>
              </a:buClr>
              <a:buFont typeface="Ubuntu"/>
              <a:buChar char="●"/>
            </a:pPr>
            <a:r>
              <a:rPr b="0" lang="en-IN" sz="1300" spc="-1" strike="noStrike">
                <a:solidFill>
                  <a:srgbClr val="d4f3fd"/>
                </a:solidFill>
                <a:latin typeface="Ubuntu"/>
                <a:ea typeface="Lato"/>
              </a:rPr>
              <a:t>Test the model</a:t>
            </a:r>
            <a:endParaRPr b="0" lang="en-IN" sz="1300" spc="-1" strike="noStrike">
              <a:latin typeface="Arial"/>
            </a:endParaRPr>
          </a:p>
        </p:txBody>
      </p:sp>
      <p:sp>
        <p:nvSpPr>
          <p:cNvPr id="104" name="PlaceHolder 3"/>
          <p:cNvSpPr>
            <a:spLocks noGrp="1"/>
          </p:cNvSpPr>
          <p:nvPr>
            <p:ph type="sldNum" idx="6"/>
          </p:nvPr>
        </p:nvSpPr>
        <p:spPr>
          <a:xfrm>
            <a:off x="7338240" y="3589560"/>
            <a:ext cx="474840" cy="30276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32D733DB-B898-4F9B-BAF6-A2360C1446D6}" type="slidenum">
              <a:rPr b="0" lang="en-IN" sz="800" spc="-1" strike="noStrike">
                <a:solidFill>
                  <a:srgbClr val="ffffff"/>
                </a:solidFill>
                <a:latin typeface="Lato"/>
                <a:ea typeface="Lato"/>
              </a:rPr>
              <a:t>&lt;number&gt;</a:t>
            </a:fld>
            <a:endParaRPr b="0" lang="en-IN" sz="8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TotalTime>
  <Application>LibreOffice/7.3.3.2$Windows_X86_64 LibreOffice_project/d1d0ea68f081ee2800a922cac8f79445e4603348</Application>
  <AppVersion>15.0000</AppVersion>
  <Words>635</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2022-06-18T11:01:47Z</dcterms:modified>
  <cp:revision>8</cp:revision>
  <dc:subject/>
  <dc:title>Store Sales time series forecasting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Custom</vt:lpwstr>
  </property>
  <property fmtid="{D5CDD505-2E9C-101B-9397-08002B2CF9AE}" pid="4" name="Slides">
    <vt:i4>10</vt:i4>
  </property>
</Properties>
</file>