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9" r:id="rId3"/>
    <p:sldId id="27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8" r:id="rId12"/>
    <p:sldId id="280" r:id="rId13"/>
    <p:sldId id="281" r:id="rId14"/>
    <p:sldId id="284" r:id="rId15"/>
    <p:sldId id="285" r:id="rId16"/>
    <p:sldId id="286" r:id="rId17"/>
    <p:sldId id="289" r:id="rId18"/>
    <p:sldId id="268" r:id="rId19"/>
    <p:sldId id="265" r:id="rId20"/>
    <p:sldId id="267" r:id="rId21"/>
    <p:sldId id="290" r:id="rId22"/>
    <p:sldId id="291" r:id="rId23"/>
    <p:sldId id="292" r:id="rId24"/>
    <p:sldId id="266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fhlogo.blogspot.com/2011/03/facebook.html" TargetMode="External"/><Relationship Id="rId1" Type="http://schemas.openxmlformats.org/officeDocument/2006/relationships/image" Target="../media/image12.png"/><Relationship Id="rId6" Type="http://schemas.openxmlformats.org/officeDocument/2006/relationships/hyperlink" Target="http://commons.wikimedia.org/wiki/File:Linkedin_Shiny_Icon.svg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flickr.com/photos/simiezzz/475513265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fhlogo.blogspot.com/2011/03/facebook.html" TargetMode="External"/><Relationship Id="rId1" Type="http://schemas.openxmlformats.org/officeDocument/2006/relationships/image" Target="../media/image12.png"/><Relationship Id="rId6" Type="http://schemas.openxmlformats.org/officeDocument/2006/relationships/hyperlink" Target="http://commons.wikimedia.org/wiki/File:Linkedin_Shiny_Icon.svg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flickr.com/photos/simiezzz/475513265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778C5-7354-4E70-9DAF-13FD3F71566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72998-5D3F-4488-9668-68AC44D94A61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8A06D93-072D-4089-8665-AD7F3AB4F11C}" type="parTrans" cxnId="{692B332A-9749-4B6F-96D9-DBC4FDDC6921}">
      <dgm:prSet/>
      <dgm:spPr/>
      <dgm:t>
        <a:bodyPr/>
        <a:lstStyle/>
        <a:p>
          <a:endParaRPr lang="en-US"/>
        </a:p>
      </dgm:t>
    </dgm:pt>
    <dgm:pt modelId="{E13ED5E1-9548-4624-827A-19F1F813D78C}" type="sibTrans" cxnId="{692B332A-9749-4B6F-96D9-DBC4FDDC6921}">
      <dgm:prSet/>
      <dgm:spPr/>
      <dgm:t>
        <a:bodyPr/>
        <a:lstStyle/>
        <a:p>
          <a:endParaRPr lang="en-US"/>
        </a:p>
      </dgm:t>
    </dgm:pt>
    <dgm:pt modelId="{4753EE31-1E91-48CE-8295-05A7DF2E95D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01F1970-BCB5-4760-A8BD-34DFDF01F7F4}" type="parTrans" cxnId="{83CAB449-E883-408C-9A12-DF86BE2D0E12}">
      <dgm:prSet/>
      <dgm:spPr/>
      <dgm:t>
        <a:bodyPr/>
        <a:lstStyle/>
        <a:p>
          <a:endParaRPr lang="en-US"/>
        </a:p>
      </dgm:t>
    </dgm:pt>
    <dgm:pt modelId="{092681CA-E3A6-4030-8D52-79ED2347B414}" type="sibTrans" cxnId="{83CAB449-E883-408C-9A12-DF86BE2D0E12}">
      <dgm:prSet/>
      <dgm:spPr/>
      <dgm:t>
        <a:bodyPr/>
        <a:lstStyle/>
        <a:p>
          <a:endParaRPr lang="en-US"/>
        </a:p>
      </dgm:t>
    </dgm:pt>
    <dgm:pt modelId="{F56A647F-15A1-480F-A639-59AFCD3436B2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E78000D1-4B94-48E2-ABDD-B3FBCCD5E1E5}" type="parTrans" cxnId="{03F17E0E-29FF-4178-9D77-B48D432A0FF1}">
      <dgm:prSet/>
      <dgm:spPr/>
      <dgm:t>
        <a:bodyPr/>
        <a:lstStyle/>
        <a:p>
          <a:endParaRPr lang="en-US"/>
        </a:p>
      </dgm:t>
    </dgm:pt>
    <dgm:pt modelId="{EC64F3B7-7807-4A14-B872-D1FDFF0A801E}" type="sibTrans" cxnId="{03F17E0E-29FF-4178-9D77-B48D432A0FF1}">
      <dgm:prSet/>
      <dgm:spPr/>
      <dgm:t>
        <a:bodyPr/>
        <a:lstStyle/>
        <a:p>
          <a:endParaRPr lang="en-US"/>
        </a:p>
      </dgm:t>
    </dgm:pt>
    <dgm:pt modelId="{A2CC609F-F399-45A6-BBA7-76A585F52620}">
      <dgm:prSet phldrT="[Text]"/>
      <dgm:spPr/>
      <dgm:t>
        <a:bodyPr/>
        <a:lstStyle/>
        <a:p>
          <a:r>
            <a:rPr lang="en-US" dirty="0"/>
            <a:t>Dietitians in Business and Communications (DBC)</a:t>
          </a:r>
        </a:p>
      </dgm:t>
    </dgm:pt>
    <dgm:pt modelId="{E40D1CDD-5AC9-4664-935E-F0989C86781D}" type="parTrans" cxnId="{3F7F83CB-41E7-4029-B06E-30F19F6AB071}">
      <dgm:prSet/>
      <dgm:spPr/>
      <dgm:t>
        <a:bodyPr/>
        <a:lstStyle/>
        <a:p>
          <a:endParaRPr lang="en-US"/>
        </a:p>
      </dgm:t>
    </dgm:pt>
    <dgm:pt modelId="{19DD1408-C803-44F9-B43C-CD6C10ECE335}" type="sibTrans" cxnId="{3F7F83CB-41E7-4029-B06E-30F19F6AB071}">
      <dgm:prSet/>
      <dgm:spPr/>
      <dgm:t>
        <a:bodyPr/>
        <a:lstStyle/>
        <a:p>
          <a:endParaRPr lang="en-US"/>
        </a:p>
      </dgm:t>
    </dgm:pt>
    <dgm:pt modelId="{B9899C48-67C7-42E2-A52B-582FA7C618BA}" type="pres">
      <dgm:prSet presAssocID="{BAE778C5-7354-4E70-9DAF-13FD3F71566A}" presName="Name0" presStyleCnt="0">
        <dgm:presLayoutVars>
          <dgm:chMax val="4"/>
          <dgm:resizeHandles val="exact"/>
        </dgm:presLayoutVars>
      </dgm:prSet>
      <dgm:spPr/>
    </dgm:pt>
    <dgm:pt modelId="{08595841-B75D-465A-82FD-D5EB6B01DB42}" type="pres">
      <dgm:prSet presAssocID="{BAE778C5-7354-4E70-9DAF-13FD3F71566A}" presName="ellipse" presStyleLbl="trBgShp" presStyleIdx="0" presStyleCnt="1"/>
      <dgm:spPr/>
    </dgm:pt>
    <dgm:pt modelId="{83855E87-EB95-4078-B229-EF7F513D6655}" type="pres">
      <dgm:prSet presAssocID="{BAE778C5-7354-4E70-9DAF-13FD3F71566A}" presName="arrow1" presStyleLbl="fgShp" presStyleIdx="0" presStyleCnt="1" custScaleY="128098" custLinFactNeighborX="7614" custLinFactNeighborY="47955"/>
      <dgm:spPr/>
    </dgm:pt>
    <dgm:pt modelId="{D3866AE6-F9DD-4CD8-9CE6-5B3CAD9EB6A5}" type="pres">
      <dgm:prSet presAssocID="{BAE778C5-7354-4E70-9DAF-13FD3F71566A}" presName="rectangle" presStyleLbl="revTx" presStyleIdx="0" presStyleCnt="1" custScaleX="145889" custScaleY="164646" custLinFactNeighborX="0" custLinFactNeighborY="50482">
        <dgm:presLayoutVars>
          <dgm:bulletEnabled val="1"/>
        </dgm:presLayoutVars>
      </dgm:prSet>
      <dgm:spPr/>
    </dgm:pt>
    <dgm:pt modelId="{BB2C68F7-5DDF-4FD9-A640-8B8A2805BC2B}" type="pres">
      <dgm:prSet presAssocID="{4753EE31-1E91-48CE-8295-05A7DF2E95DC}" presName="item1" presStyleLbl="node1" presStyleIdx="0" presStyleCnt="3">
        <dgm:presLayoutVars>
          <dgm:bulletEnabled val="1"/>
        </dgm:presLayoutVars>
      </dgm:prSet>
      <dgm:spPr/>
    </dgm:pt>
    <dgm:pt modelId="{491A3AB7-EED9-41E5-A642-9B4EEE1B1F53}" type="pres">
      <dgm:prSet presAssocID="{F56A647F-15A1-480F-A639-59AFCD3436B2}" presName="item2" presStyleLbl="node1" presStyleIdx="1" presStyleCnt="3" custLinFactNeighborX="-7420">
        <dgm:presLayoutVars>
          <dgm:bulletEnabled val="1"/>
        </dgm:presLayoutVars>
      </dgm:prSet>
      <dgm:spPr/>
    </dgm:pt>
    <dgm:pt modelId="{8BA406C8-D1D6-4D75-9882-40E9C34C41F0}" type="pres">
      <dgm:prSet presAssocID="{A2CC609F-F399-45A6-BBA7-76A585F52620}" presName="item3" presStyleLbl="node1" presStyleIdx="2" presStyleCnt="3">
        <dgm:presLayoutVars>
          <dgm:bulletEnabled val="1"/>
        </dgm:presLayoutVars>
      </dgm:prSet>
      <dgm:spPr/>
    </dgm:pt>
    <dgm:pt modelId="{26216902-281F-47A5-BDE5-1044235AA352}" type="pres">
      <dgm:prSet presAssocID="{BAE778C5-7354-4E70-9DAF-13FD3F71566A}" presName="funnel" presStyleLbl="trAlignAcc1" presStyleIdx="0" presStyleCnt="1" custLinFactNeighborX="-312" custLinFactNeighborY="332"/>
      <dgm:spPr/>
    </dgm:pt>
  </dgm:ptLst>
  <dgm:cxnLst>
    <dgm:cxn modelId="{03F17E0E-29FF-4178-9D77-B48D432A0FF1}" srcId="{BAE778C5-7354-4E70-9DAF-13FD3F71566A}" destId="{F56A647F-15A1-480F-A639-59AFCD3436B2}" srcOrd="2" destOrd="0" parTransId="{E78000D1-4B94-48E2-ABDD-B3FBCCD5E1E5}" sibTransId="{EC64F3B7-7807-4A14-B872-D1FDFF0A801E}"/>
    <dgm:cxn modelId="{F5DC2B29-C6ED-4490-B4CE-C95541E9729E}" type="presOf" srcId="{F56A647F-15A1-480F-A639-59AFCD3436B2}" destId="{BB2C68F7-5DDF-4FD9-A640-8B8A2805BC2B}" srcOrd="0" destOrd="0" presId="urn:microsoft.com/office/officeart/2005/8/layout/funnel1"/>
    <dgm:cxn modelId="{692B332A-9749-4B6F-96D9-DBC4FDDC6921}" srcId="{BAE778C5-7354-4E70-9DAF-13FD3F71566A}" destId="{7E272998-5D3F-4488-9668-68AC44D94A61}" srcOrd="0" destOrd="0" parTransId="{C8A06D93-072D-4089-8665-AD7F3AB4F11C}" sibTransId="{E13ED5E1-9548-4624-827A-19F1F813D78C}"/>
    <dgm:cxn modelId="{83CAB449-E883-408C-9A12-DF86BE2D0E12}" srcId="{BAE778C5-7354-4E70-9DAF-13FD3F71566A}" destId="{4753EE31-1E91-48CE-8295-05A7DF2E95DC}" srcOrd="1" destOrd="0" parTransId="{301F1970-BCB5-4760-A8BD-34DFDF01F7F4}" sibTransId="{092681CA-E3A6-4030-8D52-79ED2347B414}"/>
    <dgm:cxn modelId="{9EFD7480-D277-47D8-9B78-51F187FA6E64}" type="presOf" srcId="{A2CC609F-F399-45A6-BBA7-76A585F52620}" destId="{D3866AE6-F9DD-4CD8-9CE6-5B3CAD9EB6A5}" srcOrd="0" destOrd="0" presId="urn:microsoft.com/office/officeart/2005/8/layout/funnel1"/>
    <dgm:cxn modelId="{C0A0839E-F432-4098-B904-52A302D035A9}" type="presOf" srcId="{BAE778C5-7354-4E70-9DAF-13FD3F71566A}" destId="{B9899C48-67C7-42E2-A52B-582FA7C618BA}" srcOrd="0" destOrd="0" presId="urn:microsoft.com/office/officeart/2005/8/layout/funnel1"/>
    <dgm:cxn modelId="{77FF40B6-AF84-456F-A472-B42E4E20DE7D}" type="presOf" srcId="{4753EE31-1E91-48CE-8295-05A7DF2E95DC}" destId="{491A3AB7-EED9-41E5-A642-9B4EEE1B1F53}" srcOrd="0" destOrd="0" presId="urn:microsoft.com/office/officeart/2005/8/layout/funnel1"/>
    <dgm:cxn modelId="{3F7F83CB-41E7-4029-B06E-30F19F6AB071}" srcId="{BAE778C5-7354-4E70-9DAF-13FD3F71566A}" destId="{A2CC609F-F399-45A6-BBA7-76A585F52620}" srcOrd="3" destOrd="0" parTransId="{E40D1CDD-5AC9-4664-935E-F0989C86781D}" sibTransId="{19DD1408-C803-44F9-B43C-CD6C10ECE335}"/>
    <dgm:cxn modelId="{853BBBE6-2629-4951-9E47-7E979DC964B6}" type="presOf" srcId="{7E272998-5D3F-4488-9668-68AC44D94A61}" destId="{8BA406C8-D1D6-4D75-9882-40E9C34C41F0}" srcOrd="0" destOrd="0" presId="urn:microsoft.com/office/officeart/2005/8/layout/funnel1"/>
    <dgm:cxn modelId="{98683A02-8F69-43C5-B62E-B13C60D175BE}" type="presParOf" srcId="{B9899C48-67C7-42E2-A52B-582FA7C618BA}" destId="{08595841-B75D-465A-82FD-D5EB6B01DB42}" srcOrd="0" destOrd="0" presId="urn:microsoft.com/office/officeart/2005/8/layout/funnel1"/>
    <dgm:cxn modelId="{2BD5E802-86A7-41E9-9725-9883393996B7}" type="presParOf" srcId="{B9899C48-67C7-42E2-A52B-582FA7C618BA}" destId="{83855E87-EB95-4078-B229-EF7F513D6655}" srcOrd="1" destOrd="0" presId="urn:microsoft.com/office/officeart/2005/8/layout/funnel1"/>
    <dgm:cxn modelId="{1EF5A4D5-91CE-41B2-90EC-C73E7A17152F}" type="presParOf" srcId="{B9899C48-67C7-42E2-A52B-582FA7C618BA}" destId="{D3866AE6-F9DD-4CD8-9CE6-5B3CAD9EB6A5}" srcOrd="2" destOrd="0" presId="urn:microsoft.com/office/officeart/2005/8/layout/funnel1"/>
    <dgm:cxn modelId="{85708C8B-5432-4CAE-858F-761E6D71E9CE}" type="presParOf" srcId="{B9899C48-67C7-42E2-A52B-582FA7C618BA}" destId="{BB2C68F7-5DDF-4FD9-A640-8B8A2805BC2B}" srcOrd="3" destOrd="0" presId="urn:microsoft.com/office/officeart/2005/8/layout/funnel1"/>
    <dgm:cxn modelId="{C7ABFE54-592E-4DF5-A9E7-ACEA99057105}" type="presParOf" srcId="{B9899C48-67C7-42E2-A52B-582FA7C618BA}" destId="{491A3AB7-EED9-41E5-A642-9B4EEE1B1F53}" srcOrd="4" destOrd="0" presId="urn:microsoft.com/office/officeart/2005/8/layout/funnel1"/>
    <dgm:cxn modelId="{6EB1AA64-67DA-4900-8F79-2C47459B528A}" type="presParOf" srcId="{B9899C48-67C7-42E2-A52B-582FA7C618BA}" destId="{8BA406C8-D1D6-4D75-9882-40E9C34C41F0}" srcOrd="5" destOrd="0" presId="urn:microsoft.com/office/officeart/2005/8/layout/funnel1"/>
    <dgm:cxn modelId="{414ABAAA-4854-4CC5-A694-2507284F493C}" type="presParOf" srcId="{B9899C48-67C7-42E2-A52B-582FA7C618BA}" destId="{26216902-281F-47A5-BDE5-1044235AA35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73996-1328-413F-8E9B-51C96A179030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8E28E-D10A-430A-9535-F964E888ABCC}">
      <dgm:prSet phldrT="[Text]"/>
      <dgm:spPr/>
      <dgm:t>
        <a:bodyPr/>
        <a:lstStyle/>
        <a:p>
          <a:r>
            <a:rPr lang="en-US" dirty="0"/>
            <a:t>DBC</a:t>
          </a:r>
        </a:p>
        <a:p>
          <a:r>
            <a:rPr lang="en-US" dirty="0"/>
            <a:t>website</a:t>
          </a:r>
        </a:p>
      </dgm:t>
    </dgm:pt>
    <dgm:pt modelId="{2552B714-275C-4DDE-9434-125B16E3D58F}" type="parTrans" cxnId="{E31ADF27-7340-4185-A7AC-E95F5CD4AFEA}">
      <dgm:prSet/>
      <dgm:spPr/>
      <dgm:t>
        <a:bodyPr/>
        <a:lstStyle/>
        <a:p>
          <a:endParaRPr lang="en-US"/>
        </a:p>
      </dgm:t>
    </dgm:pt>
    <dgm:pt modelId="{CE77FD2D-873C-4E26-A53E-16D38A875057}" type="sibTrans" cxnId="{E31ADF27-7340-4185-A7AC-E95F5CD4AFEA}">
      <dgm:prSet/>
      <dgm:spPr/>
      <dgm:t>
        <a:bodyPr/>
        <a:lstStyle/>
        <a:p>
          <a:endParaRPr lang="en-US"/>
        </a:p>
      </dgm:t>
    </dgm:pt>
    <dgm:pt modelId="{AC196EAE-9A7C-46EA-9109-C20335AE3802}">
      <dgm:prSet phldrT="[Text]" custT="1"/>
      <dgm:spPr/>
      <dgm:t>
        <a:bodyPr/>
        <a:lstStyle/>
        <a:p>
          <a:r>
            <a:rPr lang="en-US" sz="2200" dirty="0"/>
            <a:t>Posts, Pictures, Links</a:t>
          </a:r>
        </a:p>
      </dgm:t>
    </dgm:pt>
    <dgm:pt modelId="{95782274-E740-4867-BE5B-5BA314C6EF14}" type="parTrans" cxnId="{20167F32-8111-4EDA-B42B-06318A4D603D}">
      <dgm:prSet/>
      <dgm:spPr/>
      <dgm:t>
        <a:bodyPr/>
        <a:lstStyle/>
        <a:p>
          <a:endParaRPr lang="en-US"/>
        </a:p>
      </dgm:t>
    </dgm:pt>
    <dgm:pt modelId="{BB6A0ECB-E598-41A1-A283-35266DAF3BC0}" type="sibTrans" cxnId="{20167F32-8111-4EDA-B42B-06318A4D603D}">
      <dgm:prSet/>
      <dgm:spPr/>
      <dgm:t>
        <a:bodyPr/>
        <a:lstStyle/>
        <a:p>
          <a:endParaRPr lang="en-US"/>
        </a:p>
      </dgm:t>
    </dgm:pt>
    <dgm:pt modelId="{6DA3B5B5-0696-4B9F-A71F-382AEDD10DF9}">
      <dgm:prSet phldrT="[Text]" custT="1"/>
      <dgm:spPr/>
      <dgm:t>
        <a:bodyPr/>
        <a:lstStyle/>
        <a:p>
          <a:r>
            <a:rPr lang="en-US" sz="2200" dirty="0"/>
            <a:t>Announcements, Links, Photos</a:t>
          </a:r>
        </a:p>
      </dgm:t>
    </dgm:pt>
    <dgm:pt modelId="{479C9940-AA22-4440-9702-1DA84B5919A3}" type="parTrans" cxnId="{949DD618-D823-42EB-BAA8-3433C31F4BCA}">
      <dgm:prSet/>
      <dgm:spPr/>
      <dgm:t>
        <a:bodyPr/>
        <a:lstStyle/>
        <a:p>
          <a:endParaRPr lang="en-US"/>
        </a:p>
      </dgm:t>
    </dgm:pt>
    <dgm:pt modelId="{6B7EEF2E-72A0-4DC8-B2AE-59D7DF886F2C}" type="sibTrans" cxnId="{949DD618-D823-42EB-BAA8-3433C31F4BCA}">
      <dgm:prSet/>
      <dgm:spPr/>
      <dgm:t>
        <a:bodyPr/>
        <a:lstStyle/>
        <a:p>
          <a:endParaRPr lang="en-US"/>
        </a:p>
      </dgm:t>
    </dgm:pt>
    <dgm:pt modelId="{9D0DC1C3-8F41-45EF-A744-05F968945F7D}">
      <dgm:prSet phldrT="[Text]" custT="1"/>
      <dgm:spPr/>
      <dgm:t>
        <a:bodyPr/>
        <a:lstStyle/>
        <a:p>
          <a:r>
            <a:rPr lang="en-US" sz="2200" dirty="0"/>
            <a:t>Posts</a:t>
          </a:r>
        </a:p>
      </dgm:t>
    </dgm:pt>
    <dgm:pt modelId="{76CF803F-12D5-46F6-8BF6-0B466648766C}" type="parTrans" cxnId="{F857CCDD-5FC6-49BC-AC95-CB789C430418}">
      <dgm:prSet/>
      <dgm:spPr/>
      <dgm:t>
        <a:bodyPr/>
        <a:lstStyle/>
        <a:p>
          <a:endParaRPr lang="en-US"/>
        </a:p>
      </dgm:t>
    </dgm:pt>
    <dgm:pt modelId="{4D12D05C-BC76-4575-BD0A-ABF9AA7EE9B7}" type="sibTrans" cxnId="{F857CCDD-5FC6-49BC-AC95-CB789C430418}">
      <dgm:prSet/>
      <dgm:spPr/>
      <dgm:t>
        <a:bodyPr/>
        <a:lstStyle/>
        <a:p>
          <a:endParaRPr lang="en-US"/>
        </a:p>
      </dgm:t>
    </dgm:pt>
    <dgm:pt modelId="{7EC06CB6-1EB3-46E5-BBA4-022B789D8DA2}" type="pres">
      <dgm:prSet presAssocID="{64073996-1328-413F-8E9B-51C96A179030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45BC0ED-292A-419D-BAC3-422220EC8B58}" type="pres">
      <dgm:prSet presAssocID="{7188E28E-D10A-430A-9535-F964E888ABCC}" presName="Parent" presStyleLbl="node1" presStyleIdx="0" presStyleCnt="2">
        <dgm:presLayoutVars>
          <dgm:chMax val="4"/>
          <dgm:chPref val="3"/>
        </dgm:presLayoutVars>
      </dgm:prSet>
      <dgm:spPr/>
    </dgm:pt>
    <dgm:pt modelId="{FD779E5F-D42F-4199-84F1-8096729B34AD}" type="pres">
      <dgm:prSet presAssocID="{AC196EAE-9A7C-46EA-9109-C20335AE3802}" presName="Accent" presStyleLbl="node1" presStyleIdx="1" presStyleCnt="2"/>
      <dgm:spPr/>
    </dgm:pt>
    <dgm:pt modelId="{C2A11A36-66E9-4428-AD43-9623D21AE4F5}" type="pres">
      <dgm:prSet presAssocID="{AC196EAE-9A7C-46EA-9109-C20335AE3802}" presName="Image1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1A1109C-5D14-4F6A-80DA-BAA9DAF2276D}" type="pres">
      <dgm:prSet presAssocID="{AC196EAE-9A7C-46EA-9109-C20335AE380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3D90BF7-35F5-4BF5-9ABB-1B2D2417B4D1}" type="pres">
      <dgm:prSet presAssocID="{6DA3B5B5-0696-4B9F-A71F-382AEDD10DF9}" presName="Image2" presStyleCnt="0"/>
      <dgm:spPr/>
    </dgm:pt>
    <dgm:pt modelId="{AD5758AE-A93B-4C52-966F-B04AC7312C8F}" type="pres">
      <dgm:prSet presAssocID="{6DA3B5B5-0696-4B9F-A71F-382AEDD10DF9}" presName="Image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5DD79B84-AFF9-437D-99BC-0382FAAF8467}" type="pres">
      <dgm:prSet presAssocID="{6DA3B5B5-0696-4B9F-A71F-382AEDD10DF9}" presName="Child2" presStyleLbl="revTx" presStyleIdx="1" presStyleCnt="3" custScaleY="149151">
        <dgm:presLayoutVars>
          <dgm:chMax val="0"/>
          <dgm:chPref val="0"/>
          <dgm:bulletEnabled val="1"/>
        </dgm:presLayoutVars>
      </dgm:prSet>
      <dgm:spPr/>
    </dgm:pt>
    <dgm:pt modelId="{16F25F5F-57A4-489C-9F17-C01FED592471}" type="pres">
      <dgm:prSet presAssocID="{9D0DC1C3-8F41-45EF-A744-05F968945F7D}" presName="Image3" presStyleCnt="0"/>
      <dgm:spPr/>
    </dgm:pt>
    <dgm:pt modelId="{80FE7E43-EB9F-483C-A5F1-B09AFE281060}" type="pres">
      <dgm:prSet presAssocID="{9D0DC1C3-8F41-45EF-A744-05F968945F7D}" presName="Image" presStyleLbl="fgImgPlac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2DA4E3F9-8FDF-4DA0-9C77-F2D0FBD07D2C}" type="pres">
      <dgm:prSet presAssocID="{9D0DC1C3-8F41-45EF-A744-05F968945F7D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49DD618-D823-42EB-BAA8-3433C31F4BCA}" srcId="{7188E28E-D10A-430A-9535-F964E888ABCC}" destId="{6DA3B5B5-0696-4B9F-A71F-382AEDD10DF9}" srcOrd="1" destOrd="0" parTransId="{479C9940-AA22-4440-9702-1DA84B5919A3}" sibTransId="{6B7EEF2E-72A0-4DC8-B2AE-59D7DF886F2C}"/>
    <dgm:cxn modelId="{E31ADF27-7340-4185-A7AC-E95F5CD4AFEA}" srcId="{64073996-1328-413F-8E9B-51C96A179030}" destId="{7188E28E-D10A-430A-9535-F964E888ABCC}" srcOrd="0" destOrd="0" parTransId="{2552B714-275C-4DDE-9434-125B16E3D58F}" sibTransId="{CE77FD2D-873C-4E26-A53E-16D38A875057}"/>
    <dgm:cxn modelId="{20167F32-8111-4EDA-B42B-06318A4D603D}" srcId="{7188E28E-D10A-430A-9535-F964E888ABCC}" destId="{AC196EAE-9A7C-46EA-9109-C20335AE3802}" srcOrd="0" destOrd="0" parTransId="{95782274-E740-4867-BE5B-5BA314C6EF14}" sibTransId="{BB6A0ECB-E598-41A1-A283-35266DAF3BC0}"/>
    <dgm:cxn modelId="{BCC8B060-D2B7-4B2B-B4F1-E410DC202E8A}" type="presOf" srcId="{9D0DC1C3-8F41-45EF-A744-05F968945F7D}" destId="{2DA4E3F9-8FDF-4DA0-9C77-F2D0FBD07D2C}" srcOrd="0" destOrd="0" presId="urn:microsoft.com/office/officeart/2011/layout/RadialPictureList"/>
    <dgm:cxn modelId="{E737AF42-4BB8-4B30-8901-5C77E52EE90C}" type="presOf" srcId="{7188E28E-D10A-430A-9535-F964E888ABCC}" destId="{E45BC0ED-292A-419D-BAC3-422220EC8B58}" srcOrd="0" destOrd="0" presId="urn:microsoft.com/office/officeart/2011/layout/RadialPictureList"/>
    <dgm:cxn modelId="{305D866B-CB07-4E5D-A5BE-47602DDE6149}" type="presOf" srcId="{64073996-1328-413F-8E9B-51C96A179030}" destId="{7EC06CB6-1EB3-46E5-BBA4-022B789D8DA2}" srcOrd="0" destOrd="0" presId="urn:microsoft.com/office/officeart/2011/layout/RadialPictureList"/>
    <dgm:cxn modelId="{1C3AF9AC-1784-4C82-8D55-D16A61AFA511}" type="presOf" srcId="{AC196EAE-9A7C-46EA-9109-C20335AE3802}" destId="{41A1109C-5D14-4F6A-80DA-BAA9DAF2276D}" srcOrd="0" destOrd="0" presId="urn:microsoft.com/office/officeart/2011/layout/RadialPictureList"/>
    <dgm:cxn modelId="{15A7A2B7-586B-42E1-B96D-4F7FB63A1A73}" type="presOf" srcId="{6DA3B5B5-0696-4B9F-A71F-382AEDD10DF9}" destId="{5DD79B84-AFF9-437D-99BC-0382FAAF8467}" srcOrd="0" destOrd="0" presId="urn:microsoft.com/office/officeart/2011/layout/RadialPictureList"/>
    <dgm:cxn modelId="{F857CCDD-5FC6-49BC-AC95-CB789C430418}" srcId="{7188E28E-D10A-430A-9535-F964E888ABCC}" destId="{9D0DC1C3-8F41-45EF-A744-05F968945F7D}" srcOrd="2" destOrd="0" parTransId="{76CF803F-12D5-46F6-8BF6-0B466648766C}" sibTransId="{4D12D05C-BC76-4575-BD0A-ABF9AA7EE9B7}"/>
    <dgm:cxn modelId="{6F1A6FB9-6576-40CE-92F9-F0ECE79D0637}" type="presParOf" srcId="{7EC06CB6-1EB3-46E5-BBA4-022B789D8DA2}" destId="{E45BC0ED-292A-419D-BAC3-422220EC8B58}" srcOrd="0" destOrd="0" presId="urn:microsoft.com/office/officeart/2011/layout/RadialPictureList"/>
    <dgm:cxn modelId="{65BB19AF-6FE9-4456-B2AC-B99E06E3CE00}" type="presParOf" srcId="{7EC06CB6-1EB3-46E5-BBA4-022B789D8DA2}" destId="{FD779E5F-D42F-4199-84F1-8096729B34AD}" srcOrd="1" destOrd="0" presId="urn:microsoft.com/office/officeart/2011/layout/RadialPictureList"/>
    <dgm:cxn modelId="{368727C6-03ED-4A9F-A9CB-9D6FE8A7C2B0}" type="presParOf" srcId="{7EC06CB6-1EB3-46E5-BBA4-022B789D8DA2}" destId="{C2A11A36-66E9-4428-AD43-9623D21AE4F5}" srcOrd="2" destOrd="0" presId="urn:microsoft.com/office/officeart/2011/layout/RadialPictureList"/>
    <dgm:cxn modelId="{6EC50D81-FCC1-45D0-A1E7-0BBF411FE34F}" type="presParOf" srcId="{7EC06CB6-1EB3-46E5-BBA4-022B789D8DA2}" destId="{41A1109C-5D14-4F6A-80DA-BAA9DAF2276D}" srcOrd="3" destOrd="0" presId="urn:microsoft.com/office/officeart/2011/layout/RadialPictureList"/>
    <dgm:cxn modelId="{22E4F432-287F-40A7-9B95-77013999F4CA}" type="presParOf" srcId="{7EC06CB6-1EB3-46E5-BBA4-022B789D8DA2}" destId="{A3D90BF7-35F5-4BF5-9ABB-1B2D2417B4D1}" srcOrd="4" destOrd="0" presId="urn:microsoft.com/office/officeart/2011/layout/RadialPictureList"/>
    <dgm:cxn modelId="{0E034442-C60A-49F2-8FA1-B83CD40796A9}" type="presParOf" srcId="{A3D90BF7-35F5-4BF5-9ABB-1B2D2417B4D1}" destId="{AD5758AE-A93B-4C52-966F-B04AC7312C8F}" srcOrd="0" destOrd="0" presId="urn:microsoft.com/office/officeart/2011/layout/RadialPictureList"/>
    <dgm:cxn modelId="{FE499715-9C68-4E20-8379-4B6E35FC79A1}" type="presParOf" srcId="{7EC06CB6-1EB3-46E5-BBA4-022B789D8DA2}" destId="{5DD79B84-AFF9-437D-99BC-0382FAAF8467}" srcOrd="5" destOrd="0" presId="urn:microsoft.com/office/officeart/2011/layout/RadialPictureList"/>
    <dgm:cxn modelId="{4A535FBB-5341-4AA7-84C8-9DDF56679BDC}" type="presParOf" srcId="{7EC06CB6-1EB3-46E5-BBA4-022B789D8DA2}" destId="{16F25F5F-57A4-489C-9F17-C01FED592471}" srcOrd="6" destOrd="0" presId="urn:microsoft.com/office/officeart/2011/layout/RadialPictureList"/>
    <dgm:cxn modelId="{B1647E60-7D75-43CB-B586-FEDF925A1331}" type="presParOf" srcId="{16F25F5F-57A4-489C-9F17-C01FED592471}" destId="{80FE7E43-EB9F-483C-A5F1-B09AFE281060}" srcOrd="0" destOrd="0" presId="urn:microsoft.com/office/officeart/2011/layout/RadialPictureList"/>
    <dgm:cxn modelId="{3CB22A72-8BEE-4202-86A2-E2CEDEA813E0}" type="presParOf" srcId="{7EC06CB6-1EB3-46E5-BBA4-022B789D8DA2}" destId="{2DA4E3F9-8FDF-4DA0-9C77-F2D0FBD07D2C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7ACC0A-7D13-496F-A540-8F0D4CEE900B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665F36EF-BC6F-47FF-AF1C-8E957C5049AB}">
      <dgm:prSet phldrT="[Text]" custT="1"/>
      <dgm:spPr>
        <a:xfrm>
          <a:off x="78" y="614680"/>
          <a:ext cx="945352" cy="819573"/>
        </a:xfrm>
      </dgm:spPr>
      <dgm:t>
        <a:bodyPr/>
        <a:lstStyle/>
        <a:p>
          <a:r>
            <a:rPr lang="en-US" sz="1600" b="1" dirty="0">
              <a:latin typeface="Segoe UI Light"/>
              <a:ea typeface="+mn-ea"/>
              <a:cs typeface="+mn-cs"/>
            </a:rPr>
            <a:t>Facebook (Aug 2017 - Jul 2020)</a:t>
          </a:r>
        </a:p>
      </dgm:t>
    </dgm:pt>
    <dgm:pt modelId="{FF5EA13C-A128-43D7-B41D-0F905E2774E5}" type="parTrans" cxnId="{A20397AB-8069-4C05-A875-4171D06C0E93}">
      <dgm:prSet/>
      <dgm:spPr/>
      <dgm:t>
        <a:bodyPr/>
        <a:lstStyle/>
        <a:p>
          <a:endParaRPr lang="en-US"/>
        </a:p>
      </dgm:t>
    </dgm:pt>
    <dgm:pt modelId="{21BDFCB5-8C4F-4DDD-95B8-47DA0F170497}" type="sibTrans" cxnId="{A20397AB-8069-4C05-A875-4171D06C0E93}">
      <dgm:prSet/>
      <dgm:spPr/>
      <dgm:t>
        <a:bodyPr/>
        <a:lstStyle/>
        <a:p>
          <a:endParaRPr lang="en-US"/>
        </a:p>
      </dgm:t>
    </dgm:pt>
    <dgm:pt modelId="{30D40523-8579-4AFF-B382-85F89B68CC51}">
      <dgm:prSet phldrT="[Text]" custT="1"/>
      <dgm:spPr>
        <a:xfrm>
          <a:off x="1102990" y="614680"/>
          <a:ext cx="945352" cy="819573"/>
        </a:xfrm>
      </dgm:spPr>
      <dgm:t>
        <a:bodyPr/>
        <a:lstStyle/>
        <a:p>
          <a:r>
            <a:rPr lang="en-US" sz="1600" b="1" dirty="0">
              <a:latin typeface="Segoe UI Light"/>
              <a:ea typeface="+mn-ea"/>
              <a:cs typeface="+mn-cs"/>
            </a:rPr>
            <a:t>Twitter (Aug 2017 - Jul 2020)</a:t>
          </a:r>
        </a:p>
      </dgm:t>
    </dgm:pt>
    <dgm:pt modelId="{86EFE61F-E453-4F8A-8C57-E16C10146EED}" type="parTrans" cxnId="{C39ABCFE-4FCC-4B67-8FE9-D678DFABFAAA}">
      <dgm:prSet/>
      <dgm:spPr/>
      <dgm:t>
        <a:bodyPr/>
        <a:lstStyle/>
        <a:p>
          <a:endParaRPr lang="en-US"/>
        </a:p>
      </dgm:t>
    </dgm:pt>
    <dgm:pt modelId="{9DA77002-CB9F-4352-8B05-3AF7983EED6A}" type="sibTrans" cxnId="{C39ABCFE-4FCC-4B67-8FE9-D678DFABFAAA}">
      <dgm:prSet/>
      <dgm:spPr/>
      <dgm:t>
        <a:bodyPr/>
        <a:lstStyle/>
        <a:p>
          <a:endParaRPr lang="en-US"/>
        </a:p>
      </dgm:t>
    </dgm:pt>
    <dgm:pt modelId="{2F1FA76E-5EB5-48C2-8A53-5ACA1BFD9DED}">
      <dgm:prSet phldrT="[Text]" custT="1"/>
      <dgm:spPr>
        <a:xfrm>
          <a:off x="2205901" y="614680"/>
          <a:ext cx="945352" cy="819573"/>
        </a:xfrm>
      </dgm:spPr>
      <dgm:t>
        <a:bodyPr/>
        <a:lstStyle/>
        <a:p>
          <a:r>
            <a:rPr lang="en-US" sz="1600" b="1" dirty="0">
              <a:latin typeface="Segoe UI Light"/>
              <a:ea typeface="+mn-ea"/>
              <a:cs typeface="+mn-cs"/>
            </a:rPr>
            <a:t>LinkedIn (Aug 2017 - Jul 2020)</a:t>
          </a:r>
        </a:p>
      </dgm:t>
    </dgm:pt>
    <dgm:pt modelId="{108E514D-F46D-4F58-A858-DAAD570096A8}" type="parTrans" cxnId="{EC382D36-BE93-42FA-B96C-B11421ADDDA9}">
      <dgm:prSet/>
      <dgm:spPr/>
      <dgm:t>
        <a:bodyPr/>
        <a:lstStyle/>
        <a:p>
          <a:endParaRPr lang="en-US"/>
        </a:p>
      </dgm:t>
    </dgm:pt>
    <dgm:pt modelId="{4E0B385E-B8A1-4B4A-A310-E416CB50017B}" type="sibTrans" cxnId="{EC382D36-BE93-42FA-B96C-B11421ADDDA9}">
      <dgm:prSet/>
      <dgm:spPr/>
      <dgm:t>
        <a:bodyPr/>
        <a:lstStyle/>
        <a:p>
          <a:endParaRPr lang="en-US"/>
        </a:p>
      </dgm:t>
    </dgm:pt>
    <dgm:pt modelId="{9C6D848F-629B-4606-8005-E118A41E2A33}">
      <dgm:prSet phldrT="[Text]" custT="1"/>
      <dgm:spPr>
        <a:xfrm>
          <a:off x="5514635" y="614680"/>
          <a:ext cx="945352" cy="819573"/>
        </a:xfrm>
      </dgm:spPr>
      <dgm:t>
        <a:bodyPr/>
        <a:lstStyle/>
        <a:p>
          <a:r>
            <a:rPr lang="en-US" sz="1600" b="1" dirty="0">
              <a:latin typeface="Segoe UI Light"/>
              <a:ea typeface="+mn-ea"/>
              <a:cs typeface="+mn-cs"/>
            </a:rPr>
            <a:t>Pinterest (Aug 2019 - Jul 2020)</a:t>
          </a:r>
        </a:p>
      </dgm:t>
    </dgm:pt>
    <dgm:pt modelId="{B01960EA-326E-4100-AE8B-C0FC75E550D5}" type="parTrans" cxnId="{DA2A0D3E-FC4D-4FE4-9F8B-AF816822D373}">
      <dgm:prSet/>
      <dgm:spPr/>
      <dgm:t>
        <a:bodyPr/>
        <a:lstStyle/>
        <a:p>
          <a:endParaRPr lang="en-US"/>
        </a:p>
      </dgm:t>
    </dgm:pt>
    <dgm:pt modelId="{AA18E64A-F7DF-4504-90E3-BD8BC0B267F2}" type="sibTrans" cxnId="{DA2A0D3E-FC4D-4FE4-9F8B-AF816822D373}">
      <dgm:prSet/>
      <dgm:spPr/>
      <dgm:t>
        <a:bodyPr/>
        <a:lstStyle/>
        <a:p>
          <a:endParaRPr lang="en-US"/>
        </a:p>
      </dgm:t>
    </dgm:pt>
    <dgm:pt modelId="{829E062B-35F0-4F22-9229-2313202DF6EB}" type="pres">
      <dgm:prSet presAssocID="{647ACC0A-7D13-496F-A540-8F0D4CEE900B}" presName="CompostProcess" presStyleCnt="0">
        <dgm:presLayoutVars>
          <dgm:dir/>
          <dgm:resizeHandles val="exact"/>
        </dgm:presLayoutVars>
      </dgm:prSet>
      <dgm:spPr/>
    </dgm:pt>
    <dgm:pt modelId="{D13DB134-30C5-4336-BFC2-23ED71F1B360}" type="pres">
      <dgm:prSet presAssocID="{647ACC0A-7D13-496F-A540-8F0D4CEE900B}" presName="arrow" presStyleLbl="bgShp" presStyleIdx="0" presStyleCnt="1"/>
      <dgm:spPr>
        <a:xfrm>
          <a:off x="484505" y="0"/>
          <a:ext cx="5491056" cy="2048934"/>
        </a:xfrm>
        <a:prstGeom prst="rightArrow">
          <a:avLst/>
        </a:prstGeom>
      </dgm:spPr>
    </dgm:pt>
    <dgm:pt modelId="{0A984123-410A-4245-A61C-63461E191E74}" type="pres">
      <dgm:prSet presAssocID="{647ACC0A-7D13-496F-A540-8F0D4CEE900B}" presName="linearProcess" presStyleCnt="0"/>
      <dgm:spPr/>
    </dgm:pt>
    <dgm:pt modelId="{2DD90940-D68A-401F-B113-47A68E451549}" type="pres">
      <dgm:prSet presAssocID="{665F36EF-BC6F-47FF-AF1C-8E957C5049AB}" presName="text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1BF7483-2BFB-4983-842E-F9D718E2AE3B}" type="pres">
      <dgm:prSet presAssocID="{21BDFCB5-8C4F-4DDD-95B8-47DA0F170497}" presName="sibTrans" presStyleCnt="0"/>
      <dgm:spPr/>
    </dgm:pt>
    <dgm:pt modelId="{2706A5B4-2603-43D6-B069-EF371B521539}" type="pres">
      <dgm:prSet presAssocID="{30D40523-8579-4AFF-B382-85F89B68CC51}" presName="text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069C665B-8DAF-43D3-B351-25FEB6CCA1D9}" type="pres">
      <dgm:prSet presAssocID="{9DA77002-CB9F-4352-8B05-3AF7983EED6A}" presName="sibTrans" presStyleCnt="0"/>
      <dgm:spPr/>
    </dgm:pt>
    <dgm:pt modelId="{64B16550-3155-49B1-828C-5385DAC2BF53}" type="pres">
      <dgm:prSet presAssocID="{2F1FA76E-5EB5-48C2-8A53-5ACA1BFD9DED}" presName="text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73A1EAE-0BDC-40FD-A9C6-7B6489F777B8}" type="pres">
      <dgm:prSet presAssocID="{4E0B385E-B8A1-4B4A-A310-E416CB50017B}" presName="sibTrans" presStyleCnt="0"/>
      <dgm:spPr/>
    </dgm:pt>
    <dgm:pt modelId="{E387A66B-E2FA-4347-9674-F05B1D824429}" type="pres">
      <dgm:prSet presAssocID="{9C6D848F-629B-4606-8005-E118A41E2A33}" presName="text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A412161B-39F2-432C-A246-03125EC79692}" type="presOf" srcId="{665F36EF-BC6F-47FF-AF1C-8E957C5049AB}" destId="{2DD90940-D68A-401F-B113-47A68E451549}" srcOrd="0" destOrd="0" presId="urn:microsoft.com/office/officeart/2005/8/layout/hProcess9"/>
    <dgm:cxn modelId="{EC382D36-BE93-42FA-B96C-B11421ADDDA9}" srcId="{647ACC0A-7D13-496F-A540-8F0D4CEE900B}" destId="{2F1FA76E-5EB5-48C2-8A53-5ACA1BFD9DED}" srcOrd="2" destOrd="0" parTransId="{108E514D-F46D-4F58-A858-DAAD570096A8}" sibTransId="{4E0B385E-B8A1-4B4A-A310-E416CB50017B}"/>
    <dgm:cxn modelId="{DA2A0D3E-FC4D-4FE4-9F8B-AF816822D373}" srcId="{647ACC0A-7D13-496F-A540-8F0D4CEE900B}" destId="{9C6D848F-629B-4606-8005-E118A41E2A33}" srcOrd="3" destOrd="0" parTransId="{B01960EA-326E-4100-AE8B-C0FC75E550D5}" sibTransId="{AA18E64A-F7DF-4504-90E3-BD8BC0B267F2}"/>
    <dgm:cxn modelId="{A527F88E-B189-44FC-98F1-8A4D27AF8641}" type="presOf" srcId="{9C6D848F-629B-4606-8005-E118A41E2A33}" destId="{E387A66B-E2FA-4347-9674-F05B1D824429}" srcOrd="0" destOrd="0" presId="urn:microsoft.com/office/officeart/2005/8/layout/hProcess9"/>
    <dgm:cxn modelId="{A15D9AA8-5986-4B25-9E1F-FB9952BAA6DF}" type="presOf" srcId="{30D40523-8579-4AFF-B382-85F89B68CC51}" destId="{2706A5B4-2603-43D6-B069-EF371B521539}" srcOrd="0" destOrd="0" presId="urn:microsoft.com/office/officeart/2005/8/layout/hProcess9"/>
    <dgm:cxn modelId="{A20397AB-8069-4C05-A875-4171D06C0E93}" srcId="{647ACC0A-7D13-496F-A540-8F0D4CEE900B}" destId="{665F36EF-BC6F-47FF-AF1C-8E957C5049AB}" srcOrd="0" destOrd="0" parTransId="{FF5EA13C-A128-43D7-B41D-0F905E2774E5}" sibTransId="{21BDFCB5-8C4F-4DDD-95B8-47DA0F170497}"/>
    <dgm:cxn modelId="{364F98B9-359B-44F0-888D-16B4C41B42C1}" type="presOf" srcId="{2F1FA76E-5EB5-48C2-8A53-5ACA1BFD9DED}" destId="{64B16550-3155-49B1-828C-5385DAC2BF53}" srcOrd="0" destOrd="0" presId="urn:microsoft.com/office/officeart/2005/8/layout/hProcess9"/>
    <dgm:cxn modelId="{8E640DD1-5437-4BD0-B8A0-5F10E3F2E33D}" type="presOf" srcId="{647ACC0A-7D13-496F-A540-8F0D4CEE900B}" destId="{829E062B-35F0-4F22-9229-2313202DF6EB}" srcOrd="0" destOrd="0" presId="urn:microsoft.com/office/officeart/2005/8/layout/hProcess9"/>
    <dgm:cxn modelId="{C39ABCFE-4FCC-4B67-8FE9-D678DFABFAAA}" srcId="{647ACC0A-7D13-496F-A540-8F0D4CEE900B}" destId="{30D40523-8579-4AFF-B382-85F89B68CC51}" srcOrd="1" destOrd="0" parTransId="{86EFE61F-E453-4F8A-8C57-E16C10146EED}" sibTransId="{9DA77002-CB9F-4352-8B05-3AF7983EED6A}"/>
    <dgm:cxn modelId="{0993F949-FACF-44D4-AEDC-1E05C2517414}" type="presParOf" srcId="{829E062B-35F0-4F22-9229-2313202DF6EB}" destId="{D13DB134-30C5-4336-BFC2-23ED71F1B360}" srcOrd="0" destOrd="0" presId="urn:microsoft.com/office/officeart/2005/8/layout/hProcess9"/>
    <dgm:cxn modelId="{7ADEE9FA-130C-480D-8B0B-FACA029F8F3E}" type="presParOf" srcId="{829E062B-35F0-4F22-9229-2313202DF6EB}" destId="{0A984123-410A-4245-A61C-63461E191E74}" srcOrd="1" destOrd="0" presId="urn:microsoft.com/office/officeart/2005/8/layout/hProcess9"/>
    <dgm:cxn modelId="{B31FC415-C6D6-4516-BA8F-B5418439C5E3}" type="presParOf" srcId="{0A984123-410A-4245-A61C-63461E191E74}" destId="{2DD90940-D68A-401F-B113-47A68E451549}" srcOrd="0" destOrd="0" presId="urn:microsoft.com/office/officeart/2005/8/layout/hProcess9"/>
    <dgm:cxn modelId="{7E4DD6EB-BD27-4242-A452-C84A5DA92653}" type="presParOf" srcId="{0A984123-410A-4245-A61C-63461E191E74}" destId="{E1BF7483-2BFB-4983-842E-F9D718E2AE3B}" srcOrd="1" destOrd="0" presId="urn:microsoft.com/office/officeart/2005/8/layout/hProcess9"/>
    <dgm:cxn modelId="{1FC0C543-8EF0-406C-BBD8-DBB6A97F050F}" type="presParOf" srcId="{0A984123-410A-4245-A61C-63461E191E74}" destId="{2706A5B4-2603-43D6-B069-EF371B521539}" srcOrd="2" destOrd="0" presId="urn:microsoft.com/office/officeart/2005/8/layout/hProcess9"/>
    <dgm:cxn modelId="{0EF38CDD-32F7-4175-8756-8F4585AF63B7}" type="presParOf" srcId="{0A984123-410A-4245-A61C-63461E191E74}" destId="{069C665B-8DAF-43D3-B351-25FEB6CCA1D9}" srcOrd="3" destOrd="0" presId="urn:microsoft.com/office/officeart/2005/8/layout/hProcess9"/>
    <dgm:cxn modelId="{90C214C7-D63A-4FD3-B84A-2D9F392878B8}" type="presParOf" srcId="{0A984123-410A-4245-A61C-63461E191E74}" destId="{64B16550-3155-49B1-828C-5385DAC2BF53}" srcOrd="4" destOrd="0" presId="urn:microsoft.com/office/officeart/2005/8/layout/hProcess9"/>
    <dgm:cxn modelId="{E3E2592B-D99B-417E-B3C1-BA15E054745E}" type="presParOf" srcId="{0A984123-410A-4245-A61C-63461E191E74}" destId="{873A1EAE-0BDC-40FD-A9C6-7B6489F777B8}" srcOrd="5" destOrd="0" presId="urn:microsoft.com/office/officeart/2005/8/layout/hProcess9"/>
    <dgm:cxn modelId="{E16C9824-0FC4-41D3-97C5-FE6EFBE51D18}" type="presParOf" srcId="{0A984123-410A-4245-A61C-63461E191E74}" destId="{E387A66B-E2FA-4347-9674-F05B1D82442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95841-B75D-465A-82FD-D5EB6B01DB42}">
      <dsp:nvSpPr>
        <dsp:cNvPr id="0" name=""/>
        <dsp:cNvSpPr/>
      </dsp:nvSpPr>
      <dsp:spPr>
        <a:xfrm>
          <a:off x="629315" y="614595"/>
          <a:ext cx="2299763" cy="79867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55E87-EB95-4078-B229-EF7F513D6655}">
      <dsp:nvSpPr>
        <dsp:cNvPr id="0" name=""/>
        <dsp:cNvSpPr/>
      </dsp:nvSpPr>
      <dsp:spPr>
        <a:xfrm>
          <a:off x="1593852" y="2667000"/>
          <a:ext cx="445690" cy="365389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66AE6-F9DD-4CD8-9CE6-5B3CAD9EB6A5}">
      <dsp:nvSpPr>
        <dsp:cNvPr id="0" name=""/>
        <dsp:cNvSpPr/>
      </dsp:nvSpPr>
      <dsp:spPr>
        <a:xfrm>
          <a:off x="222249" y="2895599"/>
          <a:ext cx="3121025" cy="88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Dietitians in Business and Communications (DBC)</a:t>
          </a:r>
        </a:p>
      </dsp:txBody>
      <dsp:txXfrm>
        <a:off x="222249" y="2895599"/>
        <a:ext cx="3121025" cy="880574"/>
      </dsp:txXfrm>
    </dsp:sp>
    <dsp:sp modelId="{BB2C68F7-5DDF-4FD9-A640-8B8A2805BC2B}">
      <dsp:nvSpPr>
        <dsp:cNvPr id="0" name=""/>
        <dsp:cNvSpPr/>
      </dsp:nvSpPr>
      <dsp:spPr>
        <a:xfrm>
          <a:off x="1465430" y="1474956"/>
          <a:ext cx="802243" cy="802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</a:t>
          </a:r>
        </a:p>
      </dsp:txBody>
      <dsp:txXfrm>
        <a:off x="1582916" y="1592442"/>
        <a:ext cx="567271" cy="567271"/>
      </dsp:txXfrm>
    </dsp:sp>
    <dsp:sp modelId="{491A3AB7-EED9-41E5-A642-9B4EEE1B1F53}">
      <dsp:nvSpPr>
        <dsp:cNvPr id="0" name=""/>
        <dsp:cNvSpPr/>
      </dsp:nvSpPr>
      <dsp:spPr>
        <a:xfrm>
          <a:off x="831854" y="873096"/>
          <a:ext cx="802243" cy="802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</a:t>
          </a:r>
        </a:p>
      </dsp:txBody>
      <dsp:txXfrm>
        <a:off x="949340" y="990582"/>
        <a:ext cx="567271" cy="567271"/>
      </dsp:txXfrm>
    </dsp:sp>
    <dsp:sp modelId="{8BA406C8-D1D6-4D75-9882-40E9C34C41F0}">
      <dsp:nvSpPr>
        <dsp:cNvPr id="0" name=""/>
        <dsp:cNvSpPr/>
      </dsp:nvSpPr>
      <dsp:spPr>
        <a:xfrm>
          <a:off x="1711452" y="679131"/>
          <a:ext cx="802243" cy="8022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</a:t>
          </a:r>
        </a:p>
      </dsp:txBody>
      <dsp:txXfrm>
        <a:off x="1828938" y="796617"/>
        <a:ext cx="567271" cy="567271"/>
      </dsp:txXfrm>
    </dsp:sp>
    <dsp:sp modelId="{26216902-281F-47A5-BDE5-1044235AA352}">
      <dsp:nvSpPr>
        <dsp:cNvPr id="0" name=""/>
        <dsp:cNvSpPr/>
      </dsp:nvSpPr>
      <dsp:spPr>
        <a:xfrm>
          <a:off x="527041" y="523172"/>
          <a:ext cx="2495867" cy="199669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BC0ED-292A-419D-BAC3-422220EC8B58}">
      <dsp:nvSpPr>
        <dsp:cNvPr id="0" name=""/>
        <dsp:cNvSpPr/>
      </dsp:nvSpPr>
      <dsp:spPr>
        <a:xfrm>
          <a:off x="999561" y="1389665"/>
          <a:ext cx="1938314" cy="19384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DBC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website</a:t>
          </a:r>
        </a:p>
      </dsp:txBody>
      <dsp:txXfrm>
        <a:off x="1283421" y="1673539"/>
        <a:ext cx="1370594" cy="1370662"/>
      </dsp:txXfrm>
    </dsp:sp>
    <dsp:sp modelId="{FD779E5F-D42F-4199-84F1-8096729B34AD}">
      <dsp:nvSpPr>
        <dsp:cNvPr id="0" name=""/>
        <dsp:cNvSpPr/>
      </dsp:nvSpPr>
      <dsp:spPr>
        <a:xfrm>
          <a:off x="0" y="311910"/>
          <a:ext cx="3907322" cy="4073146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11A36-66E9-4428-AD43-9623D21AE4F5}">
      <dsp:nvSpPr>
        <dsp:cNvPr id="0" name=""/>
        <dsp:cNvSpPr/>
      </dsp:nvSpPr>
      <dsp:spPr>
        <a:xfrm>
          <a:off x="2877068" y="655276"/>
          <a:ext cx="1038362" cy="103865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1109C-5D14-4F6A-80DA-BAA9DAF2276D}">
      <dsp:nvSpPr>
        <dsp:cNvPr id="0" name=""/>
        <dsp:cNvSpPr/>
      </dsp:nvSpPr>
      <dsp:spPr>
        <a:xfrm>
          <a:off x="3994190" y="671976"/>
          <a:ext cx="1389888" cy="100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/>
            <a:t>Posts, Pictures, Links</a:t>
          </a:r>
        </a:p>
      </dsp:txBody>
      <dsp:txXfrm>
        <a:off x="3994190" y="671976"/>
        <a:ext cx="1389888" cy="1005252"/>
      </dsp:txXfrm>
    </dsp:sp>
    <dsp:sp modelId="{AD5758AE-A93B-4C52-966F-B04AC7312C8F}">
      <dsp:nvSpPr>
        <dsp:cNvPr id="0" name=""/>
        <dsp:cNvSpPr/>
      </dsp:nvSpPr>
      <dsp:spPr>
        <a:xfrm>
          <a:off x="3278398" y="1836896"/>
          <a:ext cx="1038362" cy="103865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79B84-AFF9-437D-99BC-0382FAAF8467}">
      <dsp:nvSpPr>
        <dsp:cNvPr id="0" name=""/>
        <dsp:cNvSpPr/>
      </dsp:nvSpPr>
      <dsp:spPr>
        <a:xfrm>
          <a:off x="4401312" y="1604514"/>
          <a:ext cx="1389888" cy="149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/>
            <a:t>Announcements, Links, Photos</a:t>
          </a:r>
        </a:p>
      </dsp:txBody>
      <dsp:txXfrm>
        <a:off x="4401312" y="1604514"/>
        <a:ext cx="1389888" cy="1499344"/>
      </dsp:txXfrm>
    </dsp:sp>
    <dsp:sp modelId="{80FE7E43-EB9F-483C-A5F1-B09AFE281060}">
      <dsp:nvSpPr>
        <dsp:cNvPr id="0" name=""/>
        <dsp:cNvSpPr/>
      </dsp:nvSpPr>
      <dsp:spPr>
        <a:xfrm>
          <a:off x="2877068" y="3035216"/>
          <a:ext cx="1038362" cy="1038652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4E3F9-8FDF-4DA0-9C77-F2D0FBD07D2C}">
      <dsp:nvSpPr>
        <dsp:cNvPr id="0" name=""/>
        <dsp:cNvSpPr/>
      </dsp:nvSpPr>
      <dsp:spPr>
        <a:xfrm>
          <a:off x="3994190" y="3056396"/>
          <a:ext cx="1389888" cy="100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200" kern="1200" dirty="0"/>
            <a:t>Posts</a:t>
          </a:r>
        </a:p>
      </dsp:txBody>
      <dsp:txXfrm>
        <a:off x="3994190" y="3056396"/>
        <a:ext cx="1389888" cy="1005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DB134-30C5-4336-BFC2-23ED71F1B360}">
      <dsp:nvSpPr>
        <dsp:cNvPr id="0" name=""/>
        <dsp:cNvSpPr/>
      </dsp:nvSpPr>
      <dsp:spPr>
        <a:xfrm>
          <a:off x="562770" y="0"/>
          <a:ext cx="6378064" cy="21336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90940-D68A-401F-B113-47A68E451549}">
      <dsp:nvSpPr>
        <dsp:cNvPr id="0" name=""/>
        <dsp:cNvSpPr/>
      </dsp:nvSpPr>
      <dsp:spPr>
        <a:xfrm>
          <a:off x="2564" y="640080"/>
          <a:ext cx="1666327" cy="85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 Light"/>
              <a:ea typeface="+mn-ea"/>
              <a:cs typeface="+mn-cs"/>
            </a:rPr>
            <a:t>Facebook (Aug 2017 - Jul 2020)</a:t>
          </a:r>
        </a:p>
      </dsp:txBody>
      <dsp:txXfrm>
        <a:off x="44226" y="681742"/>
        <a:ext cx="1583003" cy="770116"/>
      </dsp:txXfrm>
    </dsp:sp>
    <dsp:sp modelId="{2706A5B4-2603-43D6-B069-EF371B521539}">
      <dsp:nvSpPr>
        <dsp:cNvPr id="0" name=""/>
        <dsp:cNvSpPr/>
      </dsp:nvSpPr>
      <dsp:spPr>
        <a:xfrm>
          <a:off x="1946613" y="640080"/>
          <a:ext cx="1666327" cy="85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 Light"/>
              <a:ea typeface="+mn-ea"/>
              <a:cs typeface="+mn-cs"/>
            </a:rPr>
            <a:t>Twitter (Aug 2017 - Jul 2020)</a:t>
          </a:r>
        </a:p>
      </dsp:txBody>
      <dsp:txXfrm>
        <a:off x="1988275" y="681742"/>
        <a:ext cx="1583003" cy="770116"/>
      </dsp:txXfrm>
    </dsp:sp>
    <dsp:sp modelId="{64B16550-3155-49B1-828C-5385DAC2BF53}">
      <dsp:nvSpPr>
        <dsp:cNvPr id="0" name=""/>
        <dsp:cNvSpPr/>
      </dsp:nvSpPr>
      <dsp:spPr>
        <a:xfrm>
          <a:off x="3890663" y="640080"/>
          <a:ext cx="1666327" cy="85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 Light"/>
              <a:ea typeface="+mn-ea"/>
              <a:cs typeface="+mn-cs"/>
            </a:rPr>
            <a:t>LinkedIn (Aug 2017 - Jul 2020)</a:t>
          </a:r>
        </a:p>
      </dsp:txBody>
      <dsp:txXfrm>
        <a:off x="3932325" y="681742"/>
        <a:ext cx="1583003" cy="770116"/>
      </dsp:txXfrm>
    </dsp:sp>
    <dsp:sp modelId="{E387A66B-E2FA-4347-9674-F05B1D824429}">
      <dsp:nvSpPr>
        <dsp:cNvPr id="0" name=""/>
        <dsp:cNvSpPr/>
      </dsp:nvSpPr>
      <dsp:spPr>
        <a:xfrm>
          <a:off x="5834712" y="640080"/>
          <a:ext cx="1666327" cy="853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egoe UI Light"/>
              <a:ea typeface="+mn-ea"/>
              <a:cs typeface="+mn-cs"/>
            </a:rPr>
            <a:t>Pinterest (Aug 2019 - Jul 2020)</a:t>
          </a:r>
        </a:p>
      </dsp:txBody>
      <dsp:txXfrm>
        <a:off x="5876374" y="681742"/>
        <a:ext cx="1583003" cy="7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2936D-9303-4317-8943-03235E94C16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9A8A-EAB4-4C6D-9734-4C9D79D15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3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B3CE-62E2-4549-9478-9B8758F200A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9A66-FBD2-4E5D-9054-8142F698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8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9A66-FBD2-4E5D-9054-8142F698A1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7DC368-3B96-4191-B109-1B5120092037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63B8-168B-4A8F-8682-E66BBB2074F8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4BA4-D9B1-4AB3-8D2A-C94005BD3A9D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729-ABCE-49F3-A2B1-F8B0AC0088A6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009-76EF-41E8-836C-F08B7FF3A539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5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4DAA-4C83-4DED-8B7C-DB9F30713C17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4569-4411-4DDE-84AA-96F7FE817929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AEA5-EE43-480F-81CC-EC96482BD164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3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18A-A8B2-45B4-9B68-6D7EC01E4629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0610-4723-465C-BEC0-E4134E83E6D3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7105-8AE3-479D-9468-06CB8115A0FF}" type="datetime1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7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0BF86C-6A43-4B7E-A046-255872166735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4B7777-9B8B-4D4A-92F6-F24DE175FE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ietitians-in-Business-and-Communication-DBC-DPG-158027854214763/" TargetMode="External"/><Relationship Id="rId7" Type="http://schemas.openxmlformats.org/officeDocument/2006/relationships/hyperlink" Target="https://www.pinterest.com/pin/521784306810944876" TargetMode="External"/><Relationship Id="rId2" Type="http://schemas.openxmlformats.org/officeDocument/2006/relationships/hyperlink" Target="https://blog.hootsuite.com/facebook-analytics-insights-beginners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business/a/page/page-insights#u_0_2" TargetMode="External"/><Relationship Id="rId5" Type="http://schemas.openxmlformats.org/officeDocument/2006/relationships/hyperlink" Target="https://www.linkedin.com/groups/1076937" TargetMode="External"/><Relationship Id="rId4" Type="http://schemas.openxmlformats.org/officeDocument/2006/relationships/hyperlink" Target="https://twitter.com/DBCDP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simiezzz/4755132650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hlogo.blogspot.com/2011/03/facebook.htm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://commons.wikimedia.org/wiki/File:Linkedin_Shiny_Icon.sv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1998"/>
            <a:ext cx="6019800" cy="2133601"/>
          </a:xfrm>
        </p:spPr>
        <p:txBody>
          <a:bodyPr>
            <a:normAutofit/>
          </a:bodyPr>
          <a:lstStyle/>
          <a:p>
            <a:r>
              <a:rPr lang="en-US" sz="4200" dirty="0"/>
              <a:t>Dietitians in business and communication (DBC)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400800" y="4960138"/>
            <a:ext cx="2667000" cy="1463040"/>
          </a:xfrm>
        </p:spPr>
        <p:txBody>
          <a:bodyPr>
            <a:normAutofit/>
          </a:bodyPr>
          <a:lstStyle/>
          <a:p>
            <a:r>
              <a:rPr lang="en-US" dirty="0"/>
              <a:t>OPIM 5894 Social Media Analytics</a:t>
            </a:r>
          </a:p>
          <a:p>
            <a:r>
              <a:rPr lang="en-US" dirty="0"/>
              <a:t>Suraj Kumar, </a:t>
            </a:r>
            <a:r>
              <a:rPr lang="en-US" dirty="0" err="1"/>
              <a:t>Raghavendiran</a:t>
            </a:r>
            <a:r>
              <a:rPr lang="en-US" dirty="0"/>
              <a:t> Nagarajan, Niranjana Selvaraj, Shu-Feng Tsao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DD79-94D5-4D3E-9805-B1FF77D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542F-D5BD-47B9-B086-B16BDC73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Pinterest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B7A73-1A90-43D1-8707-C1321F9E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4832"/>
            <a:ext cx="8248650" cy="422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Universities showing interest towards Pinterest are increasing</a:t>
            </a:r>
          </a:p>
          <a:p>
            <a:pPr marL="813816" lvl="2" indent="-457200">
              <a:buFont typeface="Courier New" panose="02070309020205020404" pitchFamily="49" charset="0"/>
              <a:buChar char="o"/>
            </a:pPr>
            <a:r>
              <a:rPr lang="en-US" sz="2400" dirty="0"/>
              <a:t>University Of Oregon, Duke University and Clemson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800" dirty="0"/>
              <a:t>Creates more website traffic through pins and boards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2E8D-CB63-464B-A215-F218615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C1F02-ABDE-4FB8-93DF-22135057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&amp; evaluation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1107C-E7B1-40C3-BF79-B7AE4723F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95ED-3A2A-461B-92DD-11093FCB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1FA4-8877-4C80-9144-7F23EA33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BC3D44-E6CB-4DE1-8E28-FCA9D0B83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66914"/>
              </p:ext>
            </p:extLst>
          </p:nvPr>
        </p:nvGraphicFramePr>
        <p:xfrm>
          <a:off x="628650" y="2226468"/>
          <a:ext cx="8210550" cy="405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162828902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308860723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1839766841"/>
                    </a:ext>
                  </a:extLst>
                </a:gridCol>
              </a:tblGrid>
              <a:tr h="857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 of Social Media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Tools Used to track Performance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Reason to select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18412795"/>
                  </a:ext>
                </a:extLst>
              </a:tr>
              <a:tr h="6385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Facebook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Facebook Insight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Free, Insightful, Facebook inbuilt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28130030"/>
                  </a:ext>
                </a:extLst>
              </a:tr>
              <a:tr h="6385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Twitter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Twitter Analytics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Free, Easy to use,</a:t>
                      </a:r>
                    </a:p>
                    <a:p>
                      <a:pPr algn="ctr"/>
                      <a:r>
                        <a:rPr lang="en-US" sz="2400" dirty="0"/>
                        <a:t>Twitter Inbuilt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0173008"/>
                  </a:ext>
                </a:extLst>
              </a:tr>
              <a:tr h="6385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LinkedIn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LinkedIn Analytics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Free, Insightful,</a:t>
                      </a:r>
                    </a:p>
                    <a:p>
                      <a:pPr algn="ctr"/>
                      <a:r>
                        <a:rPr lang="en-US" sz="2400" dirty="0"/>
                        <a:t>LinkedIn Inbuilt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04311950"/>
                  </a:ext>
                </a:extLst>
              </a:tr>
              <a:tr h="6385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Pinterest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Pinterest analytics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Free, Concise</a:t>
                      </a:r>
                    </a:p>
                    <a:p>
                      <a:pPr algn="ctr"/>
                      <a:r>
                        <a:rPr lang="en-US" sz="2400" dirty="0"/>
                        <a:t>Pinterest Inbuilt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925588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6DD70-F90F-45AF-A77A-B42DD6DE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1F22-98AB-4F35-BD47-1EB10955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81000"/>
            <a:ext cx="7290054" cy="1249680"/>
          </a:xfrm>
        </p:spPr>
        <p:txBody>
          <a:bodyPr/>
          <a:lstStyle/>
          <a:p>
            <a:r>
              <a:rPr lang="en-US" dirty="0"/>
              <a:t>Facebook Insight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D0541E-DD9F-4A2F-9D13-60FD5DB76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3" b="6819"/>
          <a:stretch/>
        </p:blipFill>
        <p:spPr>
          <a:xfrm>
            <a:off x="297088" y="1524000"/>
            <a:ext cx="8530682" cy="49467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50B4B-3334-4E97-9FD6-D302EE2A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4DAF-BA1A-4419-9E1F-D8E66108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" y="304800"/>
            <a:ext cx="7886700" cy="762000"/>
          </a:xfrm>
        </p:spPr>
        <p:txBody>
          <a:bodyPr/>
          <a:lstStyle/>
          <a:p>
            <a:r>
              <a:rPr lang="en-US" dirty="0"/>
              <a:t>Facebook Insight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638148-0237-4FB6-BC2F-6C73A7B28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06954"/>
              </p:ext>
            </p:extLst>
          </p:nvPr>
        </p:nvGraphicFramePr>
        <p:xfrm>
          <a:off x="643890" y="1388362"/>
          <a:ext cx="7886700" cy="540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3217887449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564288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2255746"/>
                    </a:ext>
                  </a:extLst>
                </a:gridCol>
              </a:tblGrid>
              <a:tr h="493378">
                <a:tc>
                  <a:txBody>
                    <a:bodyPr/>
                    <a:lstStyle/>
                    <a:p>
                      <a:r>
                        <a:rPr lang="en-US" sz="2000" dirty="0"/>
                        <a:t>Metric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9070781"/>
                  </a:ext>
                </a:extLst>
              </a:tr>
              <a:tr h="655286">
                <a:tc>
                  <a:txBody>
                    <a:bodyPr/>
                    <a:lstStyle/>
                    <a:p>
                      <a:r>
                        <a:rPr lang="en-US" sz="2000" dirty="0"/>
                        <a:t>Likes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page likes till today</a:t>
                      </a:r>
                    </a:p>
                    <a:p>
                      <a:r>
                        <a:rPr lang="en-US" sz="2000" dirty="0"/>
                        <a:t>Net likes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2590003"/>
                  </a:ext>
                </a:extLst>
              </a:tr>
              <a:tr h="949796">
                <a:tc>
                  <a:txBody>
                    <a:bodyPr/>
                    <a:lstStyle/>
                    <a:p>
                      <a:r>
                        <a:rPr lang="en-US" sz="2000" dirty="0"/>
                        <a:t>Reach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 Reach, </a:t>
                      </a:r>
                    </a:p>
                    <a:p>
                      <a:r>
                        <a:rPr lang="en-US" sz="2000" dirty="0"/>
                        <a:t>Likes, Comments and Shares, </a:t>
                      </a:r>
                    </a:p>
                    <a:p>
                      <a:r>
                        <a:rPr lang="en-US" sz="2000" dirty="0"/>
                        <a:t>Hide, Report as spams and Unlike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Daily, 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33709678"/>
                  </a:ext>
                </a:extLst>
              </a:tr>
              <a:tr h="949796">
                <a:tc>
                  <a:txBody>
                    <a:bodyPr/>
                    <a:lstStyle/>
                    <a:p>
                      <a:r>
                        <a:rPr lang="en-US" sz="2000" dirty="0"/>
                        <a:t>Page Views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 Views</a:t>
                      </a:r>
                    </a:p>
                    <a:p>
                      <a:r>
                        <a:rPr lang="en-US" sz="2000" dirty="0"/>
                        <a:t>Total people who viewed</a:t>
                      </a:r>
                    </a:p>
                    <a:p>
                      <a:r>
                        <a:rPr lang="en-US" sz="2000" dirty="0"/>
                        <a:t>Top sources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5261326"/>
                  </a:ext>
                </a:extLst>
              </a:tr>
              <a:tr h="949796">
                <a:tc>
                  <a:txBody>
                    <a:bodyPr/>
                    <a:lstStyle/>
                    <a:p>
                      <a:r>
                        <a:rPr lang="en-US" sz="2000" dirty="0"/>
                        <a:t>Posts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 your fans are online</a:t>
                      </a:r>
                    </a:p>
                    <a:p>
                      <a:r>
                        <a:rPr lang="en-US" sz="2000" dirty="0"/>
                        <a:t>Posts Type</a:t>
                      </a:r>
                    </a:p>
                    <a:p>
                      <a:r>
                        <a:rPr lang="en-US" sz="2000" dirty="0"/>
                        <a:t>Top posts from pages you watch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54551"/>
                  </a:ext>
                </a:extLst>
              </a:tr>
              <a:tr h="708259">
                <a:tc>
                  <a:txBody>
                    <a:bodyPr/>
                    <a:lstStyle/>
                    <a:p>
                      <a:r>
                        <a:rPr lang="en-US" sz="2000" dirty="0"/>
                        <a:t>People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Your fans</a:t>
                      </a:r>
                    </a:p>
                    <a:p>
                      <a:r>
                        <a:rPr lang="en-US" sz="2000" dirty="0"/>
                        <a:t>People Reached</a:t>
                      </a:r>
                    </a:p>
                    <a:p>
                      <a:r>
                        <a:rPr lang="en-US" sz="2000" dirty="0"/>
                        <a:t>People Engaged</a:t>
                      </a:r>
                    </a:p>
                    <a:p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463073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18D26-F7A1-41CF-9E1B-7BF822FF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7291-E480-4FD4-A307-2AA04F3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Analytics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7943E-0E38-4A32-A6DA-04D2E41F1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8622"/>
              </p:ext>
            </p:extLst>
          </p:nvPr>
        </p:nvGraphicFramePr>
        <p:xfrm>
          <a:off x="228600" y="1905000"/>
          <a:ext cx="8629650" cy="472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374892917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042793581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1945320715"/>
                    </a:ext>
                  </a:extLst>
                </a:gridCol>
              </a:tblGrid>
              <a:tr h="4694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Metric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What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When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30058436"/>
                  </a:ext>
                </a:extLst>
              </a:tr>
              <a:tr h="151269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Trend Data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Is it upward, downward or flat?</a:t>
                      </a:r>
                    </a:p>
                    <a:p>
                      <a:pPr algn="ctr"/>
                      <a:r>
                        <a:rPr lang="en-US" sz="2200" dirty="0"/>
                        <a:t>Where will be in next days or month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 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06837949"/>
                  </a:ext>
                </a:extLst>
              </a:tr>
              <a:tr h="7931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Performance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Benchmark against the goal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07628612"/>
                  </a:ext>
                </a:extLst>
              </a:tr>
              <a:tr h="7931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Engagement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Retweets – sign of value</a:t>
                      </a:r>
                    </a:p>
                    <a:p>
                      <a:pPr algn="ctr"/>
                      <a:r>
                        <a:rPr lang="en-US" sz="2200" dirty="0"/>
                        <a:t>Likes – sign of appreciation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Daily , weekly, 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81584650"/>
                  </a:ext>
                </a:extLst>
              </a:tr>
              <a:tr h="115292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Engagement rate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Which post doing best</a:t>
                      </a:r>
                    </a:p>
                    <a:p>
                      <a:pPr algn="ctr"/>
                      <a:r>
                        <a:rPr lang="en-US" sz="2200" dirty="0"/>
                        <a:t>Engagement rate and impressions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 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8346373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6D864-B4D3-4042-82D5-78682AF1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5A87-8BBF-4976-A7F1-223227D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Pinterest Analytics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1CDFBB-3373-4787-90EF-E783A400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946286"/>
              </p:ext>
            </p:extLst>
          </p:nvPr>
        </p:nvGraphicFramePr>
        <p:xfrm>
          <a:off x="628650" y="1981201"/>
          <a:ext cx="8058150" cy="464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958680846"/>
                    </a:ext>
                  </a:extLst>
                </a:gridCol>
                <a:gridCol w="4524403">
                  <a:extLst>
                    <a:ext uri="{9D8B030D-6E8A-4147-A177-3AD203B41FA5}">
                      <a16:colId xmlns:a16="http://schemas.microsoft.com/office/drawing/2014/main" val="4049689444"/>
                    </a:ext>
                  </a:extLst>
                </a:gridCol>
                <a:gridCol w="1419197">
                  <a:extLst>
                    <a:ext uri="{9D8B030D-6E8A-4147-A177-3AD203B41FA5}">
                      <a16:colId xmlns:a16="http://schemas.microsoft.com/office/drawing/2014/main" val="3778920556"/>
                    </a:ext>
                  </a:extLst>
                </a:gridCol>
              </a:tblGrid>
              <a:tr h="7605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Metric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What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When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89203989"/>
                  </a:ext>
                </a:extLst>
              </a:tr>
              <a:tr h="140197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Pins from your website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Trend of pins generated </a:t>
                      </a:r>
                    </a:p>
                    <a:p>
                      <a:pPr algn="ctr"/>
                      <a:r>
                        <a:rPr lang="en-US" sz="2200" dirty="0"/>
                        <a:t>Percentage of change over a time period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 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02997029"/>
                  </a:ext>
                </a:extLst>
              </a:tr>
              <a:tr h="9644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Repins from your website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number of pins that got repined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</a:t>
                      </a:r>
                    </a:p>
                    <a:p>
                      <a:pPr algn="ctr"/>
                      <a:r>
                        <a:rPr lang="en-US" sz="2200" dirty="0"/>
                        <a:t>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70802294"/>
                  </a:ext>
                </a:extLst>
              </a:tr>
              <a:tr h="7605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Reach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Average number of people who saw your pins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 </a:t>
                      </a:r>
                    </a:p>
                    <a:p>
                      <a:pPr algn="ctr"/>
                      <a:r>
                        <a:rPr lang="en-US" sz="2200" dirty="0"/>
                        <a:t>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78009641"/>
                  </a:ext>
                </a:extLst>
              </a:tr>
              <a:tr h="76058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Visit and Visitors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Number of visits and visitors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</a:t>
                      </a:r>
                    </a:p>
                    <a:p>
                      <a:pPr algn="ctr"/>
                      <a:r>
                        <a:rPr lang="en-US" sz="2200" dirty="0"/>
                        <a:t>monthly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8927637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C3A9C-120D-4621-9A98-6333CB9F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7291-E480-4FD4-A307-2AA04F3E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Analytics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C7943E-0E38-4A32-A6DA-04D2E41F1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39260"/>
              </p:ext>
            </p:extLst>
          </p:nvPr>
        </p:nvGraphicFramePr>
        <p:xfrm>
          <a:off x="628650" y="2226468"/>
          <a:ext cx="7886701" cy="399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566">
                  <a:extLst>
                    <a:ext uri="{9D8B030D-6E8A-4147-A177-3AD203B41FA5}">
                      <a16:colId xmlns:a16="http://schemas.microsoft.com/office/drawing/2014/main" val="1374892917"/>
                    </a:ext>
                  </a:extLst>
                </a:gridCol>
                <a:gridCol w="2932235">
                  <a:extLst>
                    <a:ext uri="{9D8B030D-6E8A-4147-A177-3AD203B41FA5}">
                      <a16:colId xmlns:a16="http://schemas.microsoft.com/office/drawing/2014/main" val="1042793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5320715"/>
                    </a:ext>
                  </a:extLst>
                </a:gridCol>
              </a:tblGrid>
              <a:tr h="7922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Metric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What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When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0058436"/>
                  </a:ext>
                </a:extLst>
              </a:tr>
              <a:tr h="8969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Updates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Clicks, Interactions</a:t>
                      </a:r>
                    </a:p>
                    <a:p>
                      <a:pPr algn="ctr"/>
                      <a:r>
                        <a:rPr lang="en-US" sz="2200" dirty="0"/>
                        <a:t>Followers Acquired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6837949"/>
                  </a:ext>
                </a:extLst>
              </a:tr>
              <a:tr h="128337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Followers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Total Followers,</a:t>
                      </a:r>
                    </a:p>
                    <a:p>
                      <a:pPr algn="ctr"/>
                      <a:r>
                        <a:rPr lang="en-US" sz="2200" dirty="0"/>
                        <a:t>Demographics- seniority, job function,</a:t>
                      </a:r>
                    </a:p>
                    <a:p>
                      <a:pPr algn="ctr"/>
                      <a:r>
                        <a:rPr lang="en-US" sz="2200" dirty="0"/>
                        <a:t>Follower Trends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Weekly, monthly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7628612"/>
                  </a:ext>
                </a:extLst>
              </a:tr>
              <a:tr h="8969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Visitors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Page Views</a:t>
                      </a:r>
                    </a:p>
                    <a:p>
                      <a:pPr algn="ctr"/>
                      <a:r>
                        <a:rPr lang="en-US" sz="2200" dirty="0"/>
                        <a:t>Career Page Clicks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Daily , weekly, monthly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158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5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92A59-39C0-4B5A-A285-116F156F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94978890"/>
              </p:ext>
            </p:extLst>
          </p:nvPr>
        </p:nvGraphicFramePr>
        <p:xfrm>
          <a:off x="1183195" y="1524000"/>
          <a:ext cx="7503605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49841"/>
              </p:ext>
            </p:extLst>
          </p:nvPr>
        </p:nvGraphicFramePr>
        <p:xfrm>
          <a:off x="817663" y="3810000"/>
          <a:ext cx="7835609" cy="1886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010">
                  <a:extLst>
                    <a:ext uri="{9D8B030D-6E8A-4147-A177-3AD203B41FA5}">
                      <a16:colId xmlns:a16="http://schemas.microsoft.com/office/drawing/2014/main" val="6845188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96628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90333074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482400777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</a:rPr>
                        <a:t>Tool/App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</a:rPr>
                        <a:t>Person responsible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>
                          <a:effectLst/>
                        </a:rPr>
                        <a:t>Activities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effectLst/>
                        </a:rPr>
                        <a:t>Duration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3773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Twitter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Sarah Hendren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Post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sz="1800" dirty="0">
                          <a:effectLst/>
                        </a:rPr>
                        <a:t>once / week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8/01/17 – 7/31/20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09991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Tyler Rolling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once / 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>
                          <a:effectLst/>
                        </a:rPr>
                        <a:t>8/01/17 – 7/31/20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372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Alexis Ray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once / 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>
                          <a:effectLst/>
                        </a:rPr>
                        <a:t>8/01/17 – 7/31/20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899402"/>
                  </a:ext>
                </a:extLst>
              </a:tr>
              <a:tr h="3591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Pinterest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Barb 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Pyper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≥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once /  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>
                          <a:effectLst/>
                        </a:rPr>
                        <a:t>8/01/19 – 7/31/20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065527"/>
                  </a:ext>
                </a:extLst>
              </a:tr>
            </a:tbl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62000" y="5847839"/>
            <a:ext cx="18473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charset="-128"/>
                <a:cs typeface="Arial" panose="020B0604020202020204" pitchFamily="34" charset="0"/>
              </a:rPr>
            </a:b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5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1517904" cy="1014984"/>
          </a:xfrm>
        </p:spPr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9261E-9D5A-40EB-9CAA-546498B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23623"/>
              </p:ext>
            </p:extLst>
          </p:nvPr>
        </p:nvGraphicFramePr>
        <p:xfrm>
          <a:off x="533400" y="1600200"/>
          <a:ext cx="8153400" cy="4489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1117526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6210769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4808098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1073621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1544523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24902748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02543236"/>
                    </a:ext>
                  </a:extLst>
                </a:gridCol>
              </a:tblGrid>
              <a:tr h="6332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Tool/App/Technology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Year 1 (Aug 2017 – Jul 2018)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Year 2 (Aug 2018 – Jul 2019)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Year 3 (Aug 2019 – Jul 2020)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46841"/>
                  </a:ext>
                </a:extLst>
              </a:tr>
              <a:tr h="3573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$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>
                          <a:effectLst/>
                        </a:rPr>
                        <a:t>$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>
                          <a:effectLst/>
                        </a:rPr>
                        <a:t>$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8575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Social Media Platforms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464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Facebook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89140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Twitter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8475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LinkedIn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5091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Pinterest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420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01173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>
                          <a:effectLst/>
                        </a:rPr>
                        <a:t>Measurement Tools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965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Facebook insight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9916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  Twitter analysis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304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LinkedIn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81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Pinterest analysis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200 </a:t>
                      </a:r>
                      <a:r>
                        <a:rPr lang="en-US" sz="1800" dirty="0" err="1">
                          <a:effectLst/>
                        </a:rPr>
                        <a:t>hrs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808191"/>
                  </a:ext>
                </a:extLst>
              </a:tr>
              <a:tr h="451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1,860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1,860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 0 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 2,480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4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1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278B3-A437-4868-A9F9-1A5B455C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7EC5-6718-4572-A525-E24FD508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05000"/>
            <a:ext cx="7290055" cy="45720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Audience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Social Media Strategy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Measurement and Evaluation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Timeline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Budget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Appendix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/>
              <a:t> Reference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FBEA-0422-440D-AF3C-E7FFEFF3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28600"/>
            <a:ext cx="7290054" cy="914400"/>
          </a:xfrm>
        </p:spPr>
        <p:txBody>
          <a:bodyPr/>
          <a:lstStyle/>
          <a:p>
            <a:r>
              <a:rPr lang="en-US" dirty="0"/>
              <a:t>Appendix--Facebook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913C-BE9E-4E07-B811-06089AE9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56A5B2-ECC7-44BD-9B28-B061F85E5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58" t="35098" r="44644" b="8833"/>
          <a:stretch/>
        </p:blipFill>
        <p:spPr>
          <a:xfrm>
            <a:off x="990600" y="953534"/>
            <a:ext cx="6942328" cy="57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387-07DE-452A-A1BD-30EE7456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46" y="381000"/>
            <a:ext cx="7290054" cy="862584"/>
          </a:xfrm>
        </p:spPr>
        <p:txBody>
          <a:bodyPr/>
          <a:lstStyle/>
          <a:p>
            <a:r>
              <a:rPr lang="en-US" dirty="0"/>
              <a:t>Appendix--Twitter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07A-5835-4181-B9C6-2780BD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2B0320-29E4-4C83-BB2B-F0C10E49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48" t="18943" r="27704" b="7182"/>
          <a:stretch/>
        </p:blipFill>
        <p:spPr>
          <a:xfrm>
            <a:off x="1981200" y="1367979"/>
            <a:ext cx="5943599" cy="54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4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FF3-E65B-452E-9744-795E318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04800"/>
            <a:ext cx="7290054" cy="1143000"/>
          </a:xfrm>
        </p:spPr>
        <p:txBody>
          <a:bodyPr/>
          <a:lstStyle/>
          <a:p>
            <a:r>
              <a:rPr lang="en-US" dirty="0"/>
              <a:t>Appendix--LinkedIn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3C8A3-6B9B-474D-8E48-ADB36DE8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66" t="22731" r="41387" b="7183"/>
          <a:stretch/>
        </p:blipFill>
        <p:spPr>
          <a:xfrm>
            <a:off x="2133600" y="1151128"/>
            <a:ext cx="6825629" cy="56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E665D-1EA0-49BC-9737-39C9DD3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6985-CC00-4356-8427-8EA23BFC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28600"/>
            <a:ext cx="7290054" cy="1066800"/>
          </a:xfrm>
        </p:spPr>
        <p:txBody>
          <a:bodyPr/>
          <a:lstStyle/>
          <a:p>
            <a:r>
              <a:rPr lang="en-US" dirty="0"/>
              <a:t>Appendix--Pinterest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2D9E-A2C5-4641-89D2-24F3D109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00DE2-D2F8-4566-A2DA-0B45C67DC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4" t="18889" r="45000" b="11482"/>
          <a:stretch/>
        </p:blipFill>
        <p:spPr>
          <a:xfrm>
            <a:off x="939163" y="1292352"/>
            <a:ext cx="7188837" cy="54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5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28800"/>
            <a:ext cx="7290055" cy="49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https://blog.hootsuite.com/facebook-analytics-insights-beginners-guide/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Dietitians in Business and Communication (DBC) DPG</a:t>
            </a:r>
            <a:r>
              <a:rPr lang="zh-TW" altLang="en-US" dirty="0"/>
              <a:t> </a:t>
            </a:r>
            <a:r>
              <a:rPr lang="en-US" altLang="zh-TW" dirty="0"/>
              <a:t>on Facebook: </a:t>
            </a:r>
            <a:r>
              <a:rPr lang="en-US" altLang="zh-TW" dirty="0">
                <a:hlinkClick r:id="rId3"/>
              </a:rPr>
              <a:t>https://www.facebook.com/Dietitians-in-Business-and-Communication-DBC-DPG-158027854214763/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Dietitians in Business and Communication (DBC) DPG</a:t>
            </a:r>
            <a:r>
              <a:rPr lang="zh-TW" altLang="en-US" dirty="0"/>
              <a:t> </a:t>
            </a:r>
            <a:r>
              <a:rPr lang="en-US" altLang="zh-TW" dirty="0"/>
              <a:t>on Twitter: </a:t>
            </a:r>
            <a:r>
              <a:rPr lang="en-US" altLang="zh-TW" dirty="0">
                <a:hlinkClick r:id="rId4"/>
              </a:rPr>
              <a:t>https://twitter.com/DBCDPG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Dietitians in Business and Communication (DBC) DPG</a:t>
            </a:r>
            <a:r>
              <a:rPr lang="zh-TW" altLang="en-US" dirty="0"/>
              <a:t> </a:t>
            </a:r>
            <a:r>
              <a:rPr lang="en-US" altLang="zh-TW" dirty="0"/>
              <a:t>on LinkedIn: </a:t>
            </a:r>
            <a:r>
              <a:rPr lang="en-US" altLang="zh-TW" dirty="0">
                <a:hlinkClick r:id="rId5"/>
              </a:rPr>
              <a:t>https://www.linkedin.com/groups/1076937</a:t>
            </a:r>
            <a:endParaRPr lang="en-US" altLang="zh-TW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https://www.facebook.com/business/a/page/page-insights#u_0_2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Pinterest example: How to build an online health business </a:t>
            </a:r>
            <a:r>
              <a:rPr lang="en-US" dirty="0">
                <a:hlinkClick r:id="rId7"/>
              </a:rPr>
              <a:t>https://www.pinterest.com/pin/521784306810944876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328D-A966-4711-B33D-30DB0300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3233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CDFAA-4F46-46D9-AD8A-27AE43B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5C5F9C-3703-49C7-808B-8858590F4708}"/>
              </a:ext>
            </a:extLst>
          </p:cNvPr>
          <p:cNvGrpSpPr/>
          <p:nvPr/>
        </p:nvGrpSpPr>
        <p:grpSpPr>
          <a:xfrm>
            <a:off x="1155888" y="4308072"/>
            <a:ext cx="3053293" cy="1563713"/>
            <a:chOff x="685800" y="3572125"/>
            <a:chExt cx="3676650" cy="2438149"/>
          </a:xfrm>
        </p:grpSpPr>
        <p:pic>
          <p:nvPicPr>
            <p:cNvPr id="6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8DA7701D-81BA-4C94-92C6-3CEB4C1E9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630" y="4648659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F1F4CCF6-BDC2-4853-82B1-37A131E33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192" y="5031826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80BFB90B-A389-4504-B994-690C6C7AE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629" y="4890232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29D06BF6-8B05-4BB4-88EF-1BAD7FFFB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806" y="4032597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915203CB-B855-4196-92C3-EB05E598D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725" y="3941263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3B908537-EF30-4806-8364-B0C8272AF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747" y="3921050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0164F1DD-D61B-4FEB-B004-4D8C2548C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061" y="4286490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a974729\AppData\Local\Microsoft\Windows\Temporary Internet Files\Content.IE5\O1UX4ZXM\factory-vector[1].png">
              <a:extLst>
                <a:ext uri="{FF2B5EF4-FFF2-40B4-BE49-F238E27FC236}">
                  <a16:creationId xmlns:a16="http://schemas.microsoft.com/office/drawing/2014/main" id="{A44A4EEB-72A3-40E6-8C93-781A7FA1C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3657" y="5052674"/>
              <a:ext cx="446816" cy="28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a974729\AppData\Local\Microsoft\Windows\Temporary Internet Files\Content.IE5\O1UX4ZXM\factory-vector[1].png">
              <a:extLst>
                <a:ext uri="{FF2B5EF4-FFF2-40B4-BE49-F238E27FC236}">
                  <a16:creationId xmlns:a16="http://schemas.microsoft.com/office/drawing/2014/main" id="{0A0B6B89-FCA7-4411-B205-CDAECE326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683" y="4373782"/>
              <a:ext cx="446816" cy="28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3A889EF2-DE98-480F-BCB4-812ACA68FD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236" y="4614684"/>
              <a:ext cx="576965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B66CE6C5-4D5F-4C74-9A20-FE7E6BAB0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57" y="5247806"/>
              <a:ext cx="576965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6D0503A3-42F7-4CB9-9B74-58B2F7697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975" y="4321087"/>
              <a:ext cx="576965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7A235927-8165-4824-B98A-0820B22748C9}"/>
                </a:ext>
              </a:extLst>
            </p:cNvPr>
            <p:cNvSpPr/>
            <p:nvPr/>
          </p:nvSpPr>
          <p:spPr>
            <a:xfrm>
              <a:off x="685800" y="3572125"/>
              <a:ext cx="3676650" cy="2438149"/>
            </a:xfrm>
            <a:prstGeom prst="cloud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19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984175B3-5FFD-4B75-A095-17B3C400E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725" y="3859984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BAF497C1-69C6-4F0F-9F04-27C266B54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65" y="4067897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BB118949-5947-4558-98E7-E006064BB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902" y="5118048"/>
              <a:ext cx="380999" cy="34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D690EB-7958-465A-BA1A-C4E702160E79}"/>
              </a:ext>
            </a:extLst>
          </p:cNvPr>
          <p:cNvGrpSpPr/>
          <p:nvPr/>
        </p:nvGrpSpPr>
        <p:grpSpPr>
          <a:xfrm>
            <a:off x="5055675" y="4480018"/>
            <a:ext cx="3053293" cy="1563713"/>
            <a:chOff x="685800" y="3572125"/>
            <a:chExt cx="3676650" cy="2438149"/>
          </a:xfrm>
        </p:grpSpPr>
        <p:pic>
          <p:nvPicPr>
            <p:cNvPr id="23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6085EB5B-624D-460F-B07C-A78EEF097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159" y="4940750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A1A74AC7-78CC-4004-98F4-ED902CCBA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188" y="4872128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263A944C-56FE-4A65-8FED-48D6BA685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215" y="4796319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BE324C1C-F56B-4E56-AD0F-3629F9283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129" y="4426139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5" descr="C:\Users\a974729\AppData\Local\Microsoft\Windows\Temporary Internet Files\Content.IE5\O1UX4ZXM\factory-vector[1].png">
              <a:extLst>
                <a:ext uri="{FF2B5EF4-FFF2-40B4-BE49-F238E27FC236}">
                  <a16:creationId xmlns:a16="http://schemas.microsoft.com/office/drawing/2014/main" id="{E0F3B0E4-11C2-453A-BCFF-2887EE340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316" y="3966191"/>
              <a:ext cx="446816" cy="28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C:\Users\a974729\AppData\Local\Microsoft\Windows\Temporary Internet Files\Content.IE5\O1UX4ZXM\factory-vector[1].png">
              <a:extLst>
                <a:ext uri="{FF2B5EF4-FFF2-40B4-BE49-F238E27FC236}">
                  <a16:creationId xmlns:a16="http://schemas.microsoft.com/office/drawing/2014/main" id="{2E454395-EEEA-402A-9991-593AE0495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159" y="3980528"/>
              <a:ext cx="446816" cy="285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FFEC098C-F34A-4C29-8100-C60FC7A38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967" y="4689220"/>
              <a:ext cx="576966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1D6A1181-FBC7-45BB-A937-00301ACE6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692" y="4216406"/>
              <a:ext cx="576966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D2CE5603-E5EF-4B60-A3A7-B7CC4A2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615" y="5016070"/>
              <a:ext cx="576966" cy="39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8139AA1E-72BB-4A31-8BE3-9486D0172FCA}"/>
                </a:ext>
              </a:extLst>
            </p:cNvPr>
            <p:cNvSpPr/>
            <p:nvPr/>
          </p:nvSpPr>
          <p:spPr>
            <a:xfrm>
              <a:off x="685800" y="3572125"/>
              <a:ext cx="3676650" cy="2438149"/>
            </a:xfrm>
            <a:prstGeom prst="cloud">
              <a:avLst/>
            </a:prstGeom>
            <a:no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33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2DD3815A-E024-42BA-A27B-3E68638C7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688" y="4426139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a974729\AppData\Local\Microsoft\Windows\Temporary Internet Files\Content.IE5\YH17W0CX\STANDING_STICK_FIGURE[1].jpg">
              <a:extLst>
                <a:ext uri="{FF2B5EF4-FFF2-40B4-BE49-F238E27FC236}">
                  <a16:creationId xmlns:a16="http://schemas.microsoft.com/office/drawing/2014/main" id="{25CF20D2-24DF-4B3B-A331-9ECC8FAB3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975" y="4451445"/>
              <a:ext cx="380999" cy="3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ounded Rectangle 70">
            <a:extLst>
              <a:ext uri="{FF2B5EF4-FFF2-40B4-BE49-F238E27FC236}">
                <a16:creationId xmlns:a16="http://schemas.microsoft.com/office/drawing/2014/main" id="{2954D358-6E5E-43E1-9D17-582A7E81AC36}"/>
              </a:ext>
            </a:extLst>
          </p:cNvPr>
          <p:cNvSpPr/>
          <p:nvPr/>
        </p:nvSpPr>
        <p:spPr>
          <a:xfrm>
            <a:off x="1888843" y="3486175"/>
            <a:ext cx="1078789" cy="406620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Student Members</a:t>
            </a:r>
          </a:p>
        </p:txBody>
      </p:sp>
      <p:sp>
        <p:nvSpPr>
          <p:cNvPr id="37" name="Rounded Rectangle 71">
            <a:extLst>
              <a:ext uri="{FF2B5EF4-FFF2-40B4-BE49-F238E27FC236}">
                <a16:creationId xmlns:a16="http://schemas.microsoft.com/office/drawing/2014/main" id="{CB8659D3-8C78-4D74-BFA1-EB51E15F2973}"/>
              </a:ext>
            </a:extLst>
          </p:cNvPr>
          <p:cNvSpPr/>
          <p:nvPr/>
        </p:nvSpPr>
        <p:spPr>
          <a:xfrm>
            <a:off x="6792908" y="3486175"/>
            <a:ext cx="1103030" cy="311596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Professionals</a:t>
            </a:r>
          </a:p>
        </p:txBody>
      </p:sp>
      <p:sp>
        <p:nvSpPr>
          <p:cNvPr id="38" name="Rounded Rectangle 73">
            <a:extLst>
              <a:ext uri="{FF2B5EF4-FFF2-40B4-BE49-F238E27FC236}">
                <a16:creationId xmlns:a16="http://schemas.microsoft.com/office/drawing/2014/main" id="{6D8A2ABF-2634-4832-9B35-8E4BB5240FB4}"/>
              </a:ext>
            </a:extLst>
          </p:cNvPr>
          <p:cNvSpPr/>
          <p:nvPr/>
        </p:nvSpPr>
        <p:spPr>
          <a:xfrm>
            <a:off x="5379057" y="3486399"/>
            <a:ext cx="1131831" cy="311597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Student Members</a:t>
            </a:r>
          </a:p>
        </p:txBody>
      </p:sp>
      <p:sp>
        <p:nvSpPr>
          <p:cNvPr id="39" name="Rounded Rectangle 74">
            <a:extLst>
              <a:ext uri="{FF2B5EF4-FFF2-40B4-BE49-F238E27FC236}">
                <a16:creationId xmlns:a16="http://schemas.microsoft.com/office/drawing/2014/main" id="{48193719-343C-48D9-B9EC-B57F8153F905}"/>
              </a:ext>
            </a:extLst>
          </p:cNvPr>
          <p:cNvSpPr/>
          <p:nvPr/>
        </p:nvSpPr>
        <p:spPr>
          <a:xfrm>
            <a:off x="3026792" y="3493430"/>
            <a:ext cx="1158662" cy="409704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Professionals</a:t>
            </a:r>
          </a:p>
        </p:txBody>
      </p:sp>
      <p:sp>
        <p:nvSpPr>
          <p:cNvPr id="40" name="Rounded Rectangle 75">
            <a:extLst>
              <a:ext uri="{FF2B5EF4-FFF2-40B4-BE49-F238E27FC236}">
                <a16:creationId xmlns:a16="http://schemas.microsoft.com/office/drawing/2014/main" id="{91E43D9E-B43E-4063-888C-D58D4660E7C2}"/>
              </a:ext>
            </a:extLst>
          </p:cNvPr>
          <p:cNvSpPr/>
          <p:nvPr/>
        </p:nvSpPr>
        <p:spPr>
          <a:xfrm>
            <a:off x="4858679" y="3092830"/>
            <a:ext cx="3533786" cy="1291858"/>
          </a:xfrm>
          <a:prstGeom prst="roundRect">
            <a:avLst>
              <a:gd name="adj" fmla="val 8086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292D1-3368-44CD-A708-021BDE194D06}"/>
              </a:ext>
            </a:extLst>
          </p:cNvPr>
          <p:cNvSpPr txBox="1"/>
          <p:nvPr/>
        </p:nvSpPr>
        <p:spPr>
          <a:xfrm>
            <a:off x="6321464" y="3071105"/>
            <a:ext cx="84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DBC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5D42DF-7491-4BCB-95D3-C763A4A300A3}"/>
              </a:ext>
            </a:extLst>
          </p:cNvPr>
          <p:cNvCxnSpPr/>
          <p:nvPr/>
        </p:nvCxnSpPr>
        <p:spPr>
          <a:xfrm>
            <a:off x="768096" y="1600200"/>
            <a:ext cx="3733800" cy="1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5AF0F7-62C0-4030-AE9F-898FA16FA25C}"/>
              </a:ext>
            </a:extLst>
          </p:cNvPr>
          <p:cNvCxnSpPr>
            <a:cxnSpLocks/>
          </p:cNvCxnSpPr>
          <p:nvPr/>
        </p:nvCxnSpPr>
        <p:spPr>
          <a:xfrm>
            <a:off x="4506265" y="1600200"/>
            <a:ext cx="0" cy="459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DCE3-D3E9-4788-8A00-AC16317C06DC}"/>
              </a:ext>
            </a:extLst>
          </p:cNvPr>
          <p:cNvCxnSpPr>
            <a:cxnSpLocks/>
          </p:cNvCxnSpPr>
          <p:nvPr/>
        </p:nvCxnSpPr>
        <p:spPr>
          <a:xfrm flipH="1">
            <a:off x="769527" y="1600200"/>
            <a:ext cx="9034" cy="459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94C57C-71FD-4276-BCE9-4E234452CD70}"/>
              </a:ext>
            </a:extLst>
          </p:cNvPr>
          <p:cNvCxnSpPr/>
          <p:nvPr/>
        </p:nvCxnSpPr>
        <p:spPr>
          <a:xfrm>
            <a:off x="772465" y="6196686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18EF96-2D6E-4FB1-A6F7-FE2376E005F0}"/>
              </a:ext>
            </a:extLst>
          </p:cNvPr>
          <p:cNvCxnSpPr/>
          <p:nvPr/>
        </p:nvCxnSpPr>
        <p:spPr>
          <a:xfrm>
            <a:off x="4744584" y="1615973"/>
            <a:ext cx="3733800" cy="1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12A7C3-F84F-4D0A-B2FE-26473EED661A}"/>
              </a:ext>
            </a:extLst>
          </p:cNvPr>
          <p:cNvCxnSpPr>
            <a:cxnSpLocks/>
          </p:cNvCxnSpPr>
          <p:nvPr/>
        </p:nvCxnSpPr>
        <p:spPr>
          <a:xfrm>
            <a:off x="8482753" y="1615973"/>
            <a:ext cx="0" cy="459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D3848B-F532-4FED-8E33-4454128237D7}"/>
              </a:ext>
            </a:extLst>
          </p:cNvPr>
          <p:cNvCxnSpPr>
            <a:cxnSpLocks/>
          </p:cNvCxnSpPr>
          <p:nvPr/>
        </p:nvCxnSpPr>
        <p:spPr>
          <a:xfrm flipH="1">
            <a:off x="4746015" y="1615973"/>
            <a:ext cx="9034" cy="459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3B5A14-791F-44E4-B31F-5B6063D375E2}"/>
              </a:ext>
            </a:extLst>
          </p:cNvPr>
          <p:cNvCxnSpPr/>
          <p:nvPr/>
        </p:nvCxnSpPr>
        <p:spPr>
          <a:xfrm>
            <a:off x="4748953" y="6212459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632683-5299-4EBB-8C7C-F68D9EEAC8E6}"/>
              </a:ext>
            </a:extLst>
          </p:cNvPr>
          <p:cNvSpPr txBox="1"/>
          <p:nvPr/>
        </p:nvSpPr>
        <p:spPr>
          <a:xfrm>
            <a:off x="924865" y="1748662"/>
            <a:ext cx="332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State</a:t>
            </a:r>
            <a:r>
              <a:rPr lang="en-US" dirty="0"/>
              <a:t>: Multiple student members approach same business professionals independently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E9AE21-0B22-4F16-AFC7-04BE7CFEEBC6}"/>
              </a:ext>
            </a:extLst>
          </p:cNvPr>
          <p:cNvSpPr txBox="1"/>
          <p:nvPr/>
        </p:nvSpPr>
        <p:spPr>
          <a:xfrm>
            <a:off x="4850554" y="1733778"/>
            <a:ext cx="3320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Opportunity</a:t>
            </a:r>
            <a:r>
              <a:rPr lang="en-US" dirty="0"/>
              <a:t>: Enables optimized interactions between student members and business professionals on social platforms.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A8BEC6-47D3-4711-9F91-33A37FA7FE2C}"/>
              </a:ext>
            </a:extLst>
          </p:cNvPr>
          <p:cNvSpPr/>
          <p:nvPr/>
        </p:nvSpPr>
        <p:spPr>
          <a:xfrm>
            <a:off x="5407592" y="3910815"/>
            <a:ext cx="382105" cy="360603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D68601-D076-40F8-9C1E-C8F46A3F21C9}"/>
              </a:ext>
            </a:extLst>
          </p:cNvPr>
          <p:cNvSpPr/>
          <p:nvPr/>
        </p:nvSpPr>
        <p:spPr>
          <a:xfrm>
            <a:off x="6087887" y="3870917"/>
            <a:ext cx="414877" cy="389093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7738EE-E17C-4960-BCD6-0E8ECCD8D317}"/>
              </a:ext>
            </a:extLst>
          </p:cNvPr>
          <p:cNvSpPr/>
          <p:nvPr/>
        </p:nvSpPr>
        <p:spPr>
          <a:xfrm>
            <a:off x="6740919" y="3871066"/>
            <a:ext cx="382105" cy="38894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Image result for pinterest image">
            <a:extLst>
              <a:ext uri="{FF2B5EF4-FFF2-40B4-BE49-F238E27FC236}">
                <a16:creationId xmlns:a16="http://schemas.microsoft.com/office/drawing/2014/main" id="{4C3EA6C1-0439-420A-8D25-74699895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09" y="381400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ounded Rectangle 69">
            <a:extLst>
              <a:ext uri="{FF2B5EF4-FFF2-40B4-BE49-F238E27FC236}">
                <a16:creationId xmlns:a16="http://schemas.microsoft.com/office/drawing/2014/main" id="{30409DEA-6A2A-4880-878C-8989C64FE6BB}"/>
              </a:ext>
            </a:extLst>
          </p:cNvPr>
          <p:cNvSpPr/>
          <p:nvPr/>
        </p:nvSpPr>
        <p:spPr>
          <a:xfrm>
            <a:off x="1145215" y="3493430"/>
            <a:ext cx="672542" cy="408161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DBC</a:t>
            </a:r>
          </a:p>
        </p:txBody>
      </p:sp>
    </p:spTree>
    <p:extLst>
      <p:ext uri="{BB962C8B-B14F-4D97-AF65-F5344CB8AC3E}">
        <p14:creationId xmlns:p14="http://schemas.microsoft.com/office/powerpoint/2010/main" val="401797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82CC-2F7F-4CE5-9286-5962C76B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27DF-8B48-45DF-BB33-EC4F8C5A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828800"/>
            <a:ext cx="7842504" cy="44805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Goals: Increase revenues from the student population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Current student members: 71, 6% of total members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Have 1,500 DBC student members by 2020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Student member fee: $20.00/year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Audience: Students with nutrition-related majors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Undergraduates &amp; graduate students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Age &gt;= 18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sz="2800" dirty="0"/>
              <a:t> Females : Males = 27:1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361DC-A104-43E4-8804-A525B4A9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6818-66F4-4370-A92B-3EB4DE05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audience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118203-6994-49EA-A6DC-FECBDB2412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3132981"/>
              </p:ext>
            </p:extLst>
          </p:nvPr>
        </p:nvGraphicFramePr>
        <p:xfrm>
          <a:off x="350838" y="2402935"/>
          <a:ext cx="35655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EE54D5-3DD4-41C6-87D1-C001B276CF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6353"/>
            <a:ext cx="3565525" cy="6192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6363-7455-44A2-8F46-1E19A4F28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4401"/>
            <a:ext cx="2514600" cy="1320165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B81362E-F4E3-4304-8472-D3FC8E130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49971"/>
              </p:ext>
            </p:extLst>
          </p:nvPr>
        </p:nvGraphicFramePr>
        <p:xfrm>
          <a:off x="3048000" y="2084832"/>
          <a:ext cx="5791200" cy="469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CC9B7E6-2AB1-49F9-A32E-A14A8F83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C0DB-20DC-4077-8C22-A0E5009B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strategy --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99B3-36E3-4071-A910-59C87461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8071104" cy="42245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Events and RSVP</a:t>
            </a:r>
            <a:endParaRPr lang="fr-FR" sz="26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Increase visibility</a:t>
            </a:r>
          </a:p>
          <a:p>
            <a:pPr marL="845820" lvl="3" indent="-342900">
              <a:buFont typeface="Wingdings" panose="05000000000000000000" pitchFamily="2" charset="2"/>
              <a:buChar char="§"/>
            </a:pPr>
            <a:r>
              <a:rPr lang="en-US" sz="2000" dirty="0"/>
              <a:t>Introduce attention seeking words (hashtag)</a:t>
            </a:r>
          </a:p>
          <a:p>
            <a:pPr marL="845820" lvl="3" indent="-342900">
              <a:buFont typeface="Wingdings" panose="05000000000000000000" pitchFamily="2" charset="2"/>
              <a:buChar char="§"/>
            </a:pPr>
            <a:r>
              <a:rPr lang="fr-FR" sz="2000" dirty="0"/>
              <a:t>Media content: </a:t>
            </a:r>
            <a:r>
              <a:rPr lang="fr-FR" sz="2000" dirty="0" err="1"/>
              <a:t>Posts</a:t>
            </a:r>
            <a:r>
              <a:rPr lang="fr-FR" sz="2000" dirty="0"/>
              <a:t>, </a:t>
            </a:r>
            <a:r>
              <a:rPr lang="fr-FR" sz="2000" dirty="0" err="1"/>
              <a:t>Motivational</a:t>
            </a:r>
            <a:r>
              <a:rPr lang="fr-FR" sz="2000" dirty="0"/>
              <a:t> images, DBC </a:t>
            </a:r>
            <a:r>
              <a:rPr lang="fr-FR" sz="2000" dirty="0" err="1"/>
              <a:t>Videos</a:t>
            </a:r>
            <a:endParaRPr lang="fr-FR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9C2E4-8300-4C9D-B6D2-5AB3BBB9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E6A-2CBE-4736-B421-447FEFA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strategy --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FF49-4538-4BBD-BC92-FC30887D1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8071104" cy="42245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Holding student-oriented discussions about nutrition, such as Twitter chats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err="1"/>
              <a:t>Twixclusive</a:t>
            </a:r>
            <a:r>
              <a:rPr lang="en-US" sz="2600" dirty="0"/>
              <a:t> deals: Discounts on membership fees or regional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Twitter Advertisements (in the future)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Post questions about nutrition to promote retweet and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Promoting Holiday Recipe Competition: Christmas and/or Thanksgiving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02C1-3168-4688-AF7A-2C82EAB2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7899-303A-4081-9099-7A4A6383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strategy --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A0C9-2D0C-40E6-A631-D6063ADC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1200"/>
            <a:ext cx="8153400" cy="43281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For Recruitment/Volunteering/Jobs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Exclusive educational webinars for student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Jobs and internships – Newsletters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Networking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Volunteers for national and International conferences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1CE6F-0BAB-41B6-9602-717637F3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11FD-18DF-4863-8C8C-D2AD3338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strategy -- Pinterest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7E1F-0939-4850-85F2-6FB14E8C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30480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79% female to 21% 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Pinterest favors topics like food, home and lifestyle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E40AE-220B-4071-93D7-7E1CE4395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80" descr="Pinterest1.png">
            <a:extLst>
              <a:ext uri="{FF2B5EF4-FFF2-40B4-BE49-F238E27FC236}">
                <a16:creationId xmlns:a16="http://schemas.microsoft.com/office/drawing/2014/main" id="{ECA33D63-84AB-4EDB-827B-441D137C79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844" r="9638"/>
          <a:stretch/>
        </p:blipFill>
        <p:spPr>
          <a:xfrm>
            <a:off x="3352800" y="2084832"/>
            <a:ext cx="5715000" cy="440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2E4D-B6CF-46FD-8820-31E1A430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7777-9B8B-4D4A-92F6-F24DE175FE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1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386</TotalTime>
  <Words>982</Words>
  <Application>Microsoft Office PowerPoint</Application>
  <PresentationFormat>On-screen Show (4:3)</PresentationFormat>
  <Paragraphs>309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Mincho</vt:lpstr>
      <vt:lpstr>微軟正黑體</vt:lpstr>
      <vt:lpstr>Arial</vt:lpstr>
      <vt:lpstr>Calibri</vt:lpstr>
      <vt:lpstr>Courier New</vt:lpstr>
      <vt:lpstr>Segoe UI Light</vt:lpstr>
      <vt:lpstr>Times New Roman</vt:lpstr>
      <vt:lpstr>Tw Cen MT</vt:lpstr>
      <vt:lpstr>Tw Cen MT Condensed</vt:lpstr>
      <vt:lpstr>Wingdings</vt:lpstr>
      <vt:lpstr>Wingdings 3</vt:lpstr>
      <vt:lpstr>Integral</vt:lpstr>
      <vt:lpstr>Dietitians in business and communication (DBC)</vt:lpstr>
      <vt:lpstr>agenda</vt:lpstr>
      <vt:lpstr>Introduction</vt:lpstr>
      <vt:lpstr>Our audience</vt:lpstr>
      <vt:lpstr>Our audience</vt:lpstr>
      <vt:lpstr>Social media strategy -- Facebook</vt:lpstr>
      <vt:lpstr>Social media strategy -- Twitter</vt:lpstr>
      <vt:lpstr>Social media strategy -- LinkedIn</vt:lpstr>
      <vt:lpstr>Social media strategy -- Pinterest</vt:lpstr>
      <vt:lpstr>Pinterest</vt:lpstr>
      <vt:lpstr>Measurement &amp; evaluation</vt:lpstr>
      <vt:lpstr>Social Media Platform</vt:lpstr>
      <vt:lpstr>Facebook Insight</vt:lpstr>
      <vt:lpstr>Facebook Insight</vt:lpstr>
      <vt:lpstr>Twitter Analytics</vt:lpstr>
      <vt:lpstr>Pinterest Analytics</vt:lpstr>
      <vt:lpstr>LinkedIn Analytics</vt:lpstr>
      <vt:lpstr>Timeline</vt:lpstr>
      <vt:lpstr>Budget</vt:lpstr>
      <vt:lpstr>Appendix--Facebook</vt:lpstr>
      <vt:lpstr>Appendix--Twitter</vt:lpstr>
      <vt:lpstr>Appendix--LinkedIn</vt:lpstr>
      <vt:lpstr>Appendix--Pinterest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TM</dc:creator>
  <cp:lastModifiedBy>Shu-Feng Tsao</cp:lastModifiedBy>
  <cp:revision>62</cp:revision>
  <cp:lastPrinted>2014-02-06T12:20:14Z</cp:lastPrinted>
  <dcterms:created xsi:type="dcterms:W3CDTF">2014-01-29T20:59:42Z</dcterms:created>
  <dcterms:modified xsi:type="dcterms:W3CDTF">2017-07-29T04:04:37Z</dcterms:modified>
</cp:coreProperties>
</file>