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b0db8c88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b0db8c88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b0db8c88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b0db8c8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b0db8c8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b0db8c8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b0db8c88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b0db8c88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b0db8c88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b0db8c88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0db8c88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b0db8c88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b23ef4e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b23ef4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a669d872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a669d87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b0db8c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b0db8c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a669d872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a669d872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b0db8c88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b0db8c8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a669d8728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a669d8728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b0db8c8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b0db8c8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b0db8c88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b0db8c8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0db8c88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b0db8c8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76925" y="1195050"/>
            <a:ext cx="72837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b="1" lang="en-GB" sz="4820">
                <a:solidFill>
                  <a:srgbClr val="CFE2F3"/>
                </a:solidFill>
              </a:rPr>
              <a:t>  </a:t>
            </a:r>
            <a:endParaRPr b="1" sz="4820">
              <a:solidFill>
                <a:srgbClr val="CFE2F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SzPts val="990"/>
              <a:buNone/>
            </a:pPr>
            <a:r>
              <a:rPr b="1" lang="en-GB" sz="4820">
                <a:solidFill>
                  <a:srgbClr val="CFE2F3"/>
                </a:solidFill>
              </a:rPr>
              <a:t>E-Commerce Marketing</a:t>
            </a:r>
            <a:endParaRPr b="1" sz="4820">
              <a:solidFill>
                <a:srgbClr val="CFE2F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77925" y="2686850"/>
            <a:ext cx="26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10250" y="226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CFE2F3"/>
                </a:solidFill>
              </a:rPr>
              <a:t>Domain : E-Commerce</a:t>
            </a:r>
            <a:endParaRPr b="1" sz="3600">
              <a:solidFill>
                <a:srgbClr val="CFE2F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21950" y="2887050"/>
            <a:ext cx="18972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A4C2F4"/>
                </a:solidFill>
              </a:rPr>
              <a:t>SRI RAM K</a:t>
            </a:r>
            <a:endParaRPr b="1" sz="25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27850" y="15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Observations</a:t>
            </a:r>
            <a:r>
              <a:rPr b="1" lang="en-GB"/>
              <a:t> (EDA)</a:t>
            </a:r>
            <a:endParaRPr b="1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724200"/>
            <a:ext cx="8520600" cy="4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</a:t>
            </a:r>
            <a:r>
              <a:rPr b="1"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tionship between Units Sold and GMV (Gross Merchandise Value):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clear positive correlation between units sold and total GMV. As expected, the more units sold, the higher the revenue.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Accessories typically show a higher GMV for fewer units, implying premium pricing, whereas Gaming Accessories generate GMV from higher volumes.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Service Level Agreement (SLA) on GMV: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strong trend was observed between SLA (delivery days) and GMV, suggesting that faster delivery might not directly influence revenue for these products.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Outliers/Peak Sales: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weeks showed unusually high GMV and units sold, indicating potential promotional campaigns or holiday-driven purchases.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6300" y="438875"/>
            <a:ext cx="90714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Models for Each Sub-category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Accessories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Linear Regression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R²: 0.93 | RMSE: 0.0373 | MAE: 0.0013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R²: 0.93 | RMSE: 0.0375 | MAE: 0.032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Accessories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R²: 0.94 | RMSE: 0.0362 | MAE: 0.024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also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RandomForestRegressor, Support Vector Machine and XGBRegressor models but the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deviation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train, test score is higher. Since  Linear Regression has been 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in all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36300" y="-35975"/>
            <a:ext cx="87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Results and Performance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213875" y="615000"/>
            <a:ext cx="8618400" cy="4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AutoNum type="arabicPeriod"/>
            </a:pPr>
            <a:r>
              <a:rPr b="1"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Feature</a:t>
            </a:r>
            <a:r>
              <a:rPr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b="1" lang="en-GB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otal</a:t>
            </a:r>
            <a:r>
              <a:rPr b="1" lang="en-GB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r>
              <a:rPr b="1" lang="en-GB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b="1" lang="en-GB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consistently important features, indicating their strong predictive power.</a:t>
            </a:r>
            <a:endParaRPr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AutoNum type="arabicPeriod"/>
            </a:pPr>
            <a:r>
              <a:rPr b="1"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Important Features</a:t>
            </a:r>
            <a:r>
              <a:rPr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importance of product 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subcategories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Accessory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Audio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some importance, but they are much lower than </a:t>
            </a: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total_units_sqrt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These represent the sub-categories of products and seem to have some impact.</a:t>
            </a:r>
            <a:endParaRPr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AutoNum type="arabicPeriod"/>
            </a:pPr>
            <a:r>
              <a:rPr b="1"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Important Features</a:t>
            </a:r>
            <a:r>
              <a:rPr i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Accessory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relatively low importance than other sub-categories.</a:t>
            </a:r>
            <a:endParaRPr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(possibly service-level agreement or delivery time), and </a:t>
            </a: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avg_temperature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minimal importance.</a:t>
            </a:r>
            <a:endParaRPr sz="19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like </a:t>
            </a: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pay_date_flag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holiday_flag</a:t>
            </a:r>
            <a:r>
              <a:rPr lang="en-GB" sz="1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seem to have no impact on the model, as indicated by the near-zero permutation importance.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262775" y="8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 Importance/Key Variables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28575" y="81625"/>
            <a:ext cx="870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Model Results and Performance(DL)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28575" y="550700"/>
            <a:ext cx="8861400" cy="4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Layer: 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Accepts features based on the input shape of the data.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Layers: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dense layers with 128 and 64 neurons, respectively. Each layer uses ReLU activation function to introduce non-linearity. Dropout layers with a rate of 0.2 are added after each hidden layer to prevent overfitting.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Layer: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single neuron with a linear activation function to predict the target variable (total_gmv).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r: Adam with a learning rate of 0.001.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 Squared Error (MSE).</a:t>
            </a:r>
            <a:endParaRPr b="1"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Metrics: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 Absolute Error (MAE) and MSE.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Sub-Category	         MAE	   MSE</a:t>
            </a:r>
            <a:endParaRPr b="1"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Accessory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0.122	  0.025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Audio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	0.122	  0.026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Accessory</a:t>
            </a:r>
            <a:r>
              <a:rPr lang="en-GB" sz="16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0.118	  0.023</a:t>
            </a:r>
            <a:endParaRPr sz="16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0" y="565450"/>
            <a:ext cx="9048900" cy="4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machine learning model </a:t>
            </a:r>
            <a:r>
              <a:rPr b="1"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units 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emerges as the most important feature, highlighting its strong predictive power for sales.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Accessory 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Order 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are also important, suggesting that product sub-category and order value influence sales.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features have limited impact, including product Camera Accessory and Home Audio.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importance of temperature,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pay date flag</a:t>
            </a: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sla, and holiday flag fluctuates, implying context-dependent or interaction effects.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23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Observations:</a:t>
            </a:r>
            <a:endParaRPr b="1" i="1" sz="23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 significantly outperformed the deep learning model based on the provided metrics for all sub-categories.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suggests that, for this specific dataset and task, a simpler linear relationship might be sufficient for capturing the underlying patterns in the data.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deep learning model might have suffered from overfitting or might require further tuning to achieve comparable performance to Linear Regression.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9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503"/>
              <a:t>Feature</a:t>
            </a:r>
            <a:r>
              <a:rPr b="1" lang="en-GB" sz="2620"/>
              <a:t> Importance (Deep Learning Model)</a:t>
            </a:r>
            <a:endParaRPr b="1" sz="26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143950" y="0"/>
            <a:ext cx="863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rPr b="1" lang="en-GB" sz="2670"/>
              <a:t>Conclusion and Recommendations</a:t>
            </a:r>
            <a:endParaRPr sz="4020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199900" y="486600"/>
            <a:ext cx="8520600" cy="4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i="1" lang="en-GB" sz="1629">
                <a:solidFill>
                  <a:schemeClr val="dk1"/>
                </a:solidFill>
              </a:rPr>
              <a:t>Recommendation to Re-allocate Marketing Budget:</a:t>
            </a:r>
            <a:endParaRPr b="1" i="1"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Focus more on Camera Accessories and Home Audio during September, as they show peak sales during that period.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Optimize discounts for Gaming Accessories to capitalize on their price-sensitive customers.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Review and refine ad campaigns to ensure investments yield expected returns.</a:t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i="1" lang="en-GB" sz="1629">
                <a:solidFill>
                  <a:schemeClr val="dk1"/>
                </a:solidFill>
              </a:rPr>
              <a:t>Product Bundling Strategy:</a:t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629">
                <a:solidFill>
                  <a:schemeClr val="dk1"/>
                </a:solidFill>
              </a:rPr>
              <a:t>Bundle related products (e.g., Camera Accessories + Memory Cards) to increase average order value (AOV). This approach can also improve the GMV per transaction.</a:t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i="1" lang="en-GB" sz="1629">
                <a:solidFill>
                  <a:schemeClr val="dk1"/>
                </a:solidFill>
              </a:rPr>
              <a:t>Maintain Consistent Delivery SLAs:</a:t>
            </a:r>
            <a:endParaRPr b="1" i="1"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Although delivery speed doesn’t significantly impact sales, it’s still valuable for customer satisfaction—focus on maintaining SLA consistency.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-GB" sz="1629">
                <a:solidFill>
                  <a:schemeClr val="dk1"/>
                </a:solidFill>
              </a:rPr>
              <a:t>Consider offering free expedited delivery for high-value orders to increase customer satisfaction and loyalty.</a:t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Problem Statement</a:t>
            </a:r>
            <a:endParaRPr b="1" sz="32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07475"/>
            <a:ext cx="8520600" cy="4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Optimize the marketing budget to enhance revenue response by analyzing the sales trends across different product sub-categories.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Areas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Accessories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Audio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Gaming Accessories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Goal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Should the firm streamline or reallocate the marketing budget strategically?</a:t>
            </a:r>
            <a:endParaRPr b="1" sz="22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Tools</a:t>
            </a:r>
            <a:r>
              <a:rPr b="1" lang="en-GB" sz="2720"/>
              <a:t> Used</a:t>
            </a:r>
            <a:endParaRPr b="1" sz="27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72925"/>
            <a:ext cx="85206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36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●"/>
            </a:pP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 and Libraries </a:t>
            </a: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data processing: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 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Char char="●"/>
            </a:pP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Learning/Deep Learning Frameworks</a:t>
            </a: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TensorFlow/Keras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Char char="●"/>
            </a:pP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and Collaboration</a:t>
            </a: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Font typeface="Times New Roman"/>
              <a:buChar char="○"/>
            </a:pP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for version control</a:t>
            </a:r>
            <a:endParaRPr sz="22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5"/>
              <a:buChar char="●"/>
            </a:pPr>
            <a:r>
              <a:rPr b="1"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Tools</a:t>
            </a:r>
            <a:r>
              <a:rPr lang="en-GB" sz="22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PowerPoint for presentation</a:t>
            </a:r>
            <a:endParaRPr sz="228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5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/>
              <a:t>Data-Driven Modeling Strategies</a:t>
            </a:r>
            <a:endParaRPr b="1" sz="26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23325"/>
            <a:ext cx="8520600" cy="4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Preprocessing:</a:t>
            </a:r>
            <a:r>
              <a:rPr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Cleaning, handling missing values, feature engineering (pay date flag, holiday flag, climate data, AOV).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(EDA):</a:t>
            </a:r>
            <a:r>
              <a:rPr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Explored sales trends by product categories and time periods (histograms, scatter plots, correlation analysis).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&amp; Building :</a:t>
            </a:r>
            <a:r>
              <a:rPr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 Regression, XGBRegressor, RandomForestRegressor, SVM, Deep Learning models (based on EDA insights). Identified feature importance and key drivers of sales for each sub-category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and Evaluation:</a:t>
            </a:r>
            <a:r>
              <a:rPr lang="en-GB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train-test split and relevant metrics (MAE, MSE, R-squared).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58"/>
              <a:t>Feature</a:t>
            </a:r>
            <a:r>
              <a:rPr b="1" lang="en-GB" sz="2820"/>
              <a:t> Engineering</a:t>
            </a:r>
            <a:endParaRPr b="1"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6700" y="514550"/>
            <a:ext cx="8745600" cy="4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Aggregated GMV and units sold per week for each sub-category as per business requ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Date Flag: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flag to indicate if the week contains the 1st or 15th of the month (typically pay dates).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Holiday Indicator: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a holiday flag to mark significant Canadian holidays (e.g., Christmas, New Year, Canada Day).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mark holidays based on a few common Canadian holidays during the dataset period: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hristmas (December 25th)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Year (January 1st)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Canada Day (July 1st)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Climate Data Integration: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temperature and precipitation data for Ontario by week (we could simulate this if you don't have climate data readily available).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Average_Order_Value(AOV) = Total GMV / Total Units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22050" y="81300"/>
            <a:ext cx="84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EDA Insights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556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729"/>
              <a:t>Distribution</a:t>
            </a:r>
            <a:r>
              <a:rPr lang="en-GB" sz="18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729"/>
              <a:t>of GMV and Units Sold: Skewed to the right, indicating potential outliers.</a:t>
            </a:r>
            <a:endParaRPr b="1" sz="1729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973150"/>
            <a:ext cx="8648700" cy="19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22050" y="3287850"/>
            <a:ext cx="366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Total Units vs. Total GMV: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A clear positive relationship exists. As the number of units sold increases, total GMV also increases, which is expected.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85400"/>
            <a:ext cx="4324350" cy="21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09575"/>
            <a:ext cx="85206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Seasonal Trends: Variations in sales patterns across different time periods.</a:t>
            </a:r>
            <a:endParaRPr b="1" sz="27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5" y="1152373"/>
            <a:ext cx="8562975" cy="38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50"/>
              <a:t>Weekly GMV Trend by Product Sub-category:</a:t>
            </a:r>
            <a:endParaRPr b="1" sz="245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72675" y="549300"/>
            <a:ext cx="8703600" cy="4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time series plot reveals seasonal trends in sales: The plot shows weekly GMV (Gross Merchandise Value) trends for three product sub-categories: Camera Accessories, Gaming Accessories, and Home Audio, from May 2015 to July 2016.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Unexpected Trends:</a:t>
            </a:r>
            <a:r>
              <a:rPr lang="en-GB">
                <a:solidFill>
                  <a:schemeClr val="dk1"/>
                </a:solidFill>
              </a:rPr>
              <a:t> There is a notable spike around October 2015, particularly for House Audio and Camera Accessories, suggesting a major event or sale (e.g., promotional campaigns, product launches, or seasonal demand).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After the spike, GMV stabilizes but continues to show regular fluctuations over time.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Temperature had no significant impact on sales, indicating that demand for these electronic products is relatively stable year-round.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June 2016 downtrend: </a:t>
            </a:r>
            <a:r>
              <a:rPr lang="en-GB">
                <a:solidFill>
                  <a:schemeClr val="dk1"/>
                </a:solidFill>
              </a:rPr>
              <a:t>All three categories show a decline toward the end of the period, which could align with seasonal trends or the company's change in marketing focus. We dont have data for that.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43975" y="67650"/>
            <a:ext cx="87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Correlation Heatmap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72675" y="640350"/>
            <a:ext cx="2722800" cy="4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strong positive correlation between GMV and units sold, confirming that these two metrics the directly impact of sales volume on revenue.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correlations with delivery time indicate that improving SLA alone may not drive significant revenue growth.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300" y="578650"/>
            <a:ext cx="6348700" cy="45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