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3" r:id="rId5"/>
    <p:sldId id="259"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ABF-C763-4264-8B55-6B30A52AF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9B784-3463-4420-9F1A-B354B07F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691137-1AA1-4E49-B08A-B9783679B3E3}"/>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7B193FD2-9355-4DB9-AC56-99660AC4A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CEEA2-6001-4CAB-A546-470D258D9544}"/>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28175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293F-3A3A-4390-BB1A-979C92EB2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09482-E851-4CD1-AD9B-B7D3AAFFC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58C24-60C0-41E7-8E70-6102ECCEF4D0}"/>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AC443661-B7D4-4A74-9A4C-89A1DF61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DC0AF-E253-4E39-8E58-EF758B1699D1}"/>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84640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5F16C-F9FE-48DA-8D24-AA74AD9484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09BE0-450E-46B7-8C9E-FEE785713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A0256-222D-4625-B89A-B0CA42A46FEA}"/>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2C2D41A4-8036-499A-9BF2-7A054A31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D8229-13E7-4011-8422-B84E64AC6919}"/>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419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F7C4-DB8D-44CC-BBFB-A2DCDCCD4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0F3E6-B79F-40BD-91A8-037ABFE3C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DDC02-E579-4921-B539-0BDC39D65C46}"/>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F1A2B0E7-37DC-4009-8F6B-664A7AE23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77F30-6970-42C8-AE9A-46D23F22647C}"/>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794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4ED6-1BB2-4DEC-A27F-A77FC5767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E802C1-764E-4B5A-B70F-08D7AE6D0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4D8C8-DD39-46BB-9ED3-A08EEB3C0F2C}"/>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1B7C23B1-2274-4B56-91B7-5DBCBE63C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71AE-90E0-4BD8-9553-D45EF6BD5702}"/>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61342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1A9-CCA4-4472-B3E4-0668F5577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9B69C-B64A-4B31-BAF0-CEE27C511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1D935-82E5-4AB2-B24C-F9A806048B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5A84C-BAFA-4BC8-88F8-35FD9517D380}"/>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CFA4430E-1449-4303-A35F-9E6ED8EE3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DE8BC-9DEA-464C-94E6-AF31A10F7C71}"/>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16921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6F45-4B34-4B0D-BEFF-3ED12165D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070AC-346B-496C-9BA7-6A70DEC5C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95BDA-1F87-4E26-B3C0-109FADB96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A0431-039D-477C-A288-ECECA96D1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8FFBC-55DE-4B79-B063-C486F9DBC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DCEEA-86D4-4C0A-8FF1-79C34297151B}"/>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8" name="Footer Placeholder 7">
            <a:extLst>
              <a:ext uri="{FF2B5EF4-FFF2-40B4-BE49-F238E27FC236}">
                <a16:creationId xmlns:a16="http://schemas.microsoft.com/office/drawing/2014/main" id="{05A7B7F7-EF76-4048-991F-28F79C62B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AD42C-5634-41B6-830C-B95220FE98DE}"/>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3420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B853-514F-4E2A-A762-4D8B349D3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5CDA0-9CFE-4532-B87C-7E59B35AC78C}"/>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4" name="Footer Placeholder 3">
            <a:extLst>
              <a:ext uri="{FF2B5EF4-FFF2-40B4-BE49-F238E27FC236}">
                <a16:creationId xmlns:a16="http://schemas.microsoft.com/office/drawing/2014/main" id="{A69101DB-6694-4984-91C6-00958F0F1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8259FD-DFB4-41D2-87ED-89AD0F048D18}"/>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22701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F143F-FA21-4607-AD4E-E91256FD4597}"/>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3" name="Footer Placeholder 2">
            <a:extLst>
              <a:ext uri="{FF2B5EF4-FFF2-40B4-BE49-F238E27FC236}">
                <a16:creationId xmlns:a16="http://schemas.microsoft.com/office/drawing/2014/main" id="{2E0869D9-567D-4405-96D4-54B867D9A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8BD1E-49FC-4F72-8798-6F7B65CA0396}"/>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08001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BA38-7653-49AE-8EAB-D339B87F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0DB49-3F0C-49DE-A5A4-EC65956A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A6A98-0BA5-4C0D-A6A0-B3740335F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92477-EDD3-4F78-ACBC-97100F2DED0F}"/>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E44CE009-B604-4A7E-9FB1-C26E2D201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9F5-C146-438E-B28B-C44C1C059D62}"/>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08245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BCBA-939E-4C10-A3EA-7A8F232FA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C410B-E255-4D25-B7AC-4A9A0D380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0DE7A-4F83-449F-8462-C73D59BC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07C9F-C8C1-4460-B0A8-E0DEAEA66A0E}"/>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5C26C688-2151-4577-BB08-FA8228A89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79487-EAF0-45E6-BDE1-DDF167DD5A5C}"/>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85070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7F1DA-EF1C-4400-829F-BE0E34077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BC337-D6FD-4FA0-B06B-334D81AD3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C68E7-3B77-43D3-B33F-18EF4A6C3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1E848794-7A1C-4CDA-A5DA-E4DF6AC7A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F0BDA-A32E-4D4D-B7E0-0A13EAFB6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3B8B7-80A4-4A28-8099-C5D9CEF8CB33}" type="slidenum">
              <a:rPr lang="en-US" smtClean="0"/>
              <a:t>‹#›</a:t>
            </a:fld>
            <a:endParaRPr lang="en-US"/>
          </a:p>
        </p:txBody>
      </p:sp>
    </p:spTree>
    <p:extLst>
      <p:ext uri="{BB962C8B-B14F-4D97-AF65-F5344CB8AC3E}">
        <p14:creationId xmlns:p14="http://schemas.microsoft.com/office/powerpoint/2010/main" val="959055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04D30E99-FBA7-0D29-A789-23B2A765DE1F}"/>
              </a:ext>
            </a:extLst>
          </p:cNvPr>
          <p:cNvPicPr>
            <a:picLocks noChangeAspect="1"/>
          </p:cNvPicPr>
          <p:nvPr/>
        </p:nvPicPr>
        <p:blipFill>
          <a:blip r:embed="rId2">
            <a:alphaModFix amt="50000"/>
          </a:blip>
          <a:srcRect t="3608" b="12122"/>
          <a:stretch/>
        </p:blipFill>
        <p:spPr>
          <a:xfrm>
            <a:off x="20" y="1"/>
            <a:ext cx="12191980" cy="6857999"/>
          </a:xfrm>
          <a:prstGeom prst="rect">
            <a:avLst/>
          </a:prstGeom>
        </p:spPr>
      </p:pic>
      <p:sp>
        <p:nvSpPr>
          <p:cNvPr id="2" name="Title 1">
            <a:extLst>
              <a:ext uri="{FF2B5EF4-FFF2-40B4-BE49-F238E27FC236}">
                <a16:creationId xmlns:a16="http://schemas.microsoft.com/office/drawing/2014/main" id="{D18D3F26-BA2B-4F4A-AF1F-6D3A53F8EA6C}"/>
              </a:ext>
            </a:extLst>
          </p:cNvPr>
          <p:cNvSpPr>
            <a:spLocks noGrp="1"/>
          </p:cNvSpPr>
          <p:nvPr>
            <p:ph type="ctrTitle"/>
          </p:nvPr>
        </p:nvSpPr>
        <p:spPr>
          <a:xfrm>
            <a:off x="1131216" y="1792102"/>
            <a:ext cx="9536784" cy="1534204"/>
          </a:xfrm>
        </p:spPr>
        <p:txBody>
          <a:bodyPr>
            <a:normAutofit/>
          </a:bodyPr>
          <a:lstStyle/>
          <a:p>
            <a:r>
              <a:rPr lang="en-US" dirty="0">
                <a:solidFill>
                  <a:srgbClr val="FFFFFF"/>
                </a:solidFill>
                <a:latin typeface="Inherit"/>
              </a:rPr>
              <a:t>Appliances Energy Prediction</a:t>
            </a:r>
            <a:r>
              <a:rPr lang="en-US" dirty="0">
                <a:solidFill>
                  <a:srgbClr val="FFFFFF"/>
                </a:solidFill>
              </a:rPr>
              <a:t> </a:t>
            </a:r>
          </a:p>
        </p:txBody>
      </p:sp>
      <p:sp>
        <p:nvSpPr>
          <p:cNvPr id="3" name="Subtitle 2">
            <a:extLst>
              <a:ext uri="{FF2B5EF4-FFF2-40B4-BE49-F238E27FC236}">
                <a16:creationId xmlns:a16="http://schemas.microsoft.com/office/drawing/2014/main" id="{5F1A1065-D54E-406E-B765-F16936D8F67E}"/>
              </a:ext>
            </a:extLst>
          </p:cNvPr>
          <p:cNvSpPr>
            <a:spLocks noGrp="1"/>
          </p:cNvSpPr>
          <p:nvPr>
            <p:ph type="subTitle" idx="1"/>
          </p:nvPr>
        </p:nvSpPr>
        <p:spPr>
          <a:xfrm>
            <a:off x="1524000" y="3603223"/>
            <a:ext cx="9144000" cy="1098395"/>
          </a:xfrm>
        </p:spPr>
        <p:txBody>
          <a:bodyPr>
            <a:normAutofit/>
          </a:bodyPr>
          <a:lstStyle/>
          <a:p>
            <a:r>
              <a:rPr lang="en-US" sz="1700" dirty="0">
                <a:solidFill>
                  <a:srgbClr val="FFFFFF"/>
                </a:solidFill>
              </a:rPr>
              <a:t>Sri Ram</a:t>
            </a:r>
          </a:p>
          <a:p>
            <a:r>
              <a:rPr lang="en-US" sz="1700" dirty="0">
                <a:solidFill>
                  <a:srgbClr val="FFFFFF"/>
                </a:solidFill>
              </a:rPr>
              <a:t>221FA14003</a:t>
            </a:r>
          </a:p>
          <a:p>
            <a:r>
              <a:rPr lang="en-US" sz="1700" dirty="0">
                <a:solidFill>
                  <a:srgbClr val="FFFFFF"/>
                </a:solidFill>
              </a:rPr>
              <a:t>BIOINFORMATICS-III</a:t>
            </a:r>
          </a:p>
        </p:txBody>
      </p:sp>
    </p:spTree>
    <p:extLst>
      <p:ext uri="{BB962C8B-B14F-4D97-AF65-F5344CB8AC3E}">
        <p14:creationId xmlns:p14="http://schemas.microsoft.com/office/powerpoint/2010/main" val="13299031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766E-1AB0-8566-7B58-215C07F0FEC8}"/>
              </a:ext>
            </a:extLst>
          </p:cNvPr>
          <p:cNvSpPr>
            <a:spLocks noGrp="1"/>
          </p:cNvSpPr>
          <p:nvPr>
            <p:ph type="title"/>
          </p:nvPr>
        </p:nvSpPr>
        <p:spPr/>
        <p:txBody>
          <a:bodyPr/>
          <a:lstStyle/>
          <a:p>
            <a:r>
              <a:rPr lang="en-US" dirty="0"/>
              <a:t>About my Dataset</a:t>
            </a:r>
            <a:endParaRPr lang="en-IN" dirty="0"/>
          </a:p>
        </p:txBody>
      </p:sp>
      <p:sp>
        <p:nvSpPr>
          <p:cNvPr id="6" name="Content Placeholder 5">
            <a:extLst>
              <a:ext uri="{FF2B5EF4-FFF2-40B4-BE49-F238E27FC236}">
                <a16:creationId xmlns:a16="http://schemas.microsoft.com/office/drawing/2014/main" id="{5803C0CF-F60E-CF4B-CB74-2E29427F04F3}"/>
              </a:ext>
            </a:extLst>
          </p:cNvPr>
          <p:cNvSpPr>
            <a:spLocks noGrp="1"/>
          </p:cNvSpPr>
          <p:nvPr>
            <p:ph sz="quarter" idx="4"/>
          </p:nvPr>
        </p:nvSpPr>
        <p:spPr>
          <a:xfrm>
            <a:off x="714848" y="1590674"/>
            <a:ext cx="8617687" cy="4819553"/>
          </a:xfrm>
        </p:spPr>
        <p:txBody>
          <a:bodyPr>
            <a:noAutofit/>
          </a:bodyPr>
          <a:lstStyle/>
          <a:p>
            <a:r>
              <a:rPr lang="en-US" sz="1600" b="1" dirty="0"/>
              <a:t>The dataset consists of energy-related data collected over time. It includes the following columns:</a:t>
            </a:r>
          </a:p>
          <a:p>
            <a:r>
              <a:rPr lang="en-US" sz="1600" dirty="0"/>
              <a:t> date: Timestamp of the observation.</a:t>
            </a:r>
          </a:p>
          <a:p>
            <a:r>
              <a:rPr lang="en-US" sz="1600" dirty="0"/>
              <a:t>Appliances: Energy consumption of appliances (in </a:t>
            </a:r>
            <a:r>
              <a:rPr lang="en-US" sz="1600" dirty="0" err="1"/>
              <a:t>Wh</a:t>
            </a:r>
            <a:r>
              <a:rPr lang="en-US" sz="1600" dirty="0"/>
              <a:t>).</a:t>
            </a:r>
          </a:p>
          <a:p>
            <a:r>
              <a:rPr lang="en-US" sz="1600" dirty="0"/>
              <a:t>lights: Energy consumption of lights (in </a:t>
            </a:r>
            <a:r>
              <a:rPr lang="en-US" sz="1600" dirty="0" err="1"/>
              <a:t>Wh</a:t>
            </a:r>
            <a:r>
              <a:rPr lang="en-US" sz="1600" dirty="0"/>
              <a:t>).</a:t>
            </a:r>
          </a:p>
          <a:p>
            <a:r>
              <a:rPr lang="en-US" sz="1600" dirty="0"/>
              <a:t>T1 - T9: Temperature readings from various indoor locations.</a:t>
            </a:r>
          </a:p>
          <a:p>
            <a:r>
              <a:rPr lang="en-US" sz="1600" dirty="0"/>
              <a:t>RH_1 - RH_9: Relative humidity readings from various indoor locations.</a:t>
            </a:r>
          </a:p>
          <a:p>
            <a:r>
              <a:rPr lang="en-US" sz="1600" dirty="0" err="1"/>
              <a:t>T_out</a:t>
            </a:r>
            <a:r>
              <a:rPr lang="en-US" sz="1600" dirty="0"/>
              <a:t>: Outdoor temperature.</a:t>
            </a:r>
          </a:p>
          <a:p>
            <a:r>
              <a:rPr lang="en-US" sz="1600" dirty="0" err="1"/>
              <a:t>Press_mm_hg</a:t>
            </a:r>
            <a:r>
              <a:rPr lang="en-US" sz="1600" dirty="0"/>
              <a:t>: Atmospheric pressure in mmHg.</a:t>
            </a:r>
          </a:p>
          <a:p>
            <a:r>
              <a:rPr lang="en-US" sz="1600" dirty="0" err="1"/>
              <a:t>RH_out</a:t>
            </a:r>
            <a:r>
              <a:rPr lang="en-US" sz="1600" dirty="0"/>
              <a:t>: Outdoor relative humidity.</a:t>
            </a:r>
          </a:p>
          <a:p>
            <a:r>
              <a:rPr lang="en-US" sz="1600" dirty="0"/>
              <a:t>Windspeed: Wind speed (m/s).</a:t>
            </a:r>
          </a:p>
          <a:p>
            <a:r>
              <a:rPr lang="en-US" sz="1600" dirty="0"/>
              <a:t>Visibility: Outdoor visibility (km).</a:t>
            </a:r>
          </a:p>
          <a:p>
            <a:r>
              <a:rPr lang="en-US" sz="1600" dirty="0" err="1"/>
              <a:t>Tdewpoint</a:t>
            </a:r>
            <a:r>
              <a:rPr lang="en-US" sz="1600" dirty="0"/>
              <a:t>: Dew point temperature.</a:t>
            </a:r>
          </a:p>
          <a:p>
            <a:r>
              <a:rPr lang="en-US" sz="1600" dirty="0"/>
              <a:t>rv1, rv2: Random </a:t>
            </a:r>
            <a:r>
              <a:rPr lang="en-US" sz="1600" dirty="0" err="1"/>
              <a:t>variables.Potential</a:t>
            </a:r>
            <a:r>
              <a:rPr lang="en-US" sz="1600" dirty="0"/>
              <a:t> Analysis and Visualizations:</a:t>
            </a:r>
            <a:endParaRPr lang="en-IN" sz="1600" dirty="0"/>
          </a:p>
        </p:txBody>
      </p:sp>
    </p:spTree>
    <p:extLst>
      <p:ext uri="{BB962C8B-B14F-4D97-AF65-F5344CB8AC3E}">
        <p14:creationId xmlns:p14="http://schemas.microsoft.com/office/powerpoint/2010/main" val="150613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CEF70-BCEE-4A44-BEE6-1C40AE5875ED}"/>
              </a:ext>
            </a:extLst>
          </p:cNvPr>
          <p:cNvSpPr>
            <a:spLocks noGrp="1"/>
          </p:cNvSpPr>
          <p:nvPr>
            <p:ph type="title"/>
          </p:nvPr>
        </p:nvSpPr>
        <p:spPr>
          <a:xfrm>
            <a:off x="630936" y="173165"/>
            <a:ext cx="10970514" cy="1948243"/>
          </a:xfrm>
        </p:spPr>
        <p:txBody>
          <a:bodyPr vert="horz" lIns="91440" tIns="45720" rIns="91440" bIns="45720" rtlCol="0" anchor="b">
            <a:normAutofit/>
          </a:bodyPr>
          <a:lstStyle/>
          <a:p>
            <a:r>
              <a:rPr lang="en-IN" sz="3600" dirty="0"/>
              <a:t>Output Of sales prediction using Python script :</a:t>
            </a:r>
            <a:br>
              <a:rPr lang="en-IN" sz="3600" dirty="0"/>
            </a:br>
            <a:endParaRPr lang="en-US" sz="36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FDD20C2-6A11-4568-82F4-603213E02EF4}"/>
              </a:ext>
            </a:extLst>
          </p:cNvPr>
          <p:cNvSpPr>
            <a:spLocks noGrp="1"/>
          </p:cNvSpPr>
          <p:nvPr>
            <p:ph sz="quarter" idx="4"/>
          </p:nvPr>
        </p:nvSpPr>
        <p:spPr>
          <a:xfrm>
            <a:off x="630936" y="2557279"/>
            <a:ext cx="11084814" cy="4127555"/>
          </a:xfrm>
        </p:spPr>
        <p:txBody>
          <a:bodyPr vert="horz" lIns="91440" tIns="45720" rIns="91440" bIns="45720" rtlCol="0" anchor="t">
            <a:normAutofit fontScale="77500" lnSpcReduction="20000"/>
          </a:bodyPr>
          <a:lstStyle/>
          <a:p>
            <a:r>
              <a:rPr lang="en-US" dirty="0"/>
              <a:t>This plot shows the relationship between </a:t>
            </a:r>
            <a:r>
              <a:rPr lang="en-US" b="1" dirty="0"/>
              <a:t>Appliances Energy Consumption (in </a:t>
            </a:r>
            <a:r>
              <a:rPr lang="en-US" b="1" dirty="0" err="1"/>
              <a:t>Wh</a:t>
            </a:r>
            <a:r>
              <a:rPr lang="en-US" b="1" dirty="0"/>
              <a:t>)</a:t>
            </a:r>
            <a:r>
              <a:rPr lang="en-US" dirty="0"/>
              <a:t> on the vertical axis and </a:t>
            </a:r>
            <a:r>
              <a:rPr lang="en-US" b="1" dirty="0"/>
              <a:t>Outdoor Temperature (in °C)</a:t>
            </a:r>
            <a:r>
              <a:rPr lang="en-US" dirty="0"/>
              <a:t> on the horizontal axis, with a linear regression line plotted on top of the data points.</a:t>
            </a:r>
          </a:p>
          <a:p>
            <a:r>
              <a:rPr lang="en-US" b="1" dirty="0"/>
              <a:t>Key Elements:</a:t>
            </a:r>
          </a:p>
          <a:p>
            <a:pPr>
              <a:buFont typeface="+mj-lt"/>
              <a:buAutoNum type="arabicPeriod"/>
            </a:pPr>
            <a:r>
              <a:rPr lang="en-US" b="1" dirty="0"/>
              <a:t>Scatter Plot (Blue Dots)</a:t>
            </a:r>
            <a:r>
              <a:rPr lang="en-US" dirty="0"/>
              <a:t>:</a:t>
            </a:r>
          </a:p>
          <a:p>
            <a:pPr marL="742950" lvl="1" indent="-285750">
              <a:buFont typeface="+mj-lt"/>
              <a:buAutoNum type="arabicPeriod"/>
            </a:pPr>
            <a:r>
              <a:rPr lang="en-US" dirty="0"/>
              <a:t>Each blue dot represents a data point that corresponds to a specific outdoor temperature and the appliances' energy consumption at that temperature.</a:t>
            </a:r>
          </a:p>
          <a:p>
            <a:pPr marL="742950" lvl="1" indent="-285750">
              <a:buFont typeface="+mj-lt"/>
              <a:buAutoNum type="arabicPeriod"/>
            </a:pPr>
            <a:r>
              <a:rPr lang="en-US" dirty="0"/>
              <a:t>The points are dispersed over a wide range of energy consumption values, with a noticeable clustering near the bottom of the plot (low energy consumption values).</a:t>
            </a:r>
          </a:p>
          <a:p>
            <a:pPr>
              <a:buFont typeface="+mj-lt"/>
              <a:buAutoNum type="arabicPeriod"/>
            </a:pPr>
            <a:r>
              <a:rPr lang="en-US" b="1" dirty="0"/>
              <a:t>Linear Regression Line (Red Line)</a:t>
            </a:r>
            <a:r>
              <a:rPr lang="en-US" dirty="0"/>
              <a:t>:</a:t>
            </a:r>
          </a:p>
          <a:p>
            <a:pPr marL="742950" lvl="1" indent="-285750">
              <a:buFont typeface="+mj-lt"/>
              <a:buAutoNum type="arabicPeriod"/>
            </a:pPr>
            <a:r>
              <a:rPr lang="en-US" dirty="0"/>
              <a:t>The red line represents the best-fit linear regression line that tries to model the relationship between the outdoor temperature and appliances' energy consumption.</a:t>
            </a:r>
          </a:p>
          <a:p>
            <a:pPr marL="742950" lvl="1" indent="-285750">
              <a:buFont typeface="+mj-lt"/>
              <a:buAutoNum type="arabicPeriod"/>
            </a:pPr>
            <a:r>
              <a:rPr lang="en-US" dirty="0"/>
              <a:t>The line has a slight upward slope, indicating a weak positive correlation between the two variables (i.e., as the outdoor temperature increases, energy consumption tends to increase slightly).</a:t>
            </a:r>
          </a:p>
          <a:p>
            <a:endParaRPr lang="en-US" sz="2400" dirty="0"/>
          </a:p>
        </p:txBody>
      </p:sp>
    </p:spTree>
    <p:extLst>
      <p:ext uri="{BB962C8B-B14F-4D97-AF65-F5344CB8AC3E}">
        <p14:creationId xmlns:p14="http://schemas.microsoft.com/office/powerpoint/2010/main" val="42259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C255-EAE6-46D7-8556-2B1170D68C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8FB4F4-C36F-4E14-B66A-F86EB48746D1}"/>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5CCD448-A9FC-4078-ACA1-553A23D6AD5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8B2C525-7355-49DA-BBC4-AFEAEFC50A6A}"/>
              </a:ext>
            </a:extLst>
          </p:cNvPr>
          <p:cNvSpPr>
            <a:spLocks noGrp="1"/>
          </p:cNvSpPr>
          <p:nvPr>
            <p:ph type="body" sz="quarter" idx="3"/>
          </p:nvPr>
        </p:nvSpPr>
        <p:spPr/>
        <p:txBody>
          <a:bodyPr/>
          <a:lstStyle/>
          <a:p>
            <a:endParaRPr lang="en-US"/>
          </a:p>
        </p:txBody>
      </p:sp>
      <p:pic>
        <p:nvPicPr>
          <p:cNvPr id="9" name="Content Placeholder 8">
            <a:extLst>
              <a:ext uri="{FF2B5EF4-FFF2-40B4-BE49-F238E27FC236}">
                <a16:creationId xmlns:a16="http://schemas.microsoft.com/office/drawing/2014/main" id="{78118D37-735D-829D-93C2-16B30F14989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1484" y="1"/>
            <a:ext cx="11206351" cy="6858000"/>
          </a:xfrm>
        </p:spPr>
      </p:pic>
    </p:spTree>
    <p:extLst>
      <p:ext uri="{BB962C8B-B14F-4D97-AF65-F5344CB8AC3E}">
        <p14:creationId xmlns:p14="http://schemas.microsoft.com/office/powerpoint/2010/main" val="250176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95F31B80-6B8D-4E97-BCCA-F066D9420F1F}"/>
              </a:ext>
            </a:extLst>
          </p:cNvPr>
          <p:cNvSpPr>
            <a:spLocks noGrp="1"/>
          </p:cNvSpPr>
          <p:nvPr>
            <p:ph type="title"/>
          </p:nvPr>
        </p:nvSpPr>
        <p:spPr>
          <a:xfrm>
            <a:off x="4410646" y="676084"/>
            <a:ext cx="7723250" cy="1463040"/>
          </a:xfrm>
        </p:spPr>
        <p:txBody>
          <a:bodyPr anchor="ctr">
            <a:noAutofit/>
          </a:bodyPr>
          <a:lstStyle/>
          <a:p>
            <a:r>
              <a:rPr lang="en-US" dirty="0">
                <a:solidFill>
                  <a:srgbClr val="FFFFFF"/>
                </a:solidFill>
              </a:rPr>
              <a:t>R</a:t>
            </a:r>
            <a:r>
              <a:rPr lang="en-IN" dirty="0">
                <a:solidFill>
                  <a:srgbClr val="FFFFFF"/>
                </a:solidFill>
              </a:rPr>
              <a:t>elation between features and target variables</a:t>
            </a:r>
            <a:endParaRPr lang="en-US" dirty="0">
              <a:solidFill>
                <a:srgbClr val="FFFFFF"/>
              </a:solidFill>
            </a:endParaRPr>
          </a:p>
        </p:txBody>
      </p:sp>
      <p:sp>
        <p:nvSpPr>
          <p:cNvPr id="2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A486CB-FC2D-F8A8-5CBF-000B48C06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551" y="2274416"/>
            <a:ext cx="8270449" cy="1279500"/>
          </a:xfrm>
          <a:prstGeom prst="rect">
            <a:avLst/>
          </a:prstGeom>
        </p:spPr>
      </p:pic>
      <p:sp>
        <p:nvSpPr>
          <p:cNvPr id="5" name="TextBox 4">
            <a:extLst>
              <a:ext uri="{FF2B5EF4-FFF2-40B4-BE49-F238E27FC236}">
                <a16:creationId xmlns:a16="http://schemas.microsoft.com/office/drawing/2014/main" id="{B5E59907-8E72-22C0-FAD9-ACA6BA4D82A0}"/>
              </a:ext>
            </a:extLst>
          </p:cNvPr>
          <p:cNvSpPr txBox="1"/>
          <p:nvPr/>
        </p:nvSpPr>
        <p:spPr>
          <a:xfrm>
            <a:off x="275422" y="3509040"/>
            <a:ext cx="8270448" cy="3416320"/>
          </a:xfrm>
          <a:prstGeom prst="rect">
            <a:avLst/>
          </a:prstGeom>
          <a:noFill/>
        </p:spPr>
        <p:txBody>
          <a:bodyPr wrap="square" rtlCol="0">
            <a:spAutoFit/>
          </a:bodyPr>
          <a:lstStyle/>
          <a:p>
            <a:r>
              <a:rPr lang="en-US" dirty="0"/>
              <a:t>The provided code uses Seaborn (</a:t>
            </a:r>
            <a:r>
              <a:rPr lang="en-US" dirty="0" err="1"/>
              <a:t>sns</a:t>
            </a:r>
            <a:r>
              <a:rPr lang="en-US" dirty="0"/>
              <a:t>) and Matplotlib (</a:t>
            </a:r>
            <a:r>
              <a:rPr lang="en-US" dirty="0" err="1"/>
              <a:t>plt</a:t>
            </a:r>
            <a:r>
              <a:rPr lang="en-US" dirty="0"/>
              <a:t>) to visualize the relationship between a feature (T1) and the target variable (Appliances) in a </a:t>
            </a:r>
            <a:r>
              <a:rPr lang="en-US" dirty="0" err="1"/>
              <a:t>DataFrame</a:t>
            </a:r>
            <a:r>
              <a:rPr lang="en-US" dirty="0"/>
              <a:t> (</a:t>
            </a:r>
            <a:r>
              <a:rPr lang="en-US" dirty="0" err="1"/>
              <a:t>df</a:t>
            </a:r>
            <a:r>
              <a:rPr lang="en-US" dirty="0"/>
              <a:t>).</a:t>
            </a:r>
          </a:p>
          <a:p>
            <a:r>
              <a:rPr lang="en-US" dirty="0" err="1"/>
              <a:t>sns.scatterplot</a:t>
            </a:r>
            <a:r>
              <a:rPr lang="en-US" dirty="0"/>
              <a:t>(x='T1', y='Appliances', data=</a:t>
            </a:r>
            <a:r>
              <a:rPr lang="en-US" dirty="0" err="1"/>
              <a:t>df</a:t>
            </a:r>
            <a:r>
              <a:rPr lang="en-US" dirty="0"/>
              <a:t>):</a:t>
            </a:r>
          </a:p>
          <a:p>
            <a:endParaRPr lang="en-US" dirty="0"/>
          </a:p>
          <a:p>
            <a:r>
              <a:rPr lang="en-US" dirty="0"/>
              <a:t>This line creates a scatter plot using the scatterplot function from the Seaborn library.</a:t>
            </a:r>
          </a:p>
          <a:p>
            <a:r>
              <a:rPr lang="en-US" dirty="0"/>
              <a:t>x='T1': The T1 column from the </a:t>
            </a:r>
            <a:r>
              <a:rPr lang="en-US" dirty="0" err="1"/>
              <a:t>DataFrame</a:t>
            </a:r>
            <a:r>
              <a:rPr lang="en-US" dirty="0"/>
              <a:t> (</a:t>
            </a:r>
            <a:r>
              <a:rPr lang="en-US" dirty="0" err="1"/>
              <a:t>df</a:t>
            </a:r>
            <a:r>
              <a:rPr lang="en-US" dirty="0"/>
              <a:t>) is plotted on the x-axis. This column might represent a feature, possibly indoor temperature.</a:t>
            </a:r>
          </a:p>
          <a:p>
            <a:endParaRPr lang="en-US" dirty="0"/>
          </a:p>
          <a:p>
            <a:r>
              <a:rPr lang="en-US" dirty="0"/>
              <a:t>y='Appliances': The Appliances column from </a:t>
            </a:r>
            <a:r>
              <a:rPr lang="en-US" dirty="0" err="1"/>
              <a:t>df</a:t>
            </a:r>
            <a:r>
              <a:rPr lang="en-US" dirty="0"/>
              <a:t> is plotted on the y-axis, representing the target variable (likely the energy consumption of appliances in </a:t>
            </a:r>
            <a:r>
              <a:rPr lang="en-US" dirty="0" err="1"/>
              <a:t>Wh</a:t>
            </a:r>
            <a:r>
              <a:rPr lang="en-US" dirty="0"/>
              <a:t>).</a:t>
            </a:r>
          </a:p>
          <a:p>
            <a:endParaRPr lang="en-US" dirty="0"/>
          </a:p>
          <a:p>
            <a:r>
              <a:rPr lang="en-US" dirty="0"/>
              <a:t>data=</a:t>
            </a:r>
            <a:r>
              <a:rPr lang="en-US" dirty="0" err="1"/>
              <a:t>df</a:t>
            </a:r>
            <a:r>
              <a:rPr lang="en-US" dirty="0"/>
              <a:t>: Specifies that the data comes from a pandas </a:t>
            </a:r>
            <a:r>
              <a:rPr lang="en-US" dirty="0" err="1"/>
              <a:t>DataFrame</a:t>
            </a:r>
            <a:r>
              <a:rPr lang="en-US" dirty="0"/>
              <a:t> </a:t>
            </a:r>
            <a:r>
              <a:rPr lang="en-US" dirty="0" err="1"/>
              <a:t>df</a:t>
            </a:r>
            <a:r>
              <a:rPr lang="en-US" dirty="0"/>
              <a:t>.</a:t>
            </a:r>
            <a:endParaRPr lang="en-IN" dirty="0"/>
          </a:p>
        </p:txBody>
      </p:sp>
    </p:spTree>
    <p:extLst>
      <p:ext uri="{BB962C8B-B14F-4D97-AF65-F5344CB8AC3E}">
        <p14:creationId xmlns:p14="http://schemas.microsoft.com/office/powerpoint/2010/main" val="314564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FB27EB3-4E8C-8FBF-B6D0-43675744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228600"/>
            <a:ext cx="10040112"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3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A7E94-C4B7-4C52-9032-69EEC58AC6FB}"/>
              </a:ext>
            </a:extLst>
          </p:cNvPr>
          <p:cNvSpPr>
            <a:spLocks noGrp="1"/>
          </p:cNvSpPr>
          <p:nvPr>
            <p:ph type="title"/>
          </p:nvPr>
        </p:nvSpPr>
        <p:spPr>
          <a:xfrm>
            <a:off x="6094105" y="802955"/>
            <a:ext cx="4977976" cy="1454051"/>
          </a:xfrm>
        </p:spPr>
        <p:txBody>
          <a:bodyPr>
            <a:normAutofit/>
          </a:bodyPr>
          <a:lstStyle/>
          <a:p>
            <a:r>
              <a:rPr lang="en-US" dirty="0">
                <a:solidFill>
                  <a:schemeClr val="tx2"/>
                </a:solidFill>
              </a:rPr>
              <a:t>Conclusion</a:t>
            </a:r>
          </a:p>
        </p:txBody>
      </p:sp>
      <p:pic>
        <p:nvPicPr>
          <p:cNvPr id="7" name="Graphic 6" descr="Bar chart">
            <a:extLst>
              <a:ext uri="{FF2B5EF4-FFF2-40B4-BE49-F238E27FC236}">
                <a16:creationId xmlns:a16="http://schemas.microsoft.com/office/drawing/2014/main" id="{0637165A-B936-9834-C05D-9491CFFE82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61535ED-0B81-420A-B291-12F2A395FBAD}"/>
              </a:ext>
            </a:extLst>
          </p:cNvPr>
          <p:cNvSpPr>
            <a:spLocks noGrp="1"/>
          </p:cNvSpPr>
          <p:nvPr>
            <p:ph idx="1"/>
          </p:nvPr>
        </p:nvSpPr>
        <p:spPr>
          <a:xfrm>
            <a:off x="6090176" y="2093883"/>
            <a:ext cx="4977976" cy="4449157"/>
          </a:xfrm>
        </p:spPr>
        <p:txBody>
          <a:bodyPr anchor="ctr">
            <a:noAutofit/>
          </a:bodyPr>
          <a:lstStyle/>
          <a:p>
            <a:r>
              <a:rPr lang="en-US" sz="2000" dirty="0">
                <a:solidFill>
                  <a:schemeClr val="tx2"/>
                </a:solidFill>
              </a:rPr>
              <a:t>The analysis demonstrates how both R and Python can be utilized for accurate energy prediction using linear regression models. The results reveal a positive correlation between appliances and energy consumption, with the linear models capturing this relationship effectively. However, minor discrepancies in predictions indicate that the model can be further optimized. Performance metrics like Mean Squared Error (MSE) and R-squared validate the model's accuracy, yet also highlight areas for improvement. Overall, predictive analytics provides valuable insights for retail, aiding in decision-making and sales forecasting.</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1308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567</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Inherit</vt:lpstr>
      <vt:lpstr>Office Theme</vt:lpstr>
      <vt:lpstr>Appliances Energy Prediction </vt:lpstr>
      <vt:lpstr>About my Dataset</vt:lpstr>
      <vt:lpstr>Output Of sales prediction using Python script : </vt:lpstr>
      <vt:lpstr>PowerPoint Presentation</vt:lpstr>
      <vt:lpstr>Relation between features and target variables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Prediction</dc:title>
  <dc:creator>harshith sai krishna</dc:creator>
  <cp:lastModifiedBy>Sai Pavan</cp:lastModifiedBy>
  <cp:revision>6</cp:revision>
  <dcterms:created xsi:type="dcterms:W3CDTF">2024-09-18T06:06:41Z</dcterms:created>
  <dcterms:modified xsi:type="dcterms:W3CDTF">2024-09-18T14:47:35Z</dcterms:modified>
</cp:coreProperties>
</file>