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58" r:id="rId4"/>
    <p:sldId id="281" r:id="rId5"/>
    <p:sldId id="259" r:id="rId6"/>
    <p:sldId id="265" r:id="rId7"/>
    <p:sldId id="260" r:id="rId8"/>
    <p:sldId id="261" r:id="rId9"/>
    <p:sldId id="262" r:id="rId10"/>
    <p:sldId id="263" r:id="rId11"/>
    <p:sldId id="264" r:id="rId12"/>
    <p:sldId id="267" r:id="rId13"/>
    <p:sldId id="266" r:id="rId14"/>
    <p:sldId id="268" r:id="rId15"/>
    <p:sldId id="273" r:id="rId16"/>
    <p:sldId id="276" r:id="rId17"/>
    <p:sldId id="274" r:id="rId18"/>
    <p:sldId id="275" r:id="rId19"/>
    <p:sldId id="269" r:id="rId20"/>
    <p:sldId id="270" r:id="rId21"/>
    <p:sldId id="272" r:id="rId22"/>
    <p:sldId id="277" r:id="rId23"/>
    <p:sldId id="279"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90" d="100"/>
          <a:sy n="90" d="100"/>
        </p:scale>
        <p:origin x="2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8604B-E605-49BB-8B28-A273CBED105A}"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EFDA0-5FBF-4DFB-B515-7827C881DE94}" type="slidenum">
              <a:rPr lang="en-US" smtClean="0"/>
              <a:t>‹#›</a:t>
            </a:fld>
            <a:endParaRPr lang="en-US"/>
          </a:p>
        </p:txBody>
      </p:sp>
    </p:spTree>
    <p:extLst>
      <p:ext uri="{BB962C8B-B14F-4D97-AF65-F5344CB8AC3E}">
        <p14:creationId xmlns:p14="http://schemas.microsoft.com/office/powerpoint/2010/main" val="277732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Max Frequency of Operation : 1 / (10n – 2.117n) = 126.855MHz</a:t>
            </a:r>
          </a:p>
          <a:p>
            <a:endParaRPr lang="en-US" dirty="0"/>
          </a:p>
        </p:txBody>
      </p:sp>
      <p:sp>
        <p:nvSpPr>
          <p:cNvPr id="4" name="Slide Number Placeholder 3"/>
          <p:cNvSpPr>
            <a:spLocks noGrp="1"/>
          </p:cNvSpPr>
          <p:nvPr>
            <p:ph type="sldNum" sz="quarter" idx="5"/>
          </p:nvPr>
        </p:nvSpPr>
        <p:spPr/>
        <p:txBody>
          <a:bodyPr/>
          <a:lstStyle/>
          <a:p>
            <a:fld id="{31EEFDA0-5FBF-4DFB-B515-7827C881DE94}" type="slidenum">
              <a:rPr lang="en-US" smtClean="0"/>
              <a:t>9</a:t>
            </a:fld>
            <a:endParaRPr lang="en-US"/>
          </a:p>
        </p:txBody>
      </p:sp>
    </p:spTree>
    <p:extLst>
      <p:ext uri="{BB962C8B-B14F-4D97-AF65-F5344CB8AC3E}">
        <p14:creationId xmlns:p14="http://schemas.microsoft.com/office/powerpoint/2010/main" val="21542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06-08-2024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06-08-2024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Sri Sai Nomula (22986)</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671457"/>
          </a:xfrm>
        </p:spPr>
        <p:txBody>
          <a:bodyPr>
            <a:normAutofit lnSpcReduction="10000"/>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endParaRPr lang="en-IN" sz="2400" dirty="0"/>
          </a:p>
          <a:p>
            <a:endParaRPr lang="en-IN" sz="2400" dirty="0"/>
          </a:p>
          <a:p>
            <a:endParaRPr lang="en-IN" sz="2400" dirty="0"/>
          </a:p>
          <a:p>
            <a:endParaRPr lang="en-IN" sz="2400" dirty="0"/>
          </a:p>
          <a:p>
            <a:endParaRPr lang="en-IN" sz="2400" dirty="0"/>
          </a:p>
          <a:p>
            <a:r>
              <a:rPr lang="en-US" dirty="0"/>
              <a:t>Input format(simulation) : 2 bits for integer part and 10 bits for fractional part</a:t>
            </a:r>
          </a:p>
          <a:p>
            <a:endParaRPr lang="en-IN" sz="2400" dirty="0"/>
          </a:p>
          <a:p>
            <a:pPr marL="0" indent="0">
              <a:buNone/>
            </a:pPr>
            <a:endParaRPr lang="en-IN" sz="2400" dirty="0"/>
          </a:p>
        </p:txBody>
      </p:sp>
      <p:grpSp>
        <p:nvGrpSpPr>
          <p:cNvPr id="8" name="Group 7">
            <a:extLst>
              <a:ext uri="{FF2B5EF4-FFF2-40B4-BE49-F238E27FC236}">
                <a16:creationId xmlns:a16="http://schemas.microsoft.com/office/drawing/2014/main" id="{EA56CA6C-9297-B7C5-1780-83EC011AB864}"/>
              </a:ext>
            </a:extLst>
          </p:cNvPr>
          <p:cNvGrpSpPr/>
          <p:nvPr/>
        </p:nvGrpSpPr>
        <p:grpSpPr>
          <a:xfrm>
            <a:off x="1068653" y="3338219"/>
            <a:ext cx="8495863" cy="2333238"/>
            <a:chOff x="718458" y="3635828"/>
            <a:chExt cx="8495863" cy="2333238"/>
          </a:xfrm>
        </p:grpSpPr>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a:solidFill>
                    <a:srgbClr val="0000FF"/>
                  </a:solidFill>
                </a:rPr>
                <a:t>cosx</a:t>
              </a: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a:solidFill>
                    <a:srgbClr val="0000FF"/>
                  </a:solidFill>
                </a:rPr>
                <a:t>sinx</a:t>
              </a: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a:t>tanx</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US" sz="1500" b="0" i="1" smtClean="0">
                                <a:solidFill>
                                  <a:srgbClr val="0000FF"/>
                                </a:solidFill>
                                <a:latin typeface="Cambria Math" panose="02040503050406030204" pitchFamily="18" charset="0"/>
                              </a:rPr>
                              <m:t>𝑦</m:t>
                            </m:r>
                          </m:num>
                          <m:den>
                            <m:r>
                              <a:rPr lang="en-US" sz="1500" b="0" i="1" smtClean="0">
                                <a:solidFill>
                                  <a:srgbClr val="0000FF"/>
                                </a:solidFill>
                                <a:latin typeface="Cambria Math" panose="02040503050406030204" pitchFamily="18" charset="0"/>
                              </a:rPr>
                              <m:t>𝑥</m:t>
                            </m:r>
                          </m:den>
                        </m:f>
                      </m:oMath>
                    </m:oMathPara>
                  </a14:m>
                  <a:endParaRPr lang="en-IN" sz="1500" dirty="0"/>
                </a:p>
              </p:txBody>
            </p:sp>
          </mc:Choice>
          <mc:Fallback xmlns="">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175"/>
                </a:xfrm>
                <a:prstGeom prst="rect">
                  <a:avLst/>
                </a:prstGeom>
                <a:blipFill>
                  <a:blip r:embed="rId2"/>
                  <a:stretch>
                    <a:fillRect t="-123729" r="-22414" b="-19322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grpSp>
    </p:spTree>
    <p:extLst>
      <p:ext uri="{BB962C8B-B14F-4D97-AF65-F5344CB8AC3E}">
        <p14:creationId xmlns:p14="http://schemas.microsoft.com/office/powerpoint/2010/main" val="7557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t>Limitations Of CORDIC 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5240893"/>
              </a:xfrm>
            </p:spPr>
            <p:txBody>
              <a:bodyPr>
                <a:normAutofit/>
              </a:bodyPr>
              <a:lstStyle/>
              <a:p>
                <a:r>
                  <a:rPr lang="en-IN" sz="2000" dirty="0"/>
                  <a:t>The Cordic division algorithm works by approximating the required result fraction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rPr>
                          <m:t>𝑥</m:t>
                        </m:r>
                      </m:den>
                    </m:f>
                  </m:oMath>
                </a14:m>
                <a:r>
                  <a:rPr lang="en-IN" sz="2000" dirty="0"/>
                  <a:t>  as a series sum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IN" sz="2000" dirty="0"/>
                  <a:t> .  </a:t>
                </a:r>
              </a:p>
              <a:p>
                <a:r>
                  <a:rPr lang="en-IN" sz="2000" dirty="0"/>
                  <a:t>The division result is obtained by using linear rotations in vectoring mode in Cordic where the result is obtained in the following equation</a:t>
                </a:r>
              </a:p>
              <a:p>
                <a:pPr marL="0" indent="0">
                  <a:buNone/>
                </a:pP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r>
                          <a:rPr lang="en-IN" sz="2000" b="0" i="1" smtClean="0">
                            <a:latin typeface="Cambria Math" panose="02040503050406030204" pitchFamily="18" charset="0"/>
                          </a:rPr>
                          <m:t>+1</m:t>
                        </m:r>
                      </m:sup>
                    </m:sSup>
                  </m:oMath>
                </a14:m>
                <a:r>
                  <a:rPr lang="en-IN" sz="2000" dirty="0"/>
                  <a:t>   = </a:t>
                </a:r>
                <a14:m>
                  <m:oMath xmlns:m="http://schemas.openxmlformats.org/officeDocument/2006/math">
                    <m:r>
                      <a:rPr lang="en-IN" sz="2000" b="0" i="0"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sup>
                    </m:sSup>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m:t>
                        </m:r>
                      </m:sub>
                    </m:sSub>
                  </m:oMath>
                </a14:m>
                <a:r>
                  <a:rPr lang="en-IN" sz="2000" dirty="0"/>
                  <a:t> (</a:t>
                </a:r>
                <a14:m>
                  <m:oMath xmlns:m="http://schemas.openxmlformats.org/officeDocument/2006/math">
                    <m:sSup>
                      <m:sSupPr>
                        <m:ctrlPr>
                          <a:rPr lang="en-IN"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m:t>
                        </m:r>
                        <m:r>
                          <a:rPr lang="en-IN" sz="2000" i="1">
                            <a:latin typeface="Cambria Math" panose="02040503050406030204" pitchFamily="18" charset="0"/>
                          </a:rPr>
                          <m:t>𝑖</m:t>
                        </m:r>
                      </m:sup>
                    </m:sSup>
                    <m:r>
                      <a:rPr lang="en-IN" sz="2000" b="0" i="1" smtClean="0">
                        <a:latin typeface="Cambria Math" panose="02040503050406030204" pitchFamily="18" charset="0"/>
                      </a:rPr>
                      <m:t>)</m:t>
                    </m:r>
                  </m:oMath>
                </a14:m>
                <a:endParaRPr lang="en-IN" sz="2000" dirty="0"/>
              </a:p>
              <a:p>
                <a:r>
                  <a:rPr lang="en-IN" sz="2000" dirty="0"/>
                  <a:t>The initial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0</m:t>
                        </m:r>
                      </m:sup>
                    </m:sSup>
                  </m:oMath>
                </a14:m>
                <a:r>
                  <a:rPr lang="en-IN" sz="2000" dirty="0"/>
                  <a:t> = 0.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±1</m:t>
                    </m:r>
                  </m:oMath>
                </a14:m>
                <a:r>
                  <a:rPr lang="en-IN" sz="2000" dirty="0"/>
                  <a:t> (depending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 &amp;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m:t>
                        </m:r>
                      </m:sup>
                    </m:sSup>
                  </m:oMath>
                </a14:m>
                <a:r>
                  <a:rPr lang="en-IN" sz="2000" dirty="0"/>
                  <a:t>)</a:t>
                </a:r>
              </a:p>
              <a:p>
                <a:r>
                  <a:rPr lang="en-IN" sz="2000" dirty="0"/>
                  <a:t>This is a geometric series with initial value a = 1 and the ratio r = ½.</a:t>
                </a:r>
              </a:p>
              <a:p>
                <a:pPr marL="0" indent="0">
                  <a:buNone/>
                </a:pPr>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e>
                    </m:nary>
                    <m:r>
                      <a:rPr lang="en-US" sz="2000" b="0" i="1" smtClean="0">
                        <a:latin typeface="Cambria Math" panose="02040503050406030204" pitchFamily="18" charset="0"/>
                      </a:rPr>
                      <m:t>=2</m:t>
                    </m:r>
                  </m:oMath>
                </a14:m>
                <a:r>
                  <a:rPr lang="en-IN" sz="2000" dirty="0"/>
                  <a:t> </a:t>
                </a:r>
              </a:p>
              <a:p>
                <a:r>
                  <a:rPr lang="en-IN" sz="2000" dirty="0"/>
                  <a:t>The Series z converges to </a:t>
                </a:r>
                <a14:m>
                  <m:oMath xmlns:m="http://schemas.openxmlformats.org/officeDocument/2006/math">
                    <m:r>
                      <a:rPr lang="en-US" sz="2000" b="0" i="1" smtClean="0">
                        <a:latin typeface="Cambria Math" panose="02040503050406030204" pitchFamily="18" charset="0"/>
                      </a:rPr>
                      <m:t>±</m:t>
                    </m:r>
                  </m:oMath>
                </a14:m>
                <a:r>
                  <a:rPr lang="en-IN" sz="2000" dirty="0"/>
                  <a:t>2 as the maximum and minimum values.</a:t>
                </a:r>
              </a:p>
              <a:p>
                <a:r>
                  <a:rPr lang="en-IN" sz="2000" dirty="0"/>
                  <a:t>Tan function was implemented using Cordic division, hence the results were accurate up to </a:t>
                </a:r>
                <a14:m>
                  <m:oMath xmlns:m="http://schemas.openxmlformats.org/officeDocument/2006/math">
                    <m:r>
                      <a:rPr lang="en-US" sz="2000" b="0" i="1" smtClean="0">
                        <a:latin typeface="Cambria Math" panose="02040503050406030204" pitchFamily="18" charset="0"/>
                      </a:rPr>
                      <m:t>±2</m:t>
                    </m:r>
                  </m:oMath>
                </a14:m>
                <a:r>
                  <a:rPr lang="en-IN" sz="2000" dirty="0"/>
                  <a:t>.</a:t>
                </a:r>
              </a:p>
              <a:p>
                <a:endParaRPr lang="en-IN" sz="2000" dirty="0"/>
              </a:p>
            </p:txBody>
          </p:sp>
        </mc:Choice>
        <mc:Fallback xmlns="">
          <p:sp>
            <p:nvSpPr>
              <p:cNvPr id="3" name="Content Placeholder 2">
                <a:extLst>
                  <a:ext uri="{FF2B5EF4-FFF2-40B4-BE49-F238E27FC236}">
                    <a16:creationId xmlns:a16="http://schemas.microsoft.com/office/drawing/2014/main" id="{3B09B9F3-63AB-9481-D2A7-94932015CD24}"/>
                  </a:ext>
                </a:extLst>
              </p:cNvPr>
              <p:cNvSpPr>
                <a:spLocks noGrp="1" noRot="1" noChangeAspect="1" noMove="1" noResize="1" noEditPoints="1" noAdjustHandles="1" noChangeArrowheads="1" noChangeShapeType="1" noTextEdit="1"/>
              </p:cNvSpPr>
              <p:nvPr>
                <p:ph idx="1"/>
              </p:nvPr>
            </p:nvSpPr>
            <p:spPr>
              <a:xfrm>
                <a:off x="380130" y="1393371"/>
                <a:ext cx="8595360" cy="5240893"/>
              </a:xfrm>
              <a:blipFill>
                <a:blip r:embed="rId2"/>
                <a:stretch>
                  <a:fillRect l="-284" t="-931" r="-213"/>
                </a:stretch>
              </a:blipFill>
            </p:spPr>
            <p:txBody>
              <a:bodyPr/>
              <a:lstStyle/>
              <a:p>
                <a:r>
                  <a:rPr lang="en-US">
                    <a:noFill/>
                  </a:rPr>
                  <a:t> </a:t>
                </a:r>
              </a:p>
            </p:txBody>
          </p:sp>
        </mc:Fallback>
      </mc:AlternateContent>
    </p:spTree>
    <p:extLst>
      <p:ext uri="{BB962C8B-B14F-4D97-AF65-F5344CB8AC3E}">
        <p14:creationId xmlns:p14="http://schemas.microsoft.com/office/powerpoint/2010/main" val="81309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r>
              <a:rPr lang="en-US" dirty="0"/>
              <a:t>Tan simulation waveform</a:t>
            </a:r>
          </a:p>
        </p:txBody>
      </p:sp>
      <p:pic>
        <p:nvPicPr>
          <p:cNvPr id="5" name="Content Placeholder 4" descr="A screen shot of a graph&#10;&#10;Description automatically generated">
            <a:extLst>
              <a:ext uri="{FF2B5EF4-FFF2-40B4-BE49-F238E27FC236}">
                <a16:creationId xmlns:a16="http://schemas.microsoft.com/office/drawing/2014/main" id="{39DD60D7-CC36-AA99-7042-DFCC03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52" y="4362856"/>
            <a:ext cx="9252778" cy="1996450"/>
          </a:xfrm>
        </p:spPr>
      </p:pic>
      <p:pic>
        <p:nvPicPr>
          <p:cNvPr id="8" name="Picture 7">
            <a:extLst>
              <a:ext uri="{FF2B5EF4-FFF2-40B4-BE49-F238E27FC236}">
                <a16:creationId xmlns:a16="http://schemas.microsoft.com/office/drawing/2014/main" id="{CADDD07E-2E6D-5924-BFFD-6DFA385F9A58}"/>
              </a:ext>
            </a:extLst>
          </p:cNvPr>
          <p:cNvPicPr>
            <a:picLocks noChangeAspect="1"/>
          </p:cNvPicPr>
          <p:nvPr/>
        </p:nvPicPr>
        <p:blipFill rotWithShape="1">
          <a:blip r:embed="rId3"/>
          <a:srcRect t="10905"/>
          <a:stretch/>
        </p:blipFill>
        <p:spPr>
          <a:xfrm>
            <a:off x="3269589" y="1560191"/>
            <a:ext cx="3958348" cy="2235876"/>
          </a:xfrm>
          <a:prstGeom prst="rect">
            <a:avLst/>
          </a:prstGeom>
        </p:spPr>
      </p:pic>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spTree>
    <p:extLst>
      <p:ext uri="{BB962C8B-B14F-4D97-AF65-F5344CB8AC3E}">
        <p14:creationId xmlns:p14="http://schemas.microsoft.com/office/powerpoint/2010/main" val="40554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08F-3562-97BB-D6E7-1416BD670D61}"/>
              </a:ext>
            </a:extLst>
          </p:cNvPr>
          <p:cNvSpPr>
            <a:spLocks noGrp="1"/>
          </p:cNvSpPr>
          <p:nvPr>
            <p:ph type="title"/>
          </p:nvPr>
        </p:nvSpPr>
        <p:spPr/>
        <p:txBody>
          <a:bodyPr/>
          <a:lstStyle/>
          <a:p>
            <a:r>
              <a:rPr lang="en-US" dirty="0"/>
              <a:t>Tan function on oscilloscope </a:t>
            </a:r>
          </a:p>
        </p:txBody>
      </p:sp>
      <p:pic>
        <p:nvPicPr>
          <p:cNvPr id="9" name="Content Placeholder 8" descr="A blue line on a black background&#10;&#10;Description automatically generated">
            <a:extLst>
              <a:ext uri="{FF2B5EF4-FFF2-40B4-BE49-F238E27FC236}">
                <a16:creationId xmlns:a16="http://schemas.microsoft.com/office/drawing/2014/main" id="{C61DB086-7F61-0554-34F6-EE489B5C5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61" y="2553093"/>
            <a:ext cx="9897878" cy="2059099"/>
          </a:xfrm>
        </p:spPr>
      </p:pic>
    </p:spTree>
    <p:extLst>
      <p:ext uri="{BB962C8B-B14F-4D97-AF65-F5344CB8AC3E}">
        <p14:creationId xmlns:p14="http://schemas.microsoft.com/office/powerpoint/2010/main" val="8934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Tan function </a:t>
            </a:r>
          </a:p>
        </p:txBody>
      </p:sp>
      <p:pic>
        <p:nvPicPr>
          <p:cNvPr id="5" name="Content Placeholder 4" descr="A screenshot of a computer&#10;&#10;Description automatically generated">
            <a:extLst>
              <a:ext uri="{FF2B5EF4-FFF2-40B4-BE49-F238E27FC236}">
                <a16:creationId xmlns:a16="http://schemas.microsoft.com/office/drawing/2014/main" id="{4F8904F3-4C08-0D57-F83E-081BE7463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52" y="1810551"/>
            <a:ext cx="9957645" cy="2051330"/>
          </a:xfrm>
        </p:spPr>
      </p:pic>
      <p:sp>
        <p:nvSpPr>
          <p:cNvPr id="6" name="TextBox 5">
            <a:extLst>
              <a:ext uri="{FF2B5EF4-FFF2-40B4-BE49-F238E27FC236}">
                <a16:creationId xmlns:a16="http://schemas.microsoft.com/office/drawing/2014/main" id="{E48145B3-CAC4-8137-76B9-322EFE7C7A88}"/>
              </a:ext>
            </a:extLst>
          </p:cNvPr>
          <p:cNvSpPr txBox="1"/>
          <p:nvPr/>
        </p:nvSpPr>
        <p:spPr>
          <a:xfrm>
            <a:off x="963038" y="4786009"/>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Similar to sin and cos implementation, the 10ns clock is used to generate the slower clock signal clk2 for sending the values to the DAC at a slower frequency.</a:t>
            </a:r>
          </a:p>
        </p:txBody>
      </p:sp>
    </p:spTree>
    <p:extLst>
      <p:ext uri="{BB962C8B-B14F-4D97-AF65-F5344CB8AC3E}">
        <p14:creationId xmlns:p14="http://schemas.microsoft.com/office/powerpoint/2010/main" val="225685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AA2D44-55DA-6BB2-6B72-D86EF88D1B51}"/>
                  </a:ext>
                </a:extLst>
              </p:cNvPr>
              <p:cNvSpPr>
                <a:spLocks noGrp="1"/>
              </p:cNvSpPr>
              <p:nvPr>
                <p:ph type="title"/>
              </p:nvPr>
            </p:nvSpPr>
            <p:spPr>
              <a:xfrm>
                <a:off x="1261872" y="115461"/>
                <a:ext cx="9692640" cy="875258"/>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xmlns="">
          <p:sp>
            <p:nvSpPr>
              <p:cNvPr id="2" name="Title 1">
                <a:extLst>
                  <a:ext uri="{FF2B5EF4-FFF2-40B4-BE49-F238E27FC236}">
                    <a16:creationId xmlns:a16="http://schemas.microsoft.com/office/drawing/2014/main" id="{45AA2D44-55DA-6BB2-6B72-D86EF88D1B51}"/>
                  </a:ext>
                </a:extLst>
              </p:cNvPr>
              <p:cNvSpPr>
                <a:spLocks noGrp="1" noRot="1" noChangeAspect="1" noMove="1" noResize="1" noEditPoints="1" noAdjustHandles="1" noChangeArrowheads="1" noChangeShapeType="1" noTextEdit="1"/>
              </p:cNvSpPr>
              <p:nvPr>
                <p:ph type="title"/>
              </p:nvPr>
            </p:nvSpPr>
            <p:spPr>
              <a:xfrm>
                <a:off x="1261872" y="115461"/>
                <a:ext cx="9692640" cy="875258"/>
              </a:xfrm>
              <a:blipFill>
                <a:blip r:embed="rId2"/>
                <a:stretch>
                  <a:fillRect t="-138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B1C82C0-15D2-BE06-60F1-7E91F87DB7EE}"/>
                  </a:ext>
                </a:extLst>
              </p:cNvPr>
              <p:cNvSpPr>
                <a:spLocks noGrp="1"/>
              </p:cNvSpPr>
              <p:nvPr>
                <p:ph idx="1"/>
              </p:nvPr>
            </p:nvSpPr>
            <p:spPr>
              <a:xfrm>
                <a:off x="1261872" y="165412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hyperbolic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tanh</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r>
                  <a:rPr lang="en-US" dirty="0"/>
                  <a:t>Input format(simulation) : 4 bits for integer part and 16 bits for fractional part</a:t>
                </a:r>
              </a:p>
              <a:p>
                <a:r>
                  <a:rPr lang="en-US" dirty="0"/>
                  <a:t>Result format(simulation) : 6 bits for integer part and 14 bits for fractional part</a:t>
                </a:r>
              </a:p>
              <a:p>
                <a:endParaRPr lang="en-US" dirty="0"/>
              </a:p>
            </p:txBody>
          </p:sp>
        </mc:Choice>
        <mc:Fallback xmlns="">
          <p:sp>
            <p:nvSpPr>
              <p:cNvPr id="4" name="Content Placeholder 2">
                <a:extLst>
                  <a:ext uri="{FF2B5EF4-FFF2-40B4-BE49-F238E27FC236}">
                    <a16:creationId xmlns:a16="http://schemas.microsoft.com/office/drawing/2014/main" id="{6B1C82C0-15D2-BE06-60F1-7E91F87DB7EE}"/>
                  </a:ext>
                </a:extLst>
              </p:cNvPr>
              <p:cNvSpPr>
                <a:spLocks noGrp="1" noRot="1" noChangeAspect="1" noMove="1" noResize="1" noEditPoints="1" noAdjustHandles="1" noChangeArrowheads="1" noChangeShapeType="1" noTextEdit="1"/>
              </p:cNvSpPr>
              <p:nvPr>
                <p:ph idx="1"/>
              </p:nvPr>
            </p:nvSpPr>
            <p:spPr>
              <a:xfrm>
                <a:off x="1261872" y="1654120"/>
                <a:ext cx="8595360" cy="4805464"/>
              </a:xfrm>
              <a:blipFill>
                <a:blip r:embed="rId3"/>
                <a:stretch>
                  <a:fillRect l="-142" t="-1014" r="-113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530FBDB-91B8-62A8-6B54-26A3F6C1F202}"/>
              </a:ext>
            </a:extLst>
          </p:cNvPr>
          <p:cNvGrpSpPr/>
          <p:nvPr/>
        </p:nvGrpSpPr>
        <p:grpSpPr>
          <a:xfrm>
            <a:off x="3852154" y="3510662"/>
            <a:ext cx="3376419" cy="1285075"/>
            <a:chOff x="1021404" y="4273610"/>
            <a:chExt cx="4426085" cy="1997243"/>
          </a:xfrm>
        </p:grpSpPr>
        <p:sp>
          <p:nvSpPr>
            <p:cNvPr id="6" name="Rectangle 5">
              <a:extLst>
                <a:ext uri="{FF2B5EF4-FFF2-40B4-BE49-F238E27FC236}">
                  <a16:creationId xmlns:a16="http://schemas.microsoft.com/office/drawing/2014/main" id="{DA63F9BF-FEFE-EA64-E1E0-0203C9B78E41}"/>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7572C3F-1B84-6AD3-6C7A-8AFE9947AB1D}"/>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958B7FB4-ABB1-8B07-776F-8B949D55E66E}"/>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AD88DD-69FA-B08B-3272-436F17D7DC0D}"/>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988E75-2ECA-58B2-BB6F-D80D56011FDE}"/>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8D8E18-72D5-6897-56B4-3A64444CF079}"/>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6DDB20-8C2A-D6E6-3250-C1E92AA42371}"/>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5D50B95-964F-EDD5-0553-39375EA2E1C3}"/>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3FB2C446-53A9-3400-2DAA-A8D9916A706C}"/>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6" name="TextBox 15">
              <a:extLst>
                <a:ext uri="{FF2B5EF4-FFF2-40B4-BE49-F238E27FC236}">
                  <a16:creationId xmlns:a16="http://schemas.microsoft.com/office/drawing/2014/main" id="{E5F0E962-8921-79F9-6B8C-A89D2DE20FC7}"/>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8" name="TextBox 17">
              <a:extLst>
                <a:ext uri="{FF2B5EF4-FFF2-40B4-BE49-F238E27FC236}">
                  <a16:creationId xmlns:a16="http://schemas.microsoft.com/office/drawing/2014/main" id="{FAF728F0-8855-1A39-9477-14852F151305}"/>
                </a:ext>
              </a:extLst>
            </p:cNvPr>
            <p:cNvSpPr txBox="1"/>
            <p:nvPr/>
          </p:nvSpPr>
          <p:spPr>
            <a:xfrm>
              <a:off x="4307245" y="4937825"/>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EB79EF-6C36-6F42-B41C-673429EEDDF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r>
                                  <a:rPr lang="en-US" b="0" i="1" smtClean="0">
                                    <a:latin typeface="Cambria Math" panose="02040503050406030204" pitchFamily="18" charset="0"/>
                                  </a:rPr>
                                  <m:t>h</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19" name="TextBox 18">
                  <a:extLst>
                    <a:ext uri="{FF2B5EF4-FFF2-40B4-BE49-F238E27FC236}">
                      <a16:creationId xmlns:a16="http://schemas.microsoft.com/office/drawing/2014/main" id="{AAEB79EF-6C36-6F42-B41C-673429EEDDF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r="-27338" b="-4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26043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D7A94A3-7A6B-2751-39DA-5D5BED538436}"/>
                  </a:ext>
                </a:extLst>
              </p:cNvPr>
              <p:cNvSpPr>
                <a:spLocks noGrp="1"/>
              </p:cNvSpPr>
              <p:nvPr>
                <p:ph type="title"/>
              </p:nvPr>
            </p:nvSpPr>
            <p:spPr/>
            <p:txBody>
              <a:bodyPr>
                <a:normAutofit/>
              </a:bodyPr>
              <a:lstStyle/>
              <a:p>
                <a:r>
                  <a:rPr lang="en-US" dirty="0"/>
                  <a:t>Limitations of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implementation </a:t>
                </a:r>
              </a:p>
            </p:txBody>
          </p:sp>
        </mc:Choice>
        <mc:Fallback xmlns="">
          <p:sp>
            <p:nvSpPr>
              <p:cNvPr id="2" name="Title 1">
                <a:extLst>
                  <a:ext uri="{FF2B5EF4-FFF2-40B4-BE49-F238E27FC236}">
                    <a16:creationId xmlns:a16="http://schemas.microsoft.com/office/drawing/2014/main" id="{8D7A94A3-7A6B-2751-39DA-5D5BED538436}"/>
                  </a:ext>
                </a:extLst>
              </p:cNvPr>
              <p:cNvSpPr>
                <a:spLocks noGrp="1" noRot="1" noChangeAspect="1" noMove="1" noResize="1" noEditPoints="1" noAdjustHandles="1" noChangeArrowheads="1" noChangeShapeType="1" noTextEdit="1"/>
              </p:cNvSpPr>
              <p:nvPr>
                <p:ph type="title"/>
              </p:nvPr>
            </p:nvSpPr>
            <p:spPr>
              <a:blipFill>
                <a:blip r:embed="rId2"/>
                <a:stretch>
                  <a:fillRect l="-2516" t="-12442" b="-22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34C85E-F6D3-2417-8A66-7A48C906201A}"/>
                  </a:ext>
                </a:extLst>
              </p:cNvPr>
              <p:cNvSpPr>
                <a:spLocks noGrp="1"/>
              </p:cNvSpPr>
              <p:nvPr>
                <p:ph idx="1"/>
              </p:nvPr>
            </p:nvSpPr>
            <p:spPr>
              <a:xfrm>
                <a:off x="1261872" y="2003898"/>
                <a:ext cx="8595360" cy="4351337"/>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asymptotically reaches </a:t>
                </a:r>
                <a14:m>
                  <m:oMath xmlns:m="http://schemas.openxmlformats.org/officeDocument/2006/math">
                    <m:r>
                      <a:rPr lang="en-US" b="0" i="1" smtClean="0">
                        <a:latin typeface="Cambria Math" panose="02040503050406030204" pitchFamily="18" charset="0"/>
                      </a:rPr>
                      <m:t>±</m:t>
                    </m:r>
                  </m:oMath>
                </a14:m>
                <a:r>
                  <a:rPr lang="en-US" dirty="0"/>
                  <a:t> infinity when y </a:t>
                </a:r>
                <a14:m>
                  <m:oMath xmlns:m="http://schemas.openxmlformats.org/officeDocument/2006/math">
                    <m:r>
                      <a:rPr lang="en-US" b="0" i="1" smtClean="0">
                        <a:latin typeface="Cambria Math" panose="02040503050406030204" pitchFamily="18" charset="0"/>
                      </a:rPr>
                      <m:t>→±1 .</m:t>
                    </m:r>
                  </m:oMath>
                </a14:m>
                <a:endParaRPr lang="en-US" dirty="0"/>
              </a:p>
              <a:p>
                <a:r>
                  <a:rPr lang="en-US" dirty="0"/>
                  <a:t>In the implementation we have considered the inputs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[−0.95, 0.95]</m:t>
                    </m:r>
                  </m:oMath>
                </a14:m>
                <a:r>
                  <a:rPr lang="en-US" dirty="0"/>
                  <a:t>.</a:t>
                </a:r>
              </a:p>
              <a:p>
                <a:r>
                  <a:rPr lang="en-US" dirty="0"/>
                  <a:t>Beyond this range, as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grows towards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Hence it is difficult to capture the result accurately due to fixed point representation and fixed number of iterations(10-12) in Cordic algorithm.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634C85E-F6D3-2417-8A66-7A48C906201A}"/>
                  </a:ext>
                </a:extLst>
              </p:cNvPr>
              <p:cNvSpPr>
                <a:spLocks noGrp="1" noRot="1" noChangeAspect="1" noMove="1" noResize="1" noEditPoints="1" noAdjustHandles="1" noChangeArrowheads="1" noChangeShapeType="1" noTextEdit="1"/>
              </p:cNvSpPr>
              <p:nvPr>
                <p:ph idx="1"/>
              </p:nvPr>
            </p:nvSpPr>
            <p:spPr>
              <a:xfrm>
                <a:off x="1261872" y="2003898"/>
                <a:ext cx="8595360" cy="4351337"/>
              </a:xfrm>
              <a:blipFill>
                <a:blip r:embed="rId3"/>
                <a:stretch>
                  <a:fillRect l="-142" t="-1261"/>
                </a:stretch>
              </a:blipFill>
            </p:spPr>
            <p:txBody>
              <a:bodyPr/>
              <a:lstStyle/>
              <a:p>
                <a:r>
                  <a:rPr lang="en-US">
                    <a:noFill/>
                  </a:rPr>
                  <a:t> </a:t>
                </a:r>
              </a:p>
            </p:txBody>
          </p:sp>
        </mc:Fallback>
      </mc:AlternateContent>
    </p:spTree>
    <p:extLst>
      <p:ext uri="{BB962C8B-B14F-4D97-AF65-F5344CB8AC3E}">
        <p14:creationId xmlns:p14="http://schemas.microsoft.com/office/powerpoint/2010/main" val="307638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4110777"/>
            <a:ext cx="3122776" cy="369332"/>
          </a:xfrm>
          <a:prstGeom prst="rect">
            <a:avLst/>
          </a:prstGeom>
          <a:noFill/>
        </p:spPr>
        <p:txBody>
          <a:bodyPr wrap="square" rtlCol="0">
            <a:spAutoFit/>
          </a:bodyPr>
          <a:lstStyle/>
          <a:p>
            <a:r>
              <a:rPr lang="en-US" dirty="0"/>
              <a:t>Simulation Result:</a:t>
            </a:r>
          </a:p>
        </p:txBody>
      </p:sp>
      <p:grpSp>
        <p:nvGrpSpPr>
          <p:cNvPr id="19" name="Group 18">
            <a:extLst>
              <a:ext uri="{FF2B5EF4-FFF2-40B4-BE49-F238E27FC236}">
                <a16:creationId xmlns:a16="http://schemas.microsoft.com/office/drawing/2014/main" id="{3D489933-8E7C-CB38-2308-D0573DAFA49D}"/>
              </a:ext>
            </a:extLst>
          </p:cNvPr>
          <p:cNvGrpSpPr/>
          <p:nvPr/>
        </p:nvGrpSpPr>
        <p:grpSpPr>
          <a:xfrm>
            <a:off x="3054288" y="1980668"/>
            <a:ext cx="6786214" cy="2314775"/>
            <a:chOff x="797556" y="2649247"/>
            <a:chExt cx="5486512" cy="3101003"/>
          </a:xfrm>
        </p:grpSpPr>
        <p:pic>
          <p:nvPicPr>
            <p:cNvPr id="4" name="Picture 3">
              <a:extLst>
                <a:ext uri="{FF2B5EF4-FFF2-40B4-BE49-F238E27FC236}">
                  <a16:creationId xmlns:a16="http://schemas.microsoft.com/office/drawing/2014/main" id="{9632B70E-8466-E59A-AC7B-DD0698343A4A}"/>
                </a:ext>
              </a:extLst>
            </p:cNvPr>
            <p:cNvPicPr>
              <a:picLocks noChangeAspect="1"/>
            </p:cNvPicPr>
            <p:nvPr/>
          </p:nvPicPr>
          <p:blipFill>
            <a:blip r:embed="rId3"/>
            <a:stretch>
              <a:fillRect/>
            </a:stretch>
          </p:blipFill>
          <p:spPr>
            <a:xfrm>
              <a:off x="797556" y="2649247"/>
              <a:ext cx="4696746" cy="3101003"/>
            </a:xfrm>
            <a:prstGeom prst="rect">
              <a:avLst/>
            </a:prstGeom>
          </p:spPr>
        </p:pic>
        <p:pic>
          <p:nvPicPr>
            <p:cNvPr id="6" name="Picture 5">
              <a:extLst>
                <a:ext uri="{FF2B5EF4-FFF2-40B4-BE49-F238E27FC236}">
                  <a16:creationId xmlns:a16="http://schemas.microsoft.com/office/drawing/2014/main" id="{9B5E5C73-7B81-F979-DEFF-8C7AFF85137A}"/>
                </a:ext>
              </a:extLst>
            </p:cNvPr>
            <p:cNvPicPr>
              <a:picLocks noChangeAspect="1"/>
            </p:cNvPicPr>
            <p:nvPr/>
          </p:nvPicPr>
          <p:blipFill>
            <a:blip r:embed="rId4"/>
            <a:stretch>
              <a:fillRect/>
            </a:stretch>
          </p:blipFill>
          <p:spPr>
            <a:xfrm>
              <a:off x="4085991" y="3104056"/>
              <a:ext cx="2198077" cy="2068778"/>
            </a:xfrm>
            <a:prstGeom prst="rect">
              <a:avLst/>
            </a:prstGeom>
            <a:ln>
              <a:solidFill>
                <a:schemeClr val="tx1"/>
              </a:solidFill>
            </a:ln>
          </p:spPr>
        </p:pic>
        <p:sp>
          <p:nvSpPr>
            <p:cNvPr id="8" name="Rectangle 7">
              <a:extLst>
                <a:ext uri="{FF2B5EF4-FFF2-40B4-BE49-F238E27FC236}">
                  <a16:creationId xmlns:a16="http://schemas.microsoft.com/office/drawing/2014/main" id="{03E51FDC-2AAF-B822-AAC3-A8010444D810}"/>
                </a:ext>
              </a:extLst>
            </p:cNvPr>
            <p:cNvSpPr/>
            <p:nvPr/>
          </p:nvSpPr>
          <p:spPr>
            <a:xfrm>
              <a:off x="2801566" y="3881336"/>
              <a:ext cx="671208" cy="67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50C7D0-5C7C-3694-FB4C-FB11B3C8FA9E}"/>
                </a:ext>
              </a:extLst>
            </p:cNvPr>
            <p:cNvCxnSpPr/>
            <p:nvPr/>
          </p:nvCxnSpPr>
          <p:spPr>
            <a:xfrm flipV="1">
              <a:off x="3472774" y="3104056"/>
              <a:ext cx="613217" cy="7772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8D217E-ED76-975C-B03F-094530A7A95A}"/>
                </a:ext>
              </a:extLst>
            </p:cNvPr>
            <p:cNvCxnSpPr/>
            <p:nvPr/>
          </p:nvCxnSpPr>
          <p:spPr>
            <a:xfrm>
              <a:off x="3472774" y="4552545"/>
              <a:ext cx="613217" cy="620289"/>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descr="A green line on a black background&#10;&#10;Description automatically generated">
            <a:extLst>
              <a:ext uri="{FF2B5EF4-FFF2-40B4-BE49-F238E27FC236}">
                <a16:creationId xmlns:a16="http://schemas.microsoft.com/office/drawing/2014/main" id="{570F5C58-1670-DAF0-6032-9B73B2438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67" y="4584789"/>
            <a:ext cx="7445388" cy="1994740"/>
          </a:xfrm>
          <a:prstGeom prst="rect">
            <a:avLst/>
          </a:prstGeom>
        </p:spPr>
      </p:pic>
    </p:spTree>
    <p:extLst>
      <p:ext uri="{BB962C8B-B14F-4D97-AF65-F5344CB8AC3E}">
        <p14:creationId xmlns:p14="http://schemas.microsoft.com/office/powerpoint/2010/main" val="2983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1.17ns) </a:t>
            </a:r>
          </a:p>
          <a:p>
            <a:pPr lvl="8"/>
            <a:r>
              <a:rPr lang="en-US" sz="2400" dirty="0"/>
              <a:t>	    = 34.68 MHz</a:t>
            </a:r>
          </a:p>
        </p:txBody>
      </p:sp>
      <p:pic>
        <p:nvPicPr>
          <p:cNvPr id="4" name="Picture 3" descr="A screenshot of a computer&#10;&#10;Description automatically generated">
            <a:extLst>
              <a:ext uri="{FF2B5EF4-FFF2-40B4-BE49-F238E27FC236}">
                <a16:creationId xmlns:a16="http://schemas.microsoft.com/office/drawing/2014/main" id="{5B5958D4-8E27-AA3B-D646-5D0643E68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74" y="2081718"/>
            <a:ext cx="8160169" cy="2025754"/>
          </a:xfrm>
          <a:prstGeom prst="rect">
            <a:avLst/>
          </a:prstGeom>
        </p:spPr>
      </p:pic>
    </p:spTree>
    <p:extLst>
      <p:ext uri="{BB962C8B-B14F-4D97-AF65-F5344CB8AC3E}">
        <p14:creationId xmlns:p14="http://schemas.microsoft.com/office/powerpoint/2010/main" val="4983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EF7DB5F-CF7C-2152-6E72-D6564F2BF8DC}"/>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xmlns="">
          <p:sp>
            <p:nvSpPr>
              <p:cNvPr id="2" name="Title 1">
                <a:extLst>
                  <a:ext uri="{FF2B5EF4-FFF2-40B4-BE49-F238E27FC236}">
                    <a16:creationId xmlns:a16="http://schemas.microsoft.com/office/drawing/2014/main" id="{4EF7DB5F-CF7C-2152-6E72-D6564F2BF8DC}"/>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AA4E78-9AC0-71A0-80F4-89BCF183E7C5}"/>
                  </a:ext>
                </a:extLst>
              </p:cNvPr>
              <p:cNvSpPr>
                <a:spLocks noGrp="1"/>
              </p:cNvSpPr>
              <p:nvPr>
                <p:ph idx="1"/>
              </p:nvPr>
            </p:nvSpPr>
            <p:spPr>
              <a:xfrm>
                <a:off x="1261872" y="182880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circular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endParaRPr lang="en-US" dirty="0"/>
              </a:p>
              <a:p>
                <a:pPr marL="0" indent="0">
                  <a:buNone/>
                </a:pPr>
                <a:endParaRPr lang="en-US" dirty="0"/>
              </a:p>
              <a:p>
                <a:r>
                  <a:rPr lang="en-US" dirty="0"/>
                  <a:t>Input format(simulation) : 16 bits for integer part and 4 bits for fractional part</a:t>
                </a:r>
              </a:p>
              <a:p>
                <a:endParaRPr lang="en-US" dirty="0"/>
              </a:p>
            </p:txBody>
          </p:sp>
        </mc:Choice>
        <mc:Fallback xmlns="">
          <p:sp>
            <p:nvSpPr>
              <p:cNvPr id="3" name="Content Placeholder 2">
                <a:extLst>
                  <a:ext uri="{FF2B5EF4-FFF2-40B4-BE49-F238E27FC236}">
                    <a16:creationId xmlns:a16="http://schemas.microsoft.com/office/drawing/2014/main" id="{48AA4E78-9AC0-71A0-80F4-89BCF183E7C5}"/>
                  </a:ext>
                </a:extLst>
              </p:cNvPr>
              <p:cNvSpPr>
                <a:spLocks noGrp="1" noRot="1" noChangeAspect="1" noMove="1" noResize="1" noEditPoints="1" noAdjustHandles="1" noChangeArrowheads="1" noChangeShapeType="1" noTextEdit="1"/>
              </p:cNvSpPr>
              <p:nvPr>
                <p:ph idx="1"/>
              </p:nvPr>
            </p:nvSpPr>
            <p:spPr>
              <a:xfrm>
                <a:off x="1261872" y="1828800"/>
                <a:ext cx="8595360" cy="4805464"/>
              </a:xfrm>
              <a:blipFill>
                <a:blip r:embed="rId3"/>
                <a:stretch>
                  <a:fillRect l="-142" t="-1015" r="-1135" b="-29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916B02A-9E5A-C101-DDDC-B19BDDCFB0BE}"/>
              </a:ext>
            </a:extLst>
          </p:cNvPr>
          <p:cNvGrpSpPr/>
          <p:nvPr/>
        </p:nvGrpSpPr>
        <p:grpSpPr>
          <a:xfrm>
            <a:off x="3258766" y="3750080"/>
            <a:ext cx="4426085" cy="1997243"/>
            <a:chOff x="1021404" y="4273610"/>
            <a:chExt cx="4426085" cy="1997243"/>
          </a:xfrm>
        </p:grpSpPr>
        <p:sp>
          <p:nvSpPr>
            <p:cNvPr id="4" name="Rectangle 3">
              <a:extLst>
                <a:ext uri="{FF2B5EF4-FFF2-40B4-BE49-F238E27FC236}">
                  <a16:creationId xmlns:a16="http://schemas.microsoft.com/office/drawing/2014/main" id="{9FBA5568-05BC-2595-D242-43C143A1983D}"/>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5834DAC-FD03-6350-A108-1FF6BEDD2AFE}"/>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7" name="Straight Arrow Connector 6">
              <a:extLst>
                <a:ext uri="{FF2B5EF4-FFF2-40B4-BE49-F238E27FC236}">
                  <a16:creationId xmlns:a16="http://schemas.microsoft.com/office/drawing/2014/main" id="{CE2DADEF-6EDF-B290-B5B7-6E01B710E13F}"/>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750A7C-0A4F-3DC6-BCB7-F5B15691C086}"/>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EDF1A-823F-2E90-D651-82453F6A2CB6}"/>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879491A-1B84-CBAC-2421-DD85700D5360}"/>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CC17F-723E-A5EE-79E9-204705963BE5}"/>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775BD77-3E04-AA8E-62BF-9C1382B10E38}"/>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A12EF718-F23F-1937-9B7A-677A95AD6CCA}"/>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4EDEA11B-E2E1-4DDA-0159-787C5DD4E560}"/>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76EFDCE6-9603-41D5-1687-56B76FD3F9B1}"/>
                </a:ext>
              </a:extLst>
            </p:cNvPr>
            <p:cNvSpPr txBox="1"/>
            <p:nvPr/>
          </p:nvSpPr>
          <p:spPr>
            <a:xfrm>
              <a:off x="4338537" y="5060718"/>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8456DBA-74E9-21B0-F374-0EDDCD759B1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21" name="TextBox 20">
                  <a:extLst>
                    <a:ext uri="{FF2B5EF4-FFF2-40B4-BE49-F238E27FC236}">
                      <a16:creationId xmlns:a16="http://schemas.microsoft.com/office/drawing/2014/main" id="{48456DBA-74E9-21B0-F374-0EDDCD759B1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47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0" y="296334"/>
            <a:ext cx="11413067" cy="6041496"/>
          </a:xfrm>
        </p:spPr>
        <p:txBody>
          <a:bodyPr>
            <a:normAutofit/>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Focus is on hardware friendly implementation to get results with decent accuracy (Trade-off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(Circular Coordinate System-Rotation Mode)</a:t>
            </a:r>
          </a:p>
          <a:p>
            <a:pPr marL="971550" lvl="1" indent="-514350">
              <a:buFont typeface="+mj-lt"/>
              <a:buAutoNum type="arabicPeriod"/>
            </a:pPr>
            <a:r>
              <a:rPr lang="en-IN" sz="2400" dirty="0"/>
              <a:t>Cos (Circular Coordinate System-Rotation Mode)</a:t>
            </a:r>
          </a:p>
          <a:p>
            <a:pPr marL="971550" lvl="1" indent="-514350">
              <a:buFont typeface="+mj-lt"/>
              <a:buAutoNum type="arabicPeriod"/>
            </a:pPr>
            <a:r>
              <a:rPr lang="en-IN" sz="2400" dirty="0"/>
              <a:t>Tan (Linear Coordinate System-Vectoring Mode using sin and cos)</a:t>
            </a:r>
          </a:p>
          <a:p>
            <a:pPr marL="971550" lvl="1" indent="-514350">
              <a:buFont typeface="+mj-lt"/>
              <a:buAutoNum type="arabicPeriod"/>
            </a:pPr>
            <a:r>
              <a:rPr lang="en-IN" sz="2400" dirty="0"/>
              <a:t>Tan Inverse (Circular Coordinate System-Vectoring Mode)</a:t>
            </a:r>
          </a:p>
          <a:p>
            <a:pPr marL="971550" lvl="1" indent="-514350">
              <a:buFont typeface="+mj-lt"/>
              <a:buAutoNum type="arabicPeriod"/>
            </a:pPr>
            <a:r>
              <a:rPr lang="en-IN" sz="2400" dirty="0"/>
              <a:t>Tan Hyperbolic (Sin Hyperbolic and Cos Hyperbolic are implicitly used here from Hyperbolic Rotation Mode) and tanh is generated using Linear Coordinate System-Rotation Mode)</a:t>
            </a:r>
          </a:p>
          <a:p>
            <a:pPr marL="971550" lvl="1" indent="-514350">
              <a:buFont typeface="+mj-lt"/>
              <a:buAutoNum type="arabicPeriod"/>
            </a:pPr>
            <a:r>
              <a:rPr lang="en-IN" sz="2400" dirty="0"/>
              <a:t>Tan Hyperbolic Inverse (Hyperbolic Coordinate System-Vectoring Mode)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pic>
        <p:nvPicPr>
          <p:cNvPr id="14" name="Picture 13" descr="A line of blue dots&#10;&#10;Description automatically generated">
            <a:extLst>
              <a:ext uri="{FF2B5EF4-FFF2-40B4-BE49-F238E27FC236}">
                <a16:creationId xmlns:a16="http://schemas.microsoft.com/office/drawing/2014/main" id="{D5EA0D1A-A93B-9846-1271-0ECFECDF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67" y="4492310"/>
            <a:ext cx="9942145" cy="1899660"/>
          </a:xfrm>
          <a:prstGeom prst="rect">
            <a:avLst/>
          </a:prstGeom>
        </p:spPr>
      </p:pic>
      <p:pic>
        <p:nvPicPr>
          <p:cNvPr id="16" name="Picture 15">
            <a:extLst>
              <a:ext uri="{FF2B5EF4-FFF2-40B4-BE49-F238E27FC236}">
                <a16:creationId xmlns:a16="http://schemas.microsoft.com/office/drawing/2014/main" id="{81824CD6-7715-FE73-4649-23E10439A0AE}"/>
              </a:ext>
            </a:extLst>
          </p:cNvPr>
          <p:cNvPicPr>
            <a:picLocks noChangeAspect="1"/>
          </p:cNvPicPr>
          <p:nvPr/>
        </p:nvPicPr>
        <p:blipFill>
          <a:blip r:embed="rId4"/>
          <a:stretch>
            <a:fillRect/>
          </a:stretch>
        </p:blipFill>
        <p:spPr>
          <a:xfrm>
            <a:off x="3253795" y="1908346"/>
            <a:ext cx="4439270" cy="1724266"/>
          </a:xfrm>
          <a:prstGeom prst="rect">
            <a:avLst/>
          </a:prstGeom>
        </p:spPr>
      </p:pic>
    </p:spTree>
    <p:extLst>
      <p:ext uri="{BB962C8B-B14F-4D97-AF65-F5344CB8AC3E}">
        <p14:creationId xmlns:p14="http://schemas.microsoft.com/office/powerpoint/2010/main" val="393045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0.079ns) </a:t>
            </a:r>
          </a:p>
          <a:p>
            <a:pPr lvl="8"/>
            <a:r>
              <a:rPr lang="en-US" sz="2400" dirty="0"/>
              <a:t>	    = 33.42 MHz</a:t>
            </a:r>
          </a:p>
        </p:txBody>
      </p:sp>
      <p:pic>
        <p:nvPicPr>
          <p:cNvPr id="10" name="Picture 9" descr="A screenshot of a computer&#10;&#10;Description automatically generated">
            <a:extLst>
              <a:ext uri="{FF2B5EF4-FFF2-40B4-BE49-F238E27FC236}">
                <a16:creationId xmlns:a16="http://schemas.microsoft.com/office/drawing/2014/main" id="{8368A12E-9A01-1D08-8286-E59BF57C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46" y="2188722"/>
            <a:ext cx="8598342" cy="1663786"/>
          </a:xfrm>
          <a:prstGeom prst="rect">
            <a:avLst/>
          </a:prstGeom>
        </p:spPr>
      </p:pic>
    </p:spTree>
    <p:extLst>
      <p:ext uri="{BB962C8B-B14F-4D97-AF65-F5344CB8AC3E}">
        <p14:creationId xmlns:p14="http://schemas.microsoft.com/office/powerpoint/2010/main" val="357681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29A-1B46-66A0-0B1C-6091429138EF}"/>
              </a:ext>
            </a:extLst>
          </p:cNvPr>
          <p:cNvSpPr>
            <a:spLocks noGrp="1"/>
          </p:cNvSpPr>
          <p:nvPr>
            <p:ph type="title"/>
          </p:nvPr>
        </p:nvSpPr>
        <p:spPr/>
        <p:txBody>
          <a:bodyPr/>
          <a:lstStyle/>
          <a:p>
            <a:r>
              <a:rPr lang="en-US" dirty="0"/>
              <a:t>Tanh function</a:t>
            </a:r>
          </a:p>
        </p:txBody>
      </p:sp>
      <p:sp>
        <p:nvSpPr>
          <p:cNvPr id="4" name="Content Placeholder 2">
            <a:extLst>
              <a:ext uri="{FF2B5EF4-FFF2-40B4-BE49-F238E27FC236}">
                <a16:creationId xmlns:a16="http://schemas.microsoft.com/office/drawing/2014/main" id="{0C8B841E-F2DA-8134-B603-48028AAD96B6}"/>
              </a:ext>
            </a:extLst>
          </p:cNvPr>
          <p:cNvSpPr txBox="1">
            <a:spLocks/>
          </p:cNvSpPr>
          <p:nvPr/>
        </p:nvSpPr>
        <p:spPr>
          <a:xfrm>
            <a:off x="1261872" y="1869286"/>
            <a:ext cx="8595360" cy="480546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Tanh function is evaluated by evaluating sinh and cosh function using hyperbolic rotations in vectoring mode in Cordic algorithm and dividing sinh by cosh values using Cordic division algorithm.</a:t>
            </a:r>
          </a:p>
          <a:p>
            <a:r>
              <a:rPr lang="en-US" dirty="0"/>
              <a:t>After 10-12 iterations the x and y values converge to sinh and cosh. </a:t>
            </a:r>
          </a:p>
          <a:p>
            <a:endParaRPr lang="en-US" dirty="0"/>
          </a:p>
          <a:p>
            <a:endParaRPr lang="en-US" dirty="0"/>
          </a:p>
          <a:p>
            <a:pPr marL="0" indent="0">
              <a:buNone/>
            </a:pPr>
            <a:endParaRPr lang="en-US" dirty="0"/>
          </a:p>
          <a:p>
            <a:r>
              <a:rPr lang="en-US" dirty="0"/>
              <a:t>Input format(simulation) : 10 bits for integer part and 10 bits for fractional part</a:t>
            </a:r>
          </a:p>
          <a:p>
            <a:r>
              <a:rPr lang="en-US" dirty="0"/>
              <a:t>Result format(simulation) : 10 bits for integer part and 10 bits for fractional part</a:t>
            </a:r>
          </a:p>
          <a:p>
            <a:endParaRPr lang="en-US" dirty="0"/>
          </a:p>
        </p:txBody>
      </p:sp>
      <p:grpSp>
        <p:nvGrpSpPr>
          <p:cNvPr id="20" name="Group 19">
            <a:extLst>
              <a:ext uri="{FF2B5EF4-FFF2-40B4-BE49-F238E27FC236}">
                <a16:creationId xmlns:a16="http://schemas.microsoft.com/office/drawing/2014/main" id="{668F7B0A-731D-EFBD-688C-8588F60FE97D}"/>
              </a:ext>
            </a:extLst>
          </p:cNvPr>
          <p:cNvGrpSpPr/>
          <p:nvPr/>
        </p:nvGrpSpPr>
        <p:grpSpPr>
          <a:xfrm>
            <a:off x="1366021" y="3268996"/>
            <a:ext cx="6926359" cy="1285074"/>
            <a:chOff x="3895213" y="3395455"/>
            <a:chExt cx="6926359" cy="1285074"/>
          </a:xfrm>
        </p:grpSpPr>
        <p:grpSp>
          <p:nvGrpSpPr>
            <p:cNvPr id="5" name="Group 4">
              <a:extLst>
                <a:ext uri="{FF2B5EF4-FFF2-40B4-BE49-F238E27FC236}">
                  <a16:creationId xmlns:a16="http://schemas.microsoft.com/office/drawing/2014/main" id="{39EBAA34-9AD5-FD46-4AB7-34512CF2BEA2}"/>
                </a:ext>
              </a:extLst>
            </p:cNvPr>
            <p:cNvGrpSpPr/>
            <p:nvPr/>
          </p:nvGrpSpPr>
          <p:grpSpPr>
            <a:xfrm>
              <a:off x="3895213" y="3395455"/>
              <a:ext cx="6926359" cy="1285074"/>
              <a:chOff x="1021404" y="4273610"/>
              <a:chExt cx="9079636" cy="1997243"/>
            </a:xfrm>
          </p:grpSpPr>
          <p:sp>
            <p:nvSpPr>
              <p:cNvPr id="6" name="Rectangle 5">
                <a:extLst>
                  <a:ext uri="{FF2B5EF4-FFF2-40B4-BE49-F238E27FC236}">
                    <a16:creationId xmlns:a16="http://schemas.microsoft.com/office/drawing/2014/main" id="{F177C6BB-3519-1D80-2660-C580082436BA}"/>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F2F80E-E8FD-E236-2B7A-2155D539AAE7}"/>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C301D1D0-7895-9037-0EC2-F05B6E8DEECD}"/>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1E77C36-BECD-B28B-668A-88DBF7B3F511}"/>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FFEA78-846D-5F1D-C4C0-EAC0599E0390}"/>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838BA1-D97C-C51E-ACDD-06D5587C54FD}"/>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31F569-0B9E-35AB-A5A8-B17CCD51642A}"/>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2F085-CBC8-4543-1D41-874BE29925C1}"/>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9E14960E-0A18-8CE5-A3F0-3BB224EBC69F}"/>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F5BFD154-E957-E5C7-FB4D-B70CF4A39455}"/>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6" name="TextBox 15">
                <a:extLst>
                  <a:ext uri="{FF2B5EF4-FFF2-40B4-BE49-F238E27FC236}">
                    <a16:creationId xmlns:a16="http://schemas.microsoft.com/office/drawing/2014/main" id="{2BBC3F90-6883-87A7-9394-22B164092EC3}"/>
                  </a:ext>
                </a:extLst>
              </p:cNvPr>
              <p:cNvSpPr txBox="1"/>
              <p:nvPr/>
            </p:nvSpPr>
            <p:spPr>
              <a:xfrm>
                <a:off x="4307244" y="4937825"/>
                <a:ext cx="5793796" cy="574010"/>
              </a:xfrm>
              <a:prstGeom prst="rect">
                <a:avLst/>
              </a:prstGeom>
              <a:noFill/>
            </p:spPr>
            <p:txBody>
              <a:bodyPr wrap="square" rtlCol="0">
                <a:spAutoFit/>
              </a:bodyPr>
              <a:lstStyle/>
              <a:p>
                <a:r>
                  <a:rPr lang="en-US" dirty="0"/>
                  <a:t> y*cosh(z) + x*sinh (z)</a:t>
                </a:r>
              </a:p>
            </p:txBody>
          </p:sp>
          <p:sp>
            <p:nvSpPr>
              <p:cNvPr id="17" name="TextBox 16">
                <a:extLst>
                  <a:ext uri="{FF2B5EF4-FFF2-40B4-BE49-F238E27FC236}">
                    <a16:creationId xmlns:a16="http://schemas.microsoft.com/office/drawing/2014/main" id="{98BEBE72-68C4-F624-9892-F5FEE13DFE6A}"/>
                  </a:ext>
                </a:extLst>
              </p:cNvPr>
              <p:cNvSpPr txBox="1"/>
              <p:nvPr/>
            </p:nvSpPr>
            <p:spPr>
              <a:xfrm>
                <a:off x="4338536" y="5651062"/>
                <a:ext cx="1108953" cy="574010"/>
              </a:xfrm>
              <a:prstGeom prst="rect">
                <a:avLst/>
              </a:prstGeom>
              <a:noFill/>
            </p:spPr>
            <p:txBody>
              <a:bodyPr wrap="square" rtlCol="0">
                <a:spAutoFit/>
              </a:bodyPr>
              <a:lstStyle/>
              <a:p>
                <a:r>
                  <a:rPr lang="en-US" dirty="0"/>
                  <a:t>0</a:t>
                </a:r>
              </a:p>
            </p:txBody>
          </p:sp>
        </p:grpSp>
        <p:sp>
          <p:nvSpPr>
            <p:cNvPr id="18" name="TextBox 17">
              <a:extLst>
                <a:ext uri="{FF2B5EF4-FFF2-40B4-BE49-F238E27FC236}">
                  <a16:creationId xmlns:a16="http://schemas.microsoft.com/office/drawing/2014/main" id="{A83AD1E4-4879-D503-31EF-1CD15672FC87}"/>
                </a:ext>
              </a:extLst>
            </p:cNvPr>
            <p:cNvSpPr txBox="1"/>
            <p:nvPr/>
          </p:nvSpPr>
          <p:spPr>
            <a:xfrm>
              <a:off x="6401801" y="3395455"/>
              <a:ext cx="4419771" cy="369332"/>
            </a:xfrm>
            <a:prstGeom prst="rect">
              <a:avLst/>
            </a:prstGeom>
            <a:noFill/>
          </p:spPr>
          <p:txBody>
            <a:bodyPr wrap="square" rtlCol="0">
              <a:spAutoFit/>
            </a:bodyPr>
            <a:lstStyle/>
            <a:p>
              <a:r>
                <a:rPr lang="en-US" dirty="0"/>
                <a:t> x*cosh(z) -y*sinh (z)		</a:t>
              </a:r>
            </a:p>
          </p:txBody>
        </p:sp>
        <p:cxnSp>
          <p:nvCxnSpPr>
            <p:cNvPr id="19" name="Straight Arrow Connector 18">
              <a:extLst>
                <a:ext uri="{FF2B5EF4-FFF2-40B4-BE49-F238E27FC236}">
                  <a16:creationId xmlns:a16="http://schemas.microsoft.com/office/drawing/2014/main" id="{2797F883-5785-E57A-E7F9-29C4ADF60A05}"/>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3321EEE-3719-E1B4-7484-3BC652DA5A9E}"/>
              </a:ext>
            </a:extLst>
          </p:cNvPr>
          <p:cNvGrpSpPr/>
          <p:nvPr/>
        </p:nvGrpSpPr>
        <p:grpSpPr>
          <a:xfrm>
            <a:off x="6108192" y="3284061"/>
            <a:ext cx="3918928" cy="1289607"/>
            <a:chOff x="3903252" y="3395455"/>
            <a:chExt cx="3918928" cy="1289607"/>
          </a:xfrm>
        </p:grpSpPr>
        <p:grpSp>
          <p:nvGrpSpPr>
            <p:cNvPr id="22" name="Group 21">
              <a:extLst>
                <a:ext uri="{FF2B5EF4-FFF2-40B4-BE49-F238E27FC236}">
                  <a16:creationId xmlns:a16="http://schemas.microsoft.com/office/drawing/2014/main" id="{FDA315F4-468A-8A84-58C0-7D3ACF29B2AE}"/>
                </a:ext>
              </a:extLst>
            </p:cNvPr>
            <p:cNvGrpSpPr/>
            <p:nvPr/>
          </p:nvGrpSpPr>
          <p:grpSpPr>
            <a:xfrm>
              <a:off x="3903252" y="3395456"/>
              <a:ext cx="2200933" cy="1289606"/>
              <a:chOff x="1031942" y="4273610"/>
              <a:chExt cx="2885162" cy="2004286"/>
            </a:xfrm>
          </p:grpSpPr>
          <p:sp>
            <p:nvSpPr>
              <p:cNvPr id="25" name="Rectangle 24">
                <a:extLst>
                  <a:ext uri="{FF2B5EF4-FFF2-40B4-BE49-F238E27FC236}">
                    <a16:creationId xmlns:a16="http://schemas.microsoft.com/office/drawing/2014/main" id="{B64A3CA9-96C7-9F48-1249-641044D56073}"/>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20D319B7-93E2-4497-86F3-4DCFA2AE3D00}"/>
                  </a:ext>
                </a:extLst>
              </p:cNvPr>
              <p:cNvSpPr txBox="1"/>
              <p:nvPr/>
            </p:nvSpPr>
            <p:spPr>
              <a:xfrm>
                <a:off x="2343333" y="4620975"/>
                <a:ext cx="1573771" cy="1004518"/>
              </a:xfrm>
              <a:prstGeom prst="rect">
                <a:avLst/>
              </a:prstGeom>
              <a:noFill/>
            </p:spPr>
            <p:txBody>
              <a:bodyPr wrap="square" rtlCol="0">
                <a:spAutoFit/>
              </a:bodyPr>
              <a:lstStyle/>
              <a:p>
                <a:r>
                  <a:rPr lang="en-US" dirty="0"/>
                  <a:t>Cordic division</a:t>
                </a:r>
              </a:p>
            </p:txBody>
          </p:sp>
          <p:cxnSp>
            <p:nvCxnSpPr>
              <p:cNvPr id="27" name="Straight Arrow Connector 26">
                <a:extLst>
                  <a:ext uri="{FF2B5EF4-FFF2-40B4-BE49-F238E27FC236}">
                    <a16:creationId xmlns:a16="http://schemas.microsoft.com/office/drawing/2014/main" id="{FA11060A-19EF-0A25-5047-E1876C394B10}"/>
                  </a:ext>
                </a:extLst>
              </p:cNvPr>
              <p:cNvCxnSpPr/>
              <p:nvPr/>
            </p:nvCxnSpPr>
            <p:spPr>
              <a:xfrm>
                <a:off x="1499680" y="4532665"/>
                <a:ext cx="612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BDE678-3988-DC52-27E7-BF6235BEEE23}"/>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A6C5ED3-104E-B2B9-4B3D-182C8CB83153}"/>
                  </a:ext>
                </a:extLst>
              </p:cNvPr>
              <p:cNvSpPr txBox="1"/>
              <p:nvPr/>
            </p:nvSpPr>
            <p:spPr>
              <a:xfrm>
                <a:off x="1031942" y="5703886"/>
                <a:ext cx="204281" cy="574010"/>
              </a:xfrm>
              <a:prstGeom prst="rect">
                <a:avLst/>
              </a:prstGeom>
              <a:noFill/>
            </p:spPr>
            <p:txBody>
              <a:bodyPr wrap="square" rtlCol="0">
                <a:spAutoFit/>
              </a:bodyPr>
              <a:lstStyle/>
              <a:p>
                <a:endParaRPr lang="en-US" dirty="0"/>
              </a:p>
            </p:txBody>
          </p:sp>
        </p:grpSp>
        <p:sp>
          <p:nvSpPr>
            <p:cNvPr id="23" name="TextBox 22">
              <a:extLst>
                <a:ext uri="{FF2B5EF4-FFF2-40B4-BE49-F238E27FC236}">
                  <a16:creationId xmlns:a16="http://schemas.microsoft.com/office/drawing/2014/main" id="{D02A0052-5EF2-7A53-F892-E0ED93EFA3C2}"/>
                </a:ext>
              </a:extLst>
            </p:cNvPr>
            <p:cNvSpPr txBox="1"/>
            <p:nvPr/>
          </p:nvSpPr>
          <p:spPr>
            <a:xfrm>
              <a:off x="6401801" y="3395455"/>
              <a:ext cx="1420379" cy="646331"/>
            </a:xfrm>
            <a:prstGeom prst="rect">
              <a:avLst/>
            </a:prstGeom>
            <a:noFill/>
          </p:spPr>
          <p:txBody>
            <a:bodyPr wrap="square" rtlCol="0">
              <a:spAutoFit/>
            </a:bodyPr>
            <a:lstStyle/>
            <a:p>
              <a:r>
                <a:rPr lang="en-US" dirty="0"/>
                <a:t> tanh(z)		</a:t>
              </a:r>
            </a:p>
          </p:txBody>
        </p:sp>
        <p:cxnSp>
          <p:nvCxnSpPr>
            <p:cNvPr id="24" name="Straight Arrow Connector 23">
              <a:extLst>
                <a:ext uri="{FF2B5EF4-FFF2-40B4-BE49-F238E27FC236}">
                  <a16:creationId xmlns:a16="http://schemas.microsoft.com/office/drawing/2014/main" id="{C4D58863-02A1-1FA9-01B5-B1A87140DF10}"/>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806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657F-A79C-4284-72AE-C81359345CAC}"/>
              </a:ext>
            </a:extLst>
          </p:cNvPr>
          <p:cNvSpPr>
            <a:spLocks noGrp="1"/>
          </p:cNvSpPr>
          <p:nvPr>
            <p:ph type="title"/>
          </p:nvPr>
        </p:nvSpPr>
        <p:spPr/>
        <p:txBody>
          <a:bodyPr/>
          <a:lstStyle/>
          <a:p>
            <a:r>
              <a:rPr lang="en-US" dirty="0"/>
              <a:t>Tanh simulation waveform</a:t>
            </a:r>
          </a:p>
        </p:txBody>
      </p:sp>
      <p:pic>
        <p:nvPicPr>
          <p:cNvPr id="5" name="Content Placeholder 4">
            <a:extLst>
              <a:ext uri="{FF2B5EF4-FFF2-40B4-BE49-F238E27FC236}">
                <a16:creationId xmlns:a16="http://schemas.microsoft.com/office/drawing/2014/main" id="{C0832C66-00A8-FD6E-9766-AAE135D02AAE}"/>
              </a:ext>
            </a:extLst>
          </p:cNvPr>
          <p:cNvPicPr>
            <a:picLocks noGrp="1" noChangeAspect="1"/>
          </p:cNvPicPr>
          <p:nvPr>
            <p:ph idx="1"/>
          </p:nvPr>
        </p:nvPicPr>
        <p:blipFill>
          <a:blip r:embed="rId2"/>
          <a:stretch>
            <a:fillRect/>
          </a:stretch>
        </p:blipFill>
        <p:spPr>
          <a:xfrm>
            <a:off x="3920645" y="1834382"/>
            <a:ext cx="4571601" cy="1895669"/>
          </a:xfrm>
        </p:spPr>
      </p:pic>
      <p:sp>
        <p:nvSpPr>
          <p:cNvPr id="6" name="TextBox 5">
            <a:extLst>
              <a:ext uri="{FF2B5EF4-FFF2-40B4-BE49-F238E27FC236}">
                <a16:creationId xmlns:a16="http://schemas.microsoft.com/office/drawing/2014/main" id="{E1A5B87E-0AC2-A80F-0741-9D81D247AE2A}"/>
              </a:ext>
            </a:extLst>
          </p:cNvPr>
          <p:cNvSpPr txBox="1"/>
          <p:nvPr/>
        </p:nvSpPr>
        <p:spPr>
          <a:xfrm>
            <a:off x="1459149" y="2023353"/>
            <a:ext cx="2324911" cy="369332"/>
          </a:xfrm>
          <a:prstGeom prst="rect">
            <a:avLst/>
          </a:prstGeom>
          <a:noFill/>
        </p:spPr>
        <p:txBody>
          <a:bodyPr wrap="square" rtlCol="0">
            <a:spAutoFit/>
          </a:bodyPr>
          <a:lstStyle/>
          <a:p>
            <a:r>
              <a:rPr lang="en-US" dirty="0"/>
              <a:t>Expected:</a:t>
            </a:r>
          </a:p>
        </p:txBody>
      </p:sp>
      <p:sp>
        <p:nvSpPr>
          <p:cNvPr id="7" name="TextBox 6">
            <a:extLst>
              <a:ext uri="{FF2B5EF4-FFF2-40B4-BE49-F238E27FC236}">
                <a16:creationId xmlns:a16="http://schemas.microsoft.com/office/drawing/2014/main" id="{E8ABB9E3-56F3-87E7-C3BE-9B7B0ED6AACD}"/>
              </a:ext>
            </a:extLst>
          </p:cNvPr>
          <p:cNvSpPr txBox="1"/>
          <p:nvPr/>
        </p:nvSpPr>
        <p:spPr>
          <a:xfrm>
            <a:off x="1459149" y="3796220"/>
            <a:ext cx="2324911" cy="369332"/>
          </a:xfrm>
          <a:prstGeom prst="rect">
            <a:avLst/>
          </a:prstGeom>
          <a:noFill/>
        </p:spPr>
        <p:txBody>
          <a:bodyPr wrap="square" rtlCol="0">
            <a:spAutoFit/>
          </a:bodyPr>
          <a:lstStyle/>
          <a:p>
            <a:r>
              <a:rPr lang="en-US" dirty="0"/>
              <a:t>Result:</a:t>
            </a:r>
          </a:p>
        </p:txBody>
      </p:sp>
      <p:pic>
        <p:nvPicPr>
          <p:cNvPr id="9" name="Picture 8" descr="A graph on a black background&#10;&#10;Description automatically generated">
            <a:extLst>
              <a:ext uri="{FF2B5EF4-FFF2-40B4-BE49-F238E27FC236}">
                <a16:creationId xmlns:a16="http://schemas.microsoft.com/office/drawing/2014/main" id="{837579BD-ED18-7D2C-A9DD-0E1D249D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72" y="4328809"/>
            <a:ext cx="9186516" cy="2163432"/>
          </a:xfrm>
          <a:prstGeom prst="rect">
            <a:avLst/>
          </a:prstGeom>
        </p:spPr>
      </p:pic>
    </p:spTree>
    <p:extLst>
      <p:ext uri="{BB962C8B-B14F-4D97-AF65-F5344CB8AC3E}">
        <p14:creationId xmlns:p14="http://schemas.microsoft.com/office/powerpoint/2010/main" val="38886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6E7-43A0-2B80-8643-354544F63C09}"/>
              </a:ext>
            </a:extLst>
          </p:cNvPr>
          <p:cNvSpPr>
            <a:spLocks noGrp="1"/>
          </p:cNvSpPr>
          <p:nvPr>
            <p:ph type="title"/>
          </p:nvPr>
        </p:nvSpPr>
        <p:spPr/>
        <p:txBody>
          <a:bodyPr/>
          <a:lstStyle/>
          <a:p>
            <a:r>
              <a:rPr lang="en-US" dirty="0"/>
              <a:t>Timing results: Tanh function</a:t>
            </a:r>
          </a:p>
        </p:txBody>
      </p:sp>
      <p:pic>
        <p:nvPicPr>
          <p:cNvPr id="8" name="Content Placeholder 7" descr="A screenshot of a computer&#10;&#10;Description automatically generated">
            <a:extLst>
              <a:ext uri="{FF2B5EF4-FFF2-40B4-BE49-F238E27FC236}">
                <a16:creationId xmlns:a16="http://schemas.microsoft.com/office/drawing/2014/main" id="{01A31696-DED6-5120-3725-0255BC283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04" y="2248916"/>
            <a:ext cx="8594725" cy="1799038"/>
          </a:xfrm>
        </p:spPr>
      </p:pic>
      <p:sp>
        <p:nvSpPr>
          <p:cNvPr id="5" name="TextBox 4">
            <a:extLst>
              <a:ext uri="{FF2B5EF4-FFF2-40B4-BE49-F238E27FC236}">
                <a16:creationId xmlns:a16="http://schemas.microsoft.com/office/drawing/2014/main" id="{FD592D65-1D0D-D716-2CFE-EA99EF88E2D3}"/>
              </a:ext>
            </a:extLst>
          </p:cNvPr>
          <p:cNvSpPr txBox="1"/>
          <p:nvPr/>
        </p:nvSpPr>
        <p:spPr>
          <a:xfrm>
            <a:off x="1261872" y="5117286"/>
            <a:ext cx="9623379" cy="1200329"/>
          </a:xfrm>
          <a:prstGeom prst="rect">
            <a:avLst/>
          </a:prstGeom>
          <a:noFill/>
        </p:spPr>
        <p:txBody>
          <a:bodyPr wrap="square">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1.881ns) </a:t>
            </a:r>
          </a:p>
          <a:p>
            <a:pPr lvl="8"/>
            <a:r>
              <a:rPr lang="en-US" sz="2400" dirty="0"/>
              <a:t>	    = 35.53 MHz</a:t>
            </a:r>
          </a:p>
        </p:txBody>
      </p:sp>
    </p:spTree>
    <p:extLst>
      <p:ext uri="{BB962C8B-B14F-4D97-AF65-F5344CB8AC3E}">
        <p14:creationId xmlns:p14="http://schemas.microsoft.com/office/powerpoint/2010/main" val="4548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E54-112C-228A-A70F-5E4EEE2E6D9E}"/>
              </a:ext>
            </a:extLst>
          </p:cNvPr>
          <p:cNvSpPr>
            <a:spLocks noGrp="1"/>
          </p:cNvSpPr>
          <p:nvPr>
            <p:ph type="title"/>
          </p:nvPr>
        </p:nvSpPr>
        <p:spPr/>
        <p:txBody>
          <a:bodyPr/>
          <a:lstStyle/>
          <a:p>
            <a:r>
              <a:rPr lang="en-US" dirty="0"/>
              <a:t>Possible Improvements</a:t>
            </a:r>
          </a:p>
        </p:txBody>
      </p:sp>
      <p:sp>
        <p:nvSpPr>
          <p:cNvPr id="3" name="Content Placeholder 2">
            <a:extLst>
              <a:ext uri="{FF2B5EF4-FFF2-40B4-BE49-F238E27FC236}">
                <a16:creationId xmlns:a16="http://schemas.microsoft.com/office/drawing/2014/main" id="{AB83155D-C3BD-1B5D-5D2F-C7A05D5C1A5F}"/>
              </a:ext>
            </a:extLst>
          </p:cNvPr>
          <p:cNvSpPr>
            <a:spLocks noGrp="1"/>
          </p:cNvSpPr>
          <p:nvPr>
            <p:ph idx="1"/>
          </p:nvPr>
        </p:nvSpPr>
        <p:spPr/>
        <p:txBody>
          <a:bodyPr/>
          <a:lstStyle/>
          <a:p>
            <a:r>
              <a:rPr lang="en-US" dirty="0"/>
              <a:t>Pipeline the Cordic algorithm to increase the operating frequency.</a:t>
            </a:r>
          </a:p>
          <a:p>
            <a:r>
              <a:rPr lang="en-US" dirty="0"/>
              <a:t>Increase the accuracy of hyperbolic functions by increasing the number of iterations.</a:t>
            </a:r>
          </a:p>
          <a:p>
            <a:endParaRPr lang="en-US" dirty="0"/>
          </a:p>
        </p:txBody>
      </p:sp>
    </p:spTree>
    <p:extLst>
      <p:ext uri="{BB962C8B-B14F-4D97-AF65-F5344CB8AC3E}">
        <p14:creationId xmlns:p14="http://schemas.microsoft.com/office/powerpoint/2010/main" val="6910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816-288A-6C4E-6D40-6FF7291C9EBD}"/>
              </a:ext>
            </a:extLst>
          </p:cNvPr>
          <p:cNvSpPr>
            <a:spLocks noGrp="1"/>
          </p:cNvSpPr>
          <p:nvPr>
            <p:ph type="title"/>
          </p:nvPr>
        </p:nvSpPr>
        <p:spPr/>
        <p:txBody>
          <a:bodyPr/>
          <a:lstStyle/>
          <a:p>
            <a:r>
              <a:rPr lang="en-US" dirty="0">
                <a:solidFill>
                  <a:srgbClr val="7030A0"/>
                </a:solidFill>
              </a:rPr>
              <a:t>Precision and Convergence</a:t>
            </a:r>
          </a:p>
        </p:txBody>
      </p:sp>
      <p:sp>
        <p:nvSpPr>
          <p:cNvPr id="3" name="Content Placeholder 2">
            <a:extLst>
              <a:ext uri="{FF2B5EF4-FFF2-40B4-BE49-F238E27FC236}">
                <a16:creationId xmlns:a16="http://schemas.microsoft.com/office/drawing/2014/main" id="{B8DFA559-345C-755A-B0A1-9209C13AD58B}"/>
              </a:ext>
            </a:extLst>
          </p:cNvPr>
          <p:cNvSpPr>
            <a:spLocks noGrp="1"/>
          </p:cNvSpPr>
          <p:nvPr>
            <p:ph idx="1"/>
          </p:nvPr>
        </p:nvSpPr>
        <p:spPr/>
        <p:txBody>
          <a:bodyPr/>
          <a:lstStyle/>
          <a:p>
            <a:r>
              <a:rPr lang="en-US" dirty="0"/>
              <a:t>For k bits of precision in trigonometric functions, k iterations are required.</a:t>
            </a:r>
          </a:p>
          <a:p>
            <a:r>
              <a:rPr lang="en-US" dirty="0"/>
              <a:t>For sin and cos in the input range (-90</a:t>
            </a:r>
            <a:r>
              <a:rPr lang="en-US" dirty="0">
                <a:latin typeface="Times New Roman" panose="02020603050405020304" pitchFamily="18" charset="0"/>
                <a:cs typeface="Times New Roman" panose="02020603050405020304" pitchFamily="18" charset="0"/>
              </a:rPr>
              <a:t>⁰</a:t>
            </a:r>
            <a:r>
              <a:rPr lang="en-US" dirty="0"/>
              <a:t>,90</a:t>
            </a:r>
            <a:r>
              <a:rPr lang="en-US" dirty="0">
                <a:latin typeface="Times New Roman" panose="02020603050405020304" pitchFamily="18" charset="0"/>
                <a:cs typeface="Times New Roman" panose="02020603050405020304" pitchFamily="18" charset="0"/>
              </a:rPr>
              <a:t>⁰</a:t>
            </a:r>
            <a:r>
              <a:rPr lang="en-US" dirty="0"/>
              <a:t>) Cordic algorithm was used directly. </a:t>
            </a:r>
          </a:p>
          <a:p>
            <a:r>
              <a:rPr lang="en-US" dirty="0"/>
              <a:t>For the input angles in the 2</a:t>
            </a:r>
            <a:r>
              <a:rPr lang="en-US" baseline="30000" dirty="0"/>
              <a:t>nd</a:t>
            </a:r>
            <a:r>
              <a:rPr lang="en-US" dirty="0"/>
              <a:t> and 3</a:t>
            </a:r>
            <a:r>
              <a:rPr lang="en-US" baseline="30000" dirty="0"/>
              <a:t>rd</a:t>
            </a:r>
            <a:r>
              <a:rPr lang="en-US" dirty="0"/>
              <a:t> quadrant, the angles were converted to be in the 1</a:t>
            </a:r>
            <a:r>
              <a:rPr lang="en-US" baseline="30000" dirty="0"/>
              <a:t>st</a:t>
            </a:r>
            <a:r>
              <a:rPr lang="en-US" dirty="0"/>
              <a:t> quadrant and sign of the outputs are corrected finally.</a:t>
            </a:r>
          </a:p>
          <a:p>
            <a:r>
              <a:rPr lang="en-US" dirty="0"/>
              <a:t>Elemental rotations using hyperbolic Cordic do not converge.</a:t>
            </a:r>
          </a:p>
          <a:p>
            <a:r>
              <a:rPr lang="en-US" dirty="0"/>
              <a:t>Convergence is achieved if certain iterations are repeated,</a:t>
            </a:r>
          </a:p>
          <a:p>
            <a:pPr lvl="1"/>
            <a:r>
              <a:rPr lang="en-US" dirty="0" err="1"/>
              <a:t>i</a:t>
            </a:r>
            <a:r>
              <a:rPr lang="en-US" dirty="0"/>
              <a:t> = 4, 13, 40, …, k, 3k+1.</a:t>
            </a:r>
          </a:p>
        </p:txBody>
      </p:sp>
    </p:spTree>
    <p:extLst>
      <p:ext uri="{BB962C8B-B14F-4D97-AF65-F5344CB8AC3E}">
        <p14:creationId xmlns:p14="http://schemas.microsoft.com/office/powerpoint/2010/main" val="281209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52KHz.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t>Slide Switch Value and Frequency pf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t>Timing Results: sin and cos functions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3"/>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315</TotalTime>
  <Words>1305</Words>
  <Application>Microsoft Office PowerPoint</Application>
  <PresentationFormat>Widescreen</PresentationFormat>
  <Paragraphs>180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Cambria Math</vt:lpstr>
      <vt:lpstr>Century Schoolbook</vt:lpstr>
      <vt:lpstr>Times New Roman</vt:lpstr>
      <vt:lpstr>Wingdings 2</vt:lpstr>
      <vt:lpstr>View</vt:lpstr>
      <vt:lpstr>TRIGNOMETRIC FUNCTION GENERATION USING CORDIC</vt:lpstr>
      <vt:lpstr>PowerPoint Presentation</vt:lpstr>
      <vt:lpstr>Generalized Equations Of CORDIC</vt:lpstr>
      <vt:lpstr>Precision and Convergence</vt:lpstr>
      <vt:lpstr>Sin And Cos Function Generation</vt:lpstr>
      <vt:lpstr>Slide Switch Value and Frequency pf Waveform</vt:lpstr>
      <vt:lpstr>Sin and Cos Simulation Waveforms</vt:lpstr>
      <vt:lpstr>Sin and Cos Functions on Oscilloscope</vt:lpstr>
      <vt:lpstr>Timing Results: sin and cos functions </vt:lpstr>
      <vt:lpstr>Tan Function Generation</vt:lpstr>
      <vt:lpstr>Limitations Of CORDIC Division</vt:lpstr>
      <vt:lpstr>Tan simulation waveform</vt:lpstr>
      <vt:lpstr>Tan function on oscilloscope </vt:lpstr>
      <vt:lpstr>Timing results: Tan function </vt:lpstr>
      <vt:lpstr>Ta〖nh〗^(-1) (y) function</vt:lpstr>
      <vt:lpstr>Limitations of Ta〖nh〗^(-1) (y) implementation </vt:lpstr>
      <vt:lpstr>Ta〖nh〗^(-1) (y) simulation waveform</vt:lpstr>
      <vt:lpstr>Timing results: Ta〖nh〗^(-1) (y) function </vt:lpstr>
      <vt:lpstr>Tan^(-1) (y) function</vt:lpstr>
      <vt:lpstr>Tan^(-1) (y) simulation waveform</vt:lpstr>
      <vt:lpstr>Timing results: Tan^(-1) (y) function </vt:lpstr>
      <vt:lpstr>Tanh function</vt:lpstr>
      <vt:lpstr>Tanh simulation waveform</vt:lpstr>
      <vt:lpstr>Timing results: Tanh function</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Sri Sai Nomula</cp:lastModifiedBy>
  <cp:revision>34</cp:revision>
  <dcterms:created xsi:type="dcterms:W3CDTF">2024-04-13T03:03:26Z</dcterms:created>
  <dcterms:modified xsi:type="dcterms:W3CDTF">2024-08-06T11:18:48Z</dcterms:modified>
</cp:coreProperties>
</file>