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72" r:id="rId5"/>
    <p:sldId id="262" r:id="rId6"/>
    <p:sldId id="299" r:id="rId7"/>
    <p:sldId id="294" r:id="rId8"/>
    <p:sldId id="297" r:id="rId9"/>
    <p:sldId id="258" r:id="rId10"/>
    <p:sldId id="259" r:id="rId11"/>
    <p:sldId id="300" r:id="rId12"/>
    <p:sldId id="301" r:id="rId13"/>
    <p:sldId id="302" r:id="rId14"/>
    <p:sldId id="303" r:id="rId15"/>
    <p:sldId id="263" r:id="rId16"/>
    <p:sldId id="304" r:id="rId17"/>
    <p:sldId id="305" r:id="rId18"/>
    <p:sldId id="306" r:id="rId19"/>
    <p:sldId id="307" r:id="rId20"/>
    <p:sldId id="308" r:id="rId21"/>
    <p:sldId id="310" r:id="rId22"/>
    <p:sldId id="268" r:id="rId23"/>
    <p:sldId id="273" r:id="rId24"/>
    <p:sldId id="296"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958CC-8EEC-2CE4-F9C7-F84D88564641}" v="19" dt="2025-03-04T06:46:09.557"/>
    <p1510:client id="{1EAD6946-904D-550C-9683-5521D6D818D4}" v="406" dt="2025-03-04T06:40:21.5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32" autoAdjust="0"/>
  </p:normalViewPr>
  <p:slideViewPr>
    <p:cSldViewPr snapToGrid="0">
      <p:cViewPr varScale="1">
        <p:scale>
          <a:sx n="90" d="100"/>
          <a:sy n="90" d="100"/>
        </p:scale>
        <p:origin x="326"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313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Charan Katakam" userId="S::saicharank@iisc.ac.in::262f1baa-852d-489f-a2ed-5b914475a160" providerId="AD" clId="Web-{1EAD6946-904D-550C-9683-5521D6D818D4}"/>
    <pc:docChg chg="modSld sldOrd">
      <pc:chgData name="Sai Charan Katakam" userId="S::saicharank@iisc.ac.in::262f1baa-852d-489f-a2ed-5b914475a160" providerId="AD" clId="Web-{1EAD6946-904D-550C-9683-5521D6D818D4}" dt="2025-03-04T06:40:21.550" v="326" actId="1076"/>
      <pc:docMkLst>
        <pc:docMk/>
      </pc:docMkLst>
      <pc:sldChg chg="addSp modSp">
        <pc:chgData name="Sai Charan Katakam" userId="S::saicharank@iisc.ac.in::262f1baa-852d-489f-a2ed-5b914475a160" providerId="AD" clId="Web-{1EAD6946-904D-550C-9683-5521D6D818D4}" dt="2025-03-04T06:40:21.550" v="326" actId="1076"/>
        <pc:sldMkLst>
          <pc:docMk/>
          <pc:sldMk cId="1041320764" sldId="299"/>
        </pc:sldMkLst>
        <pc:spChg chg="mod">
          <ac:chgData name="Sai Charan Katakam" userId="S::saicharank@iisc.ac.in::262f1baa-852d-489f-a2ed-5b914475a160" providerId="AD" clId="Web-{1EAD6946-904D-550C-9683-5521D6D818D4}" dt="2025-03-04T06:26:10.253" v="191" actId="1076"/>
          <ac:spMkLst>
            <pc:docMk/>
            <pc:sldMk cId="1041320764" sldId="299"/>
            <ac:spMk id="10" creationId="{5856A20E-E324-A8A5-832D-BFFC5F5421A9}"/>
          </ac:spMkLst>
        </pc:spChg>
        <pc:picChg chg="add mod">
          <ac:chgData name="Sai Charan Katakam" userId="S::saicharank@iisc.ac.in::262f1baa-852d-489f-a2ed-5b914475a160" providerId="AD" clId="Web-{1EAD6946-904D-550C-9683-5521D6D818D4}" dt="2025-03-04T06:40:21.550" v="326" actId="1076"/>
          <ac:picMkLst>
            <pc:docMk/>
            <pc:sldMk cId="1041320764" sldId="299"/>
            <ac:picMk id="4" creationId="{8236A073-121F-AB85-794A-7859C7AC6963}"/>
          </ac:picMkLst>
        </pc:picChg>
      </pc:sldChg>
      <pc:sldChg chg="addSp delSp modSp">
        <pc:chgData name="Sai Charan Katakam" userId="S::saicharank@iisc.ac.in::262f1baa-852d-489f-a2ed-5b914475a160" providerId="AD" clId="Web-{1EAD6946-904D-550C-9683-5521D6D818D4}" dt="2025-03-04T06:22:26.167" v="185" actId="1076"/>
        <pc:sldMkLst>
          <pc:docMk/>
          <pc:sldMk cId="1642432487" sldId="307"/>
        </pc:sldMkLst>
        <pc:spChg chg="add del mod">
          <ac:chgData name="Sai Charan Katakam" userId="S::saicharank@iisc.ac.in::262f1baa-852d-489f-a2ed-5b914475a160" providerId="AD" clId="Web-{1EAD6946-904D-550C-9683-5521D6D818D4}" dt="2025-03-04T06:13:44.508" v="7"/>
          <ac:spMkLst>
            <pc:docMk/>
            <pc:sldMk cId="1642432487" sldId="307"/>
            <ac:spMk id="4" creationId="{9548ED64-D6F6-6330-7F10-447AAA6BC286}"/>
          </ac:spMkLst>
        </pc:spChg>
        <pc:graphicFrameChg chg="add mod modGraphic">
          <ac:chgData name="Sai Charan Katakam" userId="S::saicharank@iisc.ac.in::262f1baa-852d-489f-a2ed-5b914475a160" providerId="AD" clId="Web-{1EAD6946-904D-550C-9683-5521D6D818D4}" dt="2025-03-04T06:22:26.167" v="185" actId="1076"/>
          <ac:graphicFrameMkLst>
            <pc:docMk/>
            <pc:sldMk cId="1642432487" sldId="307"/>
            <ac:graphicFrameMk id="5" creationId="{FF61DD8F-B964-906F-F39D-FE0A0BA6BE09}"/>
          </ac:graphicFrameMkLst>
        </pc:graphicFrameChg>
        <pc:picChg chg="del mod">
          <ac:chgData name="Sai Charan Katakam" userId="S::saicharank@iisc.ac.in::262f1baa-852d-489f-a2ed-5b914475a160" providerId="AD" clId="Web-{1EAD6946-904D-550C-9683-5521D6D818D4}" dt="2025-03-04T06:15:38.574" v="78"/>
          <ac:picMkLst>
            <pc:docMk/>
            <pc:sldMk cId="1642432487" sldId="307"/>
            <ac:picMk id="6" creationId="{27D5E50C-0CE1-8214-50AE-5DA0109412E6}"/>
          </ac:picMkLst>
        </pc:picChg>
      </pc:sldChg>
      <pc:sldChg chg="addSp delSp modSp">
        <pc:chgData name="Sai Charan Katakam" userId="S::saicharank@iisc.ac.in::262f1baa-852d-489f-a2ed-5b914475a160" providerId="AD" clId="Web-{1EAD6946-904D-550C-9683-5521D6D818D4}" dt="2025-03-04T06:36:15.635" v="324" actId="1076"/>
        <pc:sldMkLst>
          <pc:docMk/>
          <pc:sldMk cId="2389205192" sldId="309"/>
        </pc:sldMkLst>
        <pc:spChg chg="mod">
          <ac:chgData name="Sai Charan Katakam" userId="S::saicharank@iisc.ac.in::262f1baa-852d-489f-a2ed-5b914475a160" providerId="AD" clId="Web-{1EAD6946-904D-550C-9683-5521D6D818D4}" dt="2025-03-04T06:31:02.373" v="236" actId="1076"/>
          <ac:spMkLst>
            <pc:docMk/>
            <pc:sldMk cId="2389205192" sldId="309"/>
            <ac:spMk id="8" creationId="{709EAA6B-33C0-04AE-918C-B034BE6CE02D}"/>
          </ac:spMkLst>
        </pc:spChg>
        <pc:spChg chg="add mod">
          <ac:chgData name="Sai Charan Katakam" userId="S::saicharank@iisc.ac.in::262f1baa-852d-489f-a2ed-5b914475a160" providerId="AD" clId="Web-{1EAD6946-904D-550C-9683-5521D6D818D4}" dt="2025-03-04T06:35:32.133" v="317" actId="1076"/>
          <ac:spMkLst>
            <pc:docMk/>
            <pc:sldMk cId="2389205192" sldId="309"/>
            <ac:spMk id="10" creationId="{281AB20B-D018-41F6-967D-AD69BBAB7824}"/>
          </ac:spMkLst>
        </pc:spChg>
        <pc:spChg chg="add mod">
          <ac:chgData name="Sai Charan Katakam" userId="S::saicharank@iisc.ac.in::262f1baa-852d-489f-a2ed-5b914475a160" providerId="AD" clId="Web-{1EAD6946-904D-550C-9683-5521D6D818D4}" dt="2025-03-04T06:36:15.635" v="324" actId="1076"/>
          <ac:spMkLst>
            <pc:docMk/>
            <pc:sldMk cId="2389205192" sldId="309"/>
            <ac:spMk id="11" creationId="{9C7F0F88-42D3-4C38-F1EB-097CC50AA09C}"/>
          </ac:spMkLst>
        </pc:spChg>
        <pc:spChg chg="add mod">
          <ac:chgData name="Sai Charan Katakam" userId="S::saicharank@iisc.ac.in::262f1baa-852d-489f-a2ed-5b914475a160" providerId="AD" clId="Web-{1EAD6946-904D-550C-9683-5521D6D818D4}" dt="2025-03-04T06:35:59.306" v="321" actId="1076"/>
          <ac:spMkLst>
            <pc:docMk/>
            <pc:sldMk cId="2389205192" sldId="309"/>
            <ac:spMk id="12" creationId="{17655742-CF20-ED36-B6DC-556FB07E8189}"/>
          </ac:spMkLst>
        </pc:spChg>
        <pc:spChg chg="add mod">
          <ac:chgData name="Sai Charan Katakam" userId="S::saicharank@iisc.ac.in::262f1baa-852d-489f-a2ed-5b914475a160" providerId="AD" clId="Web-{1EAD6946-904D-550C-9683-5521D6D818D4}" dt="2025-03-04T06:36:11.916" v="323" actId="1076"/>
          <ac:spMkLst>
            <pc:docMk/>
            <pc:sldMk cId="2389205192" sldId="309"/>
            <ac:spMk id="13" creationId="{3CF19117-0759-DB75-5869-74AB71FA174B}"/>
          </ac:spMkLst>
        </pc:spChg>
        <pc:picChg chg="add del mod modCrop">
          <ac:chgData name="Sai Charan Katakam" userId="S::saicharank@iisc.ac.in::262f1baa-852d-489f-a2ed-5b914475a160" providerId="AD" clId="Web-{1EAD6946-904D-550C-9683-5521D6D818D4}" dt="2025-03-04T06:32:44.940" v="259"/>
          <ac:picMkLst>
            <pc:docMk/>
            <pc:sldMk cId="2389205192" sldId="309"/>
            <ac:picMk id="5" creationId="{45A9D5F3-0567-DB53-3E0C-768B811C9E04}"/>
          </ac:picMkLst>
        </pc:picChg>
        <pc:picChg chg="add del mod modCrop">
          <ac:chgData name="Sai Charan Katakam" userId="S::saicharank@iisc.ac.in::262f1baa-852d-489f-a2ed-5b914475a160" providerId="AD" clId="Web-{1EAD6946-904D-550C-9683-5521D6D818D4}" dt="2025-03-04T06:32:46.096" v="260"/>
          <ac:picMkLst>
            <pc:docMk/>
            <pc:sldMk cId="2389205192" sldId="309"/>
            <ac:picMk id="6" creationId="{3A27BE91-9D0F-952C-459E-35D10CF2167B}"/>
          </ac:picMkLst>
        </pc:picChg>
        <pc:picChg chg="mod">
          <ac:chgData name="Sai Charan Katakam" userId="S::saicharank@iisc.ac.in::262f1baa-852d-489f-a2ed-5b914475a160" providerId="AD" clId="Web-{1EAD6946-904D-550C-9683-5521D6D818D4}" dt="2025-03-04T06:31:02.358" v="235" actId="1076"/>
          <ac:picMkLst>
            <pc:docMk/>
            <pc:sldMk cId="2389205192" sldId="309"/>
            <ac:picMk id="7" creationId="{B85BD4CB-E5D0-8388-EF44-B994E44C93FC}"/>
          </ac:picMkLst>
        </pc:picChg>
        <pc:picChg chg="add del mod modCrop">
          <ac:chgData name="Sai Charan Katakam" userId="S::saicharank@iisc.ac.in::262f1baa-852d-489f-a2ed-5b914475a160" providerId="AD" clId="Web-{1EAD6946-904D-550C-9683-5521D6D818D4}" dt="2025-03-04T06:32:46.908" v="261"/>
          <ac:picMkLst>
            <pc:docMk/>
            <pc:sldMk cId="2389205192" sldId="309"/>
            <ac:picMk id="9" creationId="{F26BB026-430C-F84B-3ED6-8615D883E7D5}"/>
          </ac:picMkLst>
        </pc:picChg>
      </pc:sldChg>
      <pc:sldChg chg="ord">
        <pc:chgData name="Sai Charan Katakam" userId="S::saicharank@iisc.ac.in::262f1baa-852d-489f-a2ed-5b914475a160" providerId="AD" clId="Web-{1EAD6946-904D-550C-9683-5521D6D818D4}" dt="2025-03-04T06:27:03.287" v="194"/>
        <pc:sldMkLst>
          <pc:docMk/>
          <pc:sldMk cId="2950176834" sldId="310"/>
        </pc:sldMkLst>
      </pc:sldChg>
    </pc:docChg>
  </pc:docChgLst>
  <pc:docChgLst>
    <pc:chgData name="Sai Charan Katakam" userId="S::saicharank@iisc.ac.in::262f1baa-852d-489f-a2ed-5b914475a160" providerId="AD" clId="Web-{011958CC-8EEC-2CE4-F9C7-F84D88564641}"/>
    <pc:docChg chg="modSld">
      <pc:chgData name="Sai Charan Katakam" userId="S::saicharank@iisc.ac.in::262f1baa-852d-489f-a2ed-5b914475a160" providerId="AD" clId="Web-{011958CC-8EEC-2CE4-F9C7-F84D88564641}" dt="2025-03-04T06:46:07.557" v="17" actId="20577"/>
      <pc:docMkLst>
        <pc:docMk/>
      </pc:docMkLst>
      <pc:sldChg chg="modSp">
        <pc:chgData name="Sai Charan Katakam" userId="S::saicharank@iisc.ac.in::262f1baa-852d-489f-a2ed-5b914475a160" providerId="AD" clId="Web-{011958CC-8EEC-2CE4-F9C7-F84D88564641}" dt="2025-03-04T06:46:07.557" v="17" actId="20577"/>
        <pc:sldMkLst>
          <pc:docMk/>
          <pc:sldMk cId="2389205192" sldId="309"/>
        </pc:sldMkLst>
        <pc:spChg chg="mod">
          <ac:chgData name="Sai Charan Katakam" userId="S::saicharank@iisc.ac.in::262f1baa-852d-489f-a2ed-5b914475a160" providerId="AD" clId="Web-{011958CC-8EEC-2CE4-F9C7-F84D88564641}" dt="2025-03-04T06:46:07.557" v="17" actId="20577"/>
          <ac:spMkLst>
            <pc:docMk/>
            <pc:sldMk cId="2389205192" sldId="309"/>
            <ac:spMk id="2" creationId="{4E405096-9728-4A39-0898-E386A3E9B23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F8F02F-6B39-4865-83EA-CB6F352C4992}"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IN"/>
        </a:p>
      </dgm:t>
    </dgm:pt>
    <dgm:pt modelId="{99283542-8A75-4CF4-A9A1-29D4B6956832}">
      <dgm:prSet phldrT="[Text]" custT="1"/>
      <dgm:spPr/>
      <dgm:t>
        <a:bodyPr/>
        <a:lstStyle/>
        <a:p>
          <a:r>
            <a:rPr lang="en-US" sz="1600" dirty="0"/>
            <a:t>1</a:t>
          </a:r>
          <a:endParaRPr lang="en-IN" sz="1600" dirty="0"/>
        </a:p>
      </dgm:t>
    </dgm:pt>
    <dgm:pt modelId="{F917556D-0937-4B88-A7DE-79CB99F66CC4}" type="parTrans" cxnId="{8E434A16-52C1-44BC-9FD4-6B191F53E6F4}">
      <dgm:prSet/>
      <dgm:spPr/>
      <dgm:t>
        <a:bodyPr/>
        <a:lstStyle/>
        <a:p>
          <a:endParaRPr lang="en-IN"/>
        </a:p>
      </dgm:t>
    </dgm:pt>
    <dgm:pt modelId="{1C0A0C62-F843-4362-A313-745FA5ACD668}" type="sibTrans" cxnId="{8E434A16-52C1-44BC-9FD4-6B191F53E6F4}">
      <dgm:prSet/>
      <dgm:spPr/>
      <dgm:t>
        <a:bodyPr/>
        <a:lstStyle/>
        <a:p>
          <a:endParaRPr lang="en-IN"/>
        </a:p>
      </dgm:t>
    </dgm:pt>
    <dgm:pt modelId="{FAFB821E-C066-4530-A416-04BC6215DE0E}">
      <dgm:prSet phldrT="[Text]" custT="1"/>
      <dgm:spPr/>
      <dgm:t>
        <a:bodyPr/>
        <a:lstStyle/>
        <a:p>
          <a:r>
            <a:rPr lang="en-US" sz="1800" dirty="0"/>
            <a:t>Implemented Bi-WFA in C++.</a:t>
          </a:r>
          <a:endParaRPr lang="en-IN" sz="1800" dirty="0"/>
        </a:p>
      </dgm:t>
    </dgm:pt>
    <dgm:pt modelId="{90635688-189A-4CF7-928E-E16930B3BFF6}" type="parTrans" cxnId="{90A82EF0-D3F4-4E12-90C5-37F3F39EFE4C}">
      <dgm:prSet/>
      <dgm:spPr/>
      <dgm:t>
        <a:bodyPr/>
        <a:lstStyle/>
        <a:p>
          <a:endParaRPr lang="en-IN"/>
        </a:p>
      </dgm:t>
    </dgm:pt>
    <dgm:pt modelId="{47CCAF37-4DDC-4F0F-9965-C72465029451}" type="sibTrans" cxnId="{90A82EF0-D3F4-4E12-90C5-37F3F39EFE4C}">
      <dgm:prSet/>
      <dgm:spPr/>
      <dgm:t>
        <a:bodyPr/>
        <a:lstStyle/>
        <a:p>
          <a:endParaRPr lang="en-IN"/>
        </a:p>
      </dgm:t>
    </dgm:pt>
    <dgm:pt modelId="{D61D10E9-31B1-4BB4-AB07-5ECFD67FC9CB}">
      <dgm:prSet phldrT="[Text]"/>
      <dgm:spPr/>
      <dgm:t>
        <a:bodyPr/>
        <a:lstStyle/>
        <a:p>
          <a:r>
            <a:rPr lang="en-US" dirty="0"/>
            <a:t>2</a:t>
          </a:r>
          <a:endParaRPr lang="en-IN" dirty="0"/>
        </a:p>
      </dgm:t>
    </dgm:pt>
    <dgm:pt modelId="{2D45F029-8990-49E3-BA6D-5FE1733935C0}" type="parTrans" cxnId="{C1D9BDD1-5859-4A66-B9D8-30E51AFBA6C3}">
      <dgm:prSet/>
      <dgm:spPr/>
      <dgm:t>
        <a:bodyPr/>
        <a:lstStyle/>
        <a:p>
          <a:endParaRPr lang="en-IN"/>
        </a:p>
      </dgm:t>
    </dgm:pt>
    <dgm:pt modelId="{76951E8D-206F-4EA8-9328-61B3E459E3E9}" type="sibTrans" cxnId="{C1D9BDD1-5859-4A66-B9D8-30E51AFBA6C3}">
      <dgm:prSet/>
      <dgm:spPr/>
      <dgm:t>
        <a:bodyPr/>
        <a:lstStyle/>
        <a:p>
          <a:endParaRPr lang="en-IN"/>
        </a:p>
      </dgm:t>
    </dgm:pt>
    <dgm:pt modelId="{B8F5620E-B05E-463C-BF7D-3882B6E4E04D}">
      <dgm:prSet/>
      <dgm:spPr/>
      <dgm:t>
        <a:bodyPr/>
        <a:lstStyle/>
        <a:p>
          <a:r>
            <a:rPr lang="en-US" dirty="0"/>
            <a:t>3</a:t>
          </a:r>
          <a:endParaRPr lang="en-IN" dirty="0"/>
        </a:p>
      </dgm:t>
    </dgm:pt>
    <dgm:pt modelId="{5CC630B6-244B-457B-BF2E-C0A72FCC0B1A}" type="parTrans" cxnId="{C583AD9C-809B-4BA9-8BCB-E89CD43DB7A7}">
      <dgm:prSet/>
      <dgm:spPr/>
      <dgm:t>
        <a:bodyPr/>
        <a:lstStyle/>
        <a:p>
          <a:endParaRPr lang="en-IN"/>
        </a:p>
      </dgm:t>
    </dgm:pt>
    <dgm:pt modelId="{3EFF19BB-A5B8-4008-ABE8-BB9A695ACEBC}" type="sibTrans" cxnId="{C583AD9C-809B-4BA9-8BCB-E89CD43DB7A7}">
      <dgm:prSet/>
      <dgm:spPr/>
      <dgm:t>
        <a:bodyPr/>
        <a:lstStyle/>
        <a:p>
          <a:endParaRPr lang="en-IN"/>
        </a:p>
      </dgm:t>
    </dgm:pt>
    <dgm:pt modelId="{34DF96A9-2FF8-4D0B-965A-BAEFD49125AA}">
      <dgm:prSet phldrT="[Text]" custT="1"/>
      <dgm:spPr/>
      <dgm:t>
        <a:bodyPr/>
        <a:lstStyle/>
        <a:p>
          <a:r>
            <a:rPr lang="en-IN" sz="1800" dirty="0"/>
            <a:t>Tested and verified example code on </a:t>
          </a:r>
          <a:r>
            <a:rPr lang="en-IN" sz="1800" dirty="0" err="1"/>
            <a:t>Alveo</a:t>
          </a:r>
          <a:r>
            <a:rPr lang="en-IN" sz="1800" dirty="0"/>
            <a:t> U50 using Vitis HLS IDE. </a:t>
          </a:r>
        </a:p>
      </dgm:t>
    </dgm:pt>
    <dgm:pt modelId="{832EFECE-7221-4059-855A-79113AB13CAB}" type="sibTrans" cxnId="{CEFACB24-9A5A-4473-9DEA-174CE0F5D8DA}">
      <dgm:prSet/>
      <dgm:spPr/>
      <dgm:t>
        <a:bodyPr/>
        <a:lstStyle/>
        <a:p>
          <a:endParaRPr lang="en-IN"/>
        </a:p>
      </dgm:t>
    </dgm:pt>
    <dgm:pt modelId="{4CF5992E-6879-4843-B083-F708A22AF5C4}" type="parTrans" cxnId="{CEFACB24-9A5A-4473-9DEA-174CE0F5D8DA}">
      <dgm:prSet/>
      <dgm:spPr/>
      <dgm:t>
        <a:bodyPr/>
        <a:lstStyle/>
        <a:p>
          <a:endParaRPr lang="en-IN"/>
        </a:p>
      </dgm:t>
    </dgm:pt>
    <dgm:pt modelId="{0EF282C4-C7E4-4B1C-A1AD-18CE5B44B42F}">
      <dgm:prSet phldrT="[Text]" custT="1"/>
      <dgm:spPr/>
      <dgm:t>
        <a:bodyPr/>
        <a:lstStyle/>
        <a:p>
          <a:r>
            <a:rPr lang="en-US" sz="1800"/>
            <a:t>Working on optimizing code for High-Level Synthesis.</a:t>
          </a:r>
          <a:endParaRPr lang="en-IN" sz="1800" dirty="0"/>
        </a:p>
      </dgm:t>
    </dgm:pt>
    <dgm:pt modelId="{5038ABEC-A76C-4782-ACD4-FDBB19E6BE38}" type="sibTrans" cxnId="{AAD3E7D3-AD5D-4006-8A92-8AD6231A4D60}">
      <dgm:prSet/>
      <dgm:spPr/>
      <dgm:t>
        <a:bodyPr/>
        <a:lstStyle/>
        <a:p>
          <a:endParaRPr lang="en-IN"/>
        </a:p>
      </dgm:t>
    </dgm:pt>
    <dgm:pt modelId="{0E6FB48E-D8E1-4293-B6FB-2C839468867E}" type="parTrans" cxnId="{AAD3E7D3-AD5D-4006-8A92-8AD6231A4D60}">
      <dgm:prSet/>
      <dgm:spPr/>
      <dgm:t>
        <a:bodyPr/>
        <a:lstStyle/>
        <a:p>
          <a:endParaRPr lang="en-IN"/>
        </a:p>
      </dgm:t>
    </dgm:pt>
    <dgm:pt modelId="{2C0CA65C-C493-4874-9421-CEC375C69647}" type="pres">
      <dgm:prSet presAssocID="{22F8F02F-6B39-4865-83EA-CB6F352C4992}" presName="linearFlow" presStyleCnt="0">
        <dgm:presLayoutVars>
          <dgm:dir/>
          <dgm:animLvl val="lvl"/>
          <dgm:resizeHandles val="exact"/>
        </dgm:presLayoutVars>
      </dgm:prSet>
      <dgm:spPr/>
    </dgm:pt>
    <dgm:pt modelId="{97DE245D-BC2B-4C5F-BA97-AE3AE10FFD2F}" type="pres">
      <dgm:prSet presAssocID="{99283542-8A75-4CF4-A9A1-29D4B6956832}" presName="composite" presStyleCnt="0"/>
      <dgm:spPr/>
    </dgm:pt>
    <dgm:pt modelId="{BB5805A5-4C3C-43EA-A817-C2FD5BD8AA18}" type="pres">
      <dgm:prSet presAssocID="{99283542-8A75-4CF4-A9A1-29D4B6956832}" presName="parentText" presStyleLbl="alignNode1" presStyleIdx="0" presStyleCnt="3">
        <dgm:presLayoutVars>
          <dgm:chMax val="1"/>
          <dgm:bulletEnabled val="1"/>
        </dgm:presLayoutVars>
      </dgm:prSet>
      <dgm:spPr/>
    </dgm:pt>
    <dgm:pt modelId="{504CE0A0-297D-4B81-822A-739722F35B83}" type="pres">
      <dgm:prSet presAssocID="{99283542-8A75-4CF4-A9A1-29D4B6956832}" presName="descendantText" presStyleLbl="alignAcc1" presStyleIdx="0" presStyleCnt="3">
        <dgm:presLayoutVars>
          <dgm:bulletEnabled val="1"/>
        </dgm:presLayoutVars>
      </dgm:prSet>
      <dgm:spPr/>
    </dgm:pt>
    <dgm:pt modelId="{AF6E6C99-8904-4863-8DE0-2323CB29F026}" type="pres">
      <dgm:prSet presAssocID="{1C0A0C62-F843-4362-A313-745FA5ACD668}" presName="sp" presStyleCnt="0"/>
      <dgm:spPr/>
    </dgm:pt>
    <dgm:pt modelId="{EFB977D3-BFDC-416C-8E84-36CCF324195A}" type="pres">
      <dgm:prSet presAssocID="{D61D10E9-31B1-4BB4-AB07-5ECFD67FC9CB}" presName="composite" presStyleCnt="0"/>
      <dgm:spPr/>
    </dgm:pt>
    <dgm:pt modelId="{4326C2BB-6770-40EE-8FE4-9DEB2CA4E824}" type="pres">
      <dgm:prSet presAssocID="{D61D10E9-31B1-4BB4-AB07-5ECFD67FC9CB}" presName="parentText" presStyleLbl="alignNode1" presStyleIdx="1" presStyleCnt="3">
        <dgm:presLayoutVars>
          <dgm:chMax val="1"/>
          <dgm:bulletEnabled val="1"/>
        </dgm:presLayoutVars>
      </dgm:prSet>
      <dgm:spPr/>
    </dgm:pt>
    <dgm:pt modelId="{8861F924-E84E-4824-9D9C-DFA8F7816E49}" type="pres">
      <dgm:prSet presAssocID="{D61D10E9-31B1-4BB4-AB07-5ECFD67FC9CB}" presName="descendantText" presStyleLbl="alignAcc1" presStyleIdx="1" presStyleCnt="3">
        <dgm:presLayoutVars>
          <dgm:bulletEnabled val="1"/>
        </dgm:presLayoutVars>
      </dgm:prSet>
      <dgm:spPr/>
    </dgm:pt>
    <dgm:pt modelId="{057ED59A-920D-461C-8A0E-0F0873E29D4E}" type="pres">
      <dgm:prSet presAssocID="{76951E8D-206F-4EA8-9328-61B3E459E3E9}" presName="sp" presStyleCnt="0"/>
      <dgm:spPr/>
    </dgm:pt>
    <dgm:pt modelId="{AF01BC6D-5F71-4EAE-AD7A-C692D288198A}" type="pres">
      <dgm:prSet presAssocID="{B8F5620E-B05E-463C-BF7D-3882B6E4E04D}" presName="composite" presStyleCnt="0"/>
      <dgm:spPr/>
    </dgm:pt>
    <dgm:pt modelId="{44BC6102-A74D-415C-8937-18F14D0F0D94}" type="pres">
      <dgm:prSet presAssocID="{B8F5620E-B05E-463C-BF7D-3882B6E4E04D}" presName="parentText" presStyleLbl="alignNode1" presStyleIdx="2" presStyleCnt="3">
        <dgm:presLayoutVars>
          <dgm:chMax val="1"/>
          <dgm:bulletEnabled val="1"/>
        </dgm:presLayoutVars>
      </dgm:prSet>
      <dgm:spPr/>
    </dgm:pt>
    <dgm:pt modelId="{33D9B020-669D-41D6-B6EF-1DDAF00D32A4}" type="pres">
      <dgm:prSet presAssocID="{B8F5620E-B05E-463C-BF7D-3882B6E4E04D}" presName="descendantText" presStyleLbl="alignAcc1" presStyleIdx="2" presStyleCnt="3">
        <dgm:presLayoutVars>
          <dgm:bulletEnabled val="1"/>
        </dgm:presLayoutVars>
      </dgm:prSet>
      <dgm:spPr/>
    </dgm:pt>
  </dgm:ptLst>
  <dgm:cxnLst>
    <dgm:cxn modelId="{ED058700-9900-47F9-9A44-80AD25413520}" type="presOf" srcId="{B8F5620E-B05E-463C-BF7D-3882B6E4E04D}" destId="{44BC6102-A74D-415C-8937-18F14D0F0D94}" srcOrd="0" destOrd="0" presId="urn:microsoft.com/office/officeart/2005/8/layout/chevron2"/>
    <dgm:cxn modelId="{8E434A16-52C1-44BC-9FD4-6B191F53E6F4}" srcId="{22F8F02F-6B39-4865-83EA-CB6F352C4992}" destId="{99283542-8A75-4CF4-A9A1-29D4B6956832}" srcOrd="0" destOrd="0" parTransId="{F917556D-0937-4B88-A7DE-79CB99F66CC4}" sibTransId="{1C0A0C62-F843-4362-A313-745FA5ACD668}"/>
    <dgm:cxn modelId="{CEFACB24-9A5A-4473-9DEA-174CE0F5D8DA}" srcId="{D61D10E9-31B1-4BB4-AB07-5ECFD67FC9CB}" destId="{34DF96A9-2FF8-4D0B-965A-BAEFD49125AA}" srcOrd="0" destOrd="0" parTransId="{4CF5992E-6879-4843-B083-F708A22AF5C4}" sibTransId="{832EFECE-7221-4059-855A-79113AB13CAB}"/>
    <dgm:cxn modelId="{CE11DB3C-FA72-41D4-8D85-3FFD69809B57}" type="presOf" srcId="{22F8F02F-6B39-4865-83EA-CB6F352C4992}" destId="{2C0CA65C-C493-4874-9421-CEC375C69647}" srcOrd="0" destOrd="0" presId="urn:microsoft.com/office/officeart/2005/8/layout/chevron2"/>
    <dgm:cxn modelId="{10E8BA62-3EF3-496E-BAFF-DC2530A9BBC7}" type="presOf" srcId="{FAFB821E-C066-4530-A416-04BC6215DE0E}" destId="{504CE0A0-297D-4B81-822A-739722F35B83}" srcOrd="0" destOrd="0" presId="urn:microsoft.com/office/officeart/2005/8/layout/chevron2"/>
    <dgm:cxn modelId="{AE3FD26F-61A3-4BF6-B212-B7CA6C572B30}" type="presOf" srcId="{D61D10E9-31B1-4BB4-AB07-5ECFD67FC9CB}" destId="{4326C2BB-6770-40EE-8FE4-9DEB2CA4E824}" srcOrd="0" destOrd="0" presId="urn:microsoft.com/office/officeart/2005/8/layout/chevron2"/>
    <dgm:cxn modelId="{A28F3A75-DAEF-4141-A743-6A6126F1212D}" type="presOf" srcId="{34DF96A9-2FF8-4D0B-965A-BAEFD49125AA}" destId="{8861F924-E84E-4824-9D9C-DFA8F7816E49}" srcOrd="0" destOrd="0" presId="urn:microsoft.com/office/officeart/2005/8/layout/chevron2"/>
    <dgm:cxn modelId="{C583AD9C-809B-4BA9-8BCB-E89CD43DB7A7}" srcId="{22F8F02F-6B39-4865-83EA-CB6F352C4992}" destId="{B8F5620E-B05E-463C-BF7D-3882B6E4E04D}" srcOrd="2" destOrd="0" parTransId="{5CC630B6-244B-457B-BF2E-C0A72FCC0B1A}" sibTransId="{3EFF19BB-A5B8-4008-ABE8-BB9A695ACEBC}"/>
    <dgm:cxn modelId="{4DFE3EA3-2C84-418C-A694-02D030C9B4A7}" type="presOf" srcId="{99283542-8A75-4CF4-A9A1-29D4B6956832}" destId="{BB5805A5-4C3C-43EA-A817-C2FD5BD8AA18}" srcOrd="0" destOrd="0" presId="urn:microsoft.com/office/officeart/2005/8/layout/chevron2"/>
    <dgm:cxn modelId="{C1D9BDD1-5859-4A66-B9D8-30E51AFBA6C3}" srcId="{22F8F02F-6B39-4865-83EA-CB6F352C4992}" destId="{D61D10E9-31B1-4BB4-AB07-5ECFD67FC9CB}" srcOrd="1" destOrd="0" parTransId="{2D45F029-8990-49E3-BA6D-5FE1733935C0}" sibTransId="{76951E8D-206F-4EA8-9328-61B3E459E3E9}"/>
    <dgm:cxn modelId="{AAD3E7D3-AD5D-4006-8A92-8AD6231A4D60}" srcId="{B8F5620E-B05E-463C-BF7D-3882B6E4E04D}" destId="{0EF282C4-C7E4-4B1C-A1AD-18CE5B44B42F}" srcOrd="0" destOrd="0" parTransId="{0E6FB48E-D8E1-4293-B6FB-2C839468867E}" sibTransId="{5038ABEC-A76C-4782-ACD4-FDBB19E6BE38}"/>
    <dgm:cxn modelId="{F56659E3-A468-4AD5-B3CD-6343D925BF0D}" type="presOf" srcId="{0EF282C4-C7E4-4B1C-A1AD-18CE5B44B42F}" destId="{33D9B020-669D-41D6-B6EF-1DDAF00D32A4}" srcOrd="0" destOrd="0" presId="urn:microsoft.com/office/officeart/2005/8/layout/chevron2"/>
    <dgm:cxn modelId="{90A82EF0-D3F4-4E12-90C5-37F3F39EFE4C}" srcId="{99283542-8A75-4CF4-A9A1-29D4B6956832}" destId="{FAFB821E-C066-4530-A416-04BC6215DE0E}" srcOrd="0" destOrd="0" parTransId="{90635688-189A-4CF7-928E-E16930B3BFF6}" sibTransId="{47CCAF37-4DDC-4F0F-9965-C72465029451}"/>
    <dgm:cxn modelId="{6F3F6D80-80D0-4BB2-8B41-D7148D9DF31C}" type="presParOf" srcId="{2C0CA65C-C493-4874-9421-CEC375C69647}" destId="{97DE245D-BC2B-4C5F-BA97-AE3AE10FFD2F}" srcOrd="0" destOrd="0" presId="urn:microsoft.com/office/officeart/2005/8/layout/chevron2"/>
    <dgm:cxn modelId="{91D0CEBC-DE44-44B4-BD0E-9767A6543E89}" type="presParOf" srcId="{97DE245D-BC2B-4C5F-BA97-AE3AE10FFD2F}" destId="{BB5805A5-4C3C-43EA-A817-C2FD5BD8AA18}" srcOrd="0" destOrd="0" presId="urn:microsoft.com/office/officeart/2005/8/layout/chevron2"/>
    <dgm:cxn modelId="{350811AF-20BE-4946-A357-1E818F241DF7}" type="presParOf" srcId="{97DE245D-BC2B-4C5F-BA97-AE3AE10FFD2F}" destId="{504CE0A0-297D-4B81-822A-739722F35B83}" srcOrd="1" destOrd="0" presId="urn:microsoft.com/office/officeart/2005/8/layout/chevron2"/>
    <dgm:cxn modelId="{42A8BCAA-1444-4247-B97F-F3BEAC605E06}" type="presParOf" srcId="{2C0CA65C-C493-4874-9421-CEC375C69647}" destId="{AF6E6C99-8904-4863-8DE0-2323CB29F026}" srcOrd="1" destOrd="0" presId="urn:microsoft.com/office/officeart/2005/8/layout/chevron2"/>
    <dgm:cxn modelId="{6D3CBA46-772B-4289-9291-9F3D7EBDF680}" type="presParOf" srcId="{2C0CA65C-C493-4874-9421-CEC375C69647}" destId="{EFB977D3-BFDC-416C-8E84-36CCF324195A}" srcOrd="2" destOrd="0" presId="urn:microsoft.com/office/officeart/2005/8/layout/chevron2"/>
    <dgm:cxn modelId="{F4B17A93-A307-41C7-84E2-869F188D0B0F}" type="presParOf" srcId="{EFB977D3-BFDC-416C-8E84-36CCF324195A}" destId="{4326C2BB-6770-40EE-8FE4-9DEB2CA4E824}" srcOrd="0" destOrd="0" presId="urn:microsoft.com/office/officeart/2005/8/layout/chevron2"/>
    <dgm:cxn modelId="{51CE7875-EF7B-4E1D-B8DF-972410F2AC02}" type="presParOf" srcId="{EFB977D3-BFDC-416C-8E84-36CCF324195A}" destId="{8861F924-E84E-4824-9D9C-DFA8F7816E49}" srcOrd="1" destOrd="0" presId="urn:microsoft.com/office/officeart/2005/8/layout/chevron2"/>
    <dgm:cxn modelId="{39C318A0-6C23-4C0D-867E-F3BDAC083542}" type="presParOf" srcId="{2C0CA65C-C493-4874-9421-CEC375C69647}" destId="{057ED59A-920D-461C-8A0E-0F0873E29D4E}" srcOrd="3" destOrd="0" presId="urn:microsoft.com/office/officeart/2005/8/layout/chevron2"/>
    <dgm:cxn modelId="{992C3A40-B832-499E-8549-4D86AE88FD88}" type="presParOf" srcId="{2C0CA65C-C493-4874-9421-CEC375C69647}" destId="{AF01BC6D-5F71-4EAE-AD7A-C692D288198A}" srcOrd="4" destOrd="0" presId="urn:microsoft.com/office/officeart/2005/8/layout/chevron2"/>
    <dgm:cxn modelId="{A314E784-39BC-40A1-82A0-0B1A31F020BD}" type="presParOf" srcId="{AF01BC6D-5F71-4EAE-AD7A-C692D288198A}" destId="{44BC6102-A74D-415C-8937-18F14D0F0D94}" srcOrd="0" destOrd="0" presId="urn:microsoft.com/office/officeart/2005/8/layout/chevron2"/>
    <dgm:cxn modelId="{66F94DF5-822C-4492-B8DB-48A074BD354C}" type="presParOf" srcId="{AF01BC6D-5F71-4EAE-AD7A-C692D288198A}" destId="{33D9B020-669D-41D6-B6EF-1DDAF00D32A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F8F02F-6B39-4865-83EA-CB6F352C4992}"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en-IN"/>
        </a:p>
      </dgm:t>
    </dgm:pt>
    <dgm:pt modelId="{99283542-8A75-4CF4-A9A1-29D4B6956832}">
      <dgm:prSet phldrT="[Text]" custT="1"/>
      <dgm:spPr/>
      <dgm:t>
        <a:bodyPr/>
        <a:lstStyle/>
        <a:p>
          <a:r>
            <a:rPr lang="en-US" sz="1600" dirty="0"/>
            <a:t>1</a:t>
          </a:r>
          <a:endParaRPr lang="en-IN" sz="1600" dirty="0"/>
        </a:p>
      </dgm:t>
    </dgm:pt>
    <dgm:pt modelId="{F917556D-0937-4B88-A7DE-79CB99F66CC4}" type="parTrans" cxnId="{8E434A16-52C1-44BC-9FD4-6B191F53E6F4}">
      <dgm:prSet/>
      <dgm:spPr/>
      <dgm:t>
        <a:bodyPr/>
        <a:lstStyle/>
        <a:p>
          <a:endParaRPr lang="en-IN"/>
        </a:p>
      </dgm:t>
    </dgm:pt>
    <dgm:pt modelId="{1C0A0C62-F843-4362-A313-745FA5ACD668}" type="sibTrans" cxnId="{8E434A16-52C1-44BC-9FD4-6B191F53E6F4}">
      <dgm:prSet/>
      <dgm:spPr/>
      <dgm:t>
        <a:bodyPr/>
        <a:lstStyle/>
        <a:p>
          <a:endParaRPr lang="en-IN"/>
        </a:p>
      </dgm:t>
    </dgm:pt>
    <dgm:pt modelId="{FAFB821E-C066-4530-A416-04BC6215DE0E}">
      <dgm:prSet phldrT="[Text]"/>
      <dgm:spPr/>
      <dgm:t>
        <a:bodyPr/>
        <a:lstStyle/>
        <a:p>
          <a:r>
            <a:rPr lang="en-US" dirty="0"/>
            <a:t>Implementing Bi-WFA using High Level Synthesis.</a:t>
          </a:r>
          <a:endParaRPr lang="en-IN" dirty="0"/>
        </a:p>
      </dgm:t>
    </dgm:pt>
    <dgm:pt modelId="{90635688-189A-4CF7-928E-E16930B3BFF6}" type="parTrans" cxnId="{90A82EF0-D3F4-4E12-90C5-37F3F39EFE4C}">
      <dgm:prSet/>
      <dgm:spPr/>
      <dgm:t>
        <a:bodyPr/>
        <a:lstStyle/>
        <a:p>
          <a:endParaRPr lang="en-IN"/>
        </a:p>
      </dgm:t>
    </dgm:pt>
    <dgm:pt modelId="{47CCAF37-4DDC-4F0F-9965-C72465029451}" type="sibTrans" cxnId="{90A82EF0-D3F4-4E12-90C5-37F3F39EFE4C}">
      <dgm:prSet/>
      <dgm:spPr/>
      <dgm:t>
        <a:bodyPr/>
        <a:lstStyle/>
        <a:p>
          <a:endParaRPr lang="en-IN"/>
        </a:p>
      </dgm:t>
    </dgm:pt>
    <dgm:pt modelId="{D61D10E9-31B1-4BB4-AB07-5ECFD67FC9CB}">
      <dgm:prSet phldrT="[Text]"/>
      <dgm:spPr/>
      <dgm:t>
        <a:bodyPr/>
        <a:lstStyle/>
        <a:p>
          <a:r>
            <a:rPr lang="en-US" dirty="0"/>
            <a:t>2</a:t>
          </a:r>
          <a:endParaRPr lang="en-IN" dirty="0"/>
        </a:p>
      </dgm:t>
    </dgm:pt>
    <dgm:pt modelId="{2D45F029-8990-49E3-BA6D-5FE1733935C0}" type="parTrans" cxnId="{C1D9BDD1-5859-4A66-B9D8-30E51AFBA6C3}">
      <dgm:prSet/>
      <dgm:spPr/>
      <dgm:t>
        <a:bodyPr/>
        <a:lstStyle/>
        <a:p>
          <a:endParaRPr lang="en-IN"/>
        </a:p>
      </dgm:t>
    </dgm:pt>
    <dgm:pt modelId="{76951E8D-206F-4EA8-9328-61B3E459E3E9}" type="sibTrans" cxnId="{C1D9BDD1-5859-4A66-B9D8-30E51AFBA6C3}">
      <dgm:prSet/>
      <dgm:spPr/>
      <dgm:t>
        <a:bodyPr/>
        <a:lstStyle/>
        <a:p>
          <a:endParaRPr lang="en-IN"/>
        </a:p>
      </dgm:t>
    </dgm:pt>
    <dgm:pt modelId="{B8F5620E-B05E-463C-BF7D-3882B6E4E04D}">
      <dgm:prSet/>
      <dgm:spPr/>
      <dgm:t>
        <a:bodyPr/>
        <a:lstStyle/>
        <a:p>
          <a:r>
            <a:rPr lang="en-US" dirty="0"/>
            <a:t>3</a:t>
          </a:r>
          <a:endParaRPr lang="en-IN" dirty="0"/>
        </a:p>
      </dgm:t>
    </dgm:pt>
    <dgm:pt modelId="{5CC630B6-244B-457B-BF2E-C0A72FCC0B1A}" type="parTrans" cxnId="{C583AD9C-809B-4BA9-8BCB-E89CD43DB7A7}">
      <dgm:prSet/>
      <dgm:spPr/>
      <dgm:t>
        <a:bodyPr/>
        <a:lstStyle/>
        <a:p>
          <a:endParaRPr lang="en-IN"/>
        </a:p>
      </dgm:t>
    </dgm:pt>
    <dgm:pt modelId="{3EFF19BB-A5B8-4008-ABE8-BB9A695ACEBC}" type="sibTrans" cxnId="{C583AD9C-809B-4BA9-8BCB-E89CD43DB7A7}">
      <dgm:prSet/>
      <dgm:spPr/>
      <dgm:t>
        <a:bodyPr/>
        <a:lstStyle/>
        <a:p>
          <a:endParaRPr lang="en-IN"/>
        </a:p>
      </dgm:t>
    </dgm:pt>
    <dgm:pt modelId="{0EF282C4-C7E4-4B1C-A1AD-18CE5B44B42F}">
      <dgm:prSet phldrT="[Text]"/>
      <dgm:spPr/>
      <dgm:t>
        <a:bodyPr/>
        <a:lstStyle/>
        <a:p>
          <a:r>
            <a:rPr lang="en-US" baseline="0" dirty="0"/>
            <a:t>Testing with various Sequences and comparing the performance with various alignment algorithms. </a:t>
          </a:r>
          <a:endParaRPr lang="en-IN" dirty="0"/>
        </a:p>
      </dgm:t>
    </dgm:pt>
    <dgm:pt modelId="{0E6FB48E-D8E1-4293-B6FB-2C839468867E}" type="parTrans" cxnId="{AAD3E7D3-AD5D-4006-8A92-8AD6231A4D60}">
      <dgm:prSet/>
      <dgm:spPr/>
      <dgm:t>
        <a:bodyPr/>
        <a:lstStyle/>
        <a:p>
          <a:endParaRPr lang="en-IN"/>
        </a:p>
      </dgm:t>
    </dgm:pt>
    <dgm:pt modelId="{5038ABEC-A76C-4782-ACD4-FDBB19E6BE38}" type="sibTrans" cxnId="{AAD3E7D3-AD5D-4006-8A92-8AD6231A4D60}">
      <dgm:prSet/>
      <dgm:spPr/>
      <dgm:t>
        <a:bodyPr/>
        <a:lstStyle/>
        <a:p>
          <a:endParaRPr lang="en-IN"/>
        </a:p>
      </dgm:t>
    </dgm:pt>
    <dgm:pt modelId="{34DF96A9-2FF8-4D0B-965A-BAEFD49125AA}">
      <dgm:prSet phldrT="[Text]"/>
      <dgm:spPr/>
      <dgm:t>
        <a:bodyPr/>
        <a:lstStyle/>
        <a:p>
          <a:r>
            <a:rPr lang="en-US" dirty="0"/>
            <a:t>Optimizing the Bottlenecks for better performance.</a:t>
          </a:r>
          <a:endParaRPr lang="en-IN" dirty="0"/>
        </a:p>
      </dgm:t>
    </dgm:pt>
    <dgm:pt modelId="{4CF5992E-6879-4843-B083-F708A22AF5C4}" type="parTrans" cxnId="{CEFACB24-9A5A-4473-9DEA-174CE0F5D8DA}">
      <dgm:prSet/>
      <dgm:spPr/>
      <dgm:t>
        <a:bodyPr/>
        <a:lstStyle/>
        <a:p>
          <a:endParaRPr lang="en-IN"/>
        </a:p>
      </dgm:t>
    </dgm:pt>
    <dgm:pt modelId="{832EFECE-7221-4059-855A-79113AB13CAB}" type="sibTrans" cxnId="{CEFACB24-9A5A-4473-9DEA-174CE0F5D8DA}">
      <dgm:prSet/>
      <dgm:spPr/>
      <dgm:t>
        <a:bodyPr/>
        <a:lstStyle/>
        <a:p>
          <a:endParaRPr lang="en-IN"/>
        </a:p>
      </dgm:t>
    </dgm:pt>
    <dgm:pt modelId="{2C0CA65C-C493-4874-9421-CEC375C69647}" type="pres">
      <dgm:prSet presAssocID="{22F8F02F-6B39-4865-83EA-CB6F352C4992}" presName="linearFlow" presStyleCnt="0">
        <dgm:presLayoutVars>
          <dgm:dir/>
          <dgm:animLvl val="lvl"/>
          <dgm:resizeHandles val="exact"/>
        </dgm:presLayoutVars>
      </dgm:prSet>
      <dgm:spPr/>
    </dgm:pt>
    <dgm:pt modelId="{97DE245D-BC2B-4C5F-BA97-AE3AE10FFD2F}" type="pres">
      <dgm:prSet presAssocID="{99283542-8A75-4CF4-A9A1-29D4B6956832}" presName="composite" presStyleCnt="0"/>
      <dgm:spPr/>
    </dgm:pt>
    <dgm:pt modelId="{BB5805A5-4C3C-43EA-A817-C2FD5BD8AA18}" type="pres">
      <dgm:prSet presAssocID="{99283542-8A75-4CF4-A9A1-29D4B6956832}" presName="parentText" presStyleLbl="alignNode1" presStyleIdx="0" presStyleCnt="3">
        <dgm:presLayoutVars>
          <dgm:chMax val="1"/>
          <dgm:bulletEnabled val="1"/>
        </dgm:presLayoutVars>
      </dgm:prSet>
      <dgm:spPr/>
    </dgm:pt>
    <dgm:pt modelId="{504CE0A0-297D-4B81-822A-739722F35B83}" type="pres">
      <dgm:prSet presAssocID="{99283542-8A75-4CF4-A9A1-29D4B6956832}" presName="descendantText" presStyleLbl="alignAcc1" presStyleIdx="0" presStyleCnt="3">
        <dgm:presLayoutVars>
          <dgm:bulletEnabled val="1"/>
        </dgm:presLayoutVars>
      </dgm:prSet>
      <dgm:spPr/>
    </dgm:pt>
    <dgm:pt modelId="{AF6E6C99-8904-4863-8DE0-2323CB29F026}" type="pres">
      <dgm:prSet presAssocID="{1C0A0C62-F843-4362-A313-745FA5ACD668}" presName="sp" presStyleCnt="0"/>
      <dgm:spPr/>
    </dgm:pt>
    <dgm:pt modelId="{EFB977D3-BFDC-416C-8E84-36CCF324195A}" type="pres">
      <dgm:prSet presAssocID="{D61D10E9-31B1-4BB4-AB07-5ECFD67FC9CB}" presName="composite" presStyleCnt="0"/>
      <dgm:spPr/>
    </dgm:pt>
    <dgm:pt modelId="{4326C2BB-6770-40EE-8FE4-9DEB2CA4E824}" type="pres">
      <dgm:prSet presAssocID="{D61D10E9-31B1-4BB4-AB07-5ECFD67FC9CB}" presName="parentText" presStyleLbl="alignNode1" presStyleIdx="1" presStyleCnt="3">
        <dgm:presLayoutVars>
          <dgm:chMax val="1"/>
          <dgm:bulletEnabled val="1"/>
        </dgm:presLayoutVars>
      </dgm:prSet>
      <dgm:spPr/>
    </dgm:pt>
    <dgm:pt modelId="{8861F924-E84E-4824-9D9C-DFA8F7816E49}" type="pres">
      <dgm:prSet presAssocID="{D61D10E9-31B1-4BB4-AB07-5ECFD67FC9CB}" presName="descendantText" presStyleLbl="alignAcc1" presStyleIdx="1" presStyleCnt="3">
        <dgm:presLayoutVars>
          <dgm:bulletEnabled val="1"/>
        </dgm:presLayoutVars>
      </dgm:prSet>
      <dgm:spPr/>
    </dgm:pt>
    <dgm:pt modelId="{057ED59A-920D-461C-8A0E-0F0873E29D4E}" type="pres">
      <dgm:prSet presAssocID="{76951E8D-206F-4EA8-9328-61B3E459E3E9}" presName="sp" presStyleCnt="0"/>
      <dgm:spPr/>
    </dgm:pt>
    <dgm:pt modelId="{AF01BC6D-5F71-4EAE-AD7A-C692D288198A}" type="pres">
      <dgm:prSet presAssocID="{B8F5620E-B05E-463C-BF7D-3882B6E4E04D}" presName="composite" presStyleCnt="0"/>
      <dgm:spPr/>
    </dgm:pt>
    <dgm:pt modelId="{44BC6102-A74D-415C-8937-18F14D0F0D94}" type="pres">
      <dgm:prSet presAssocID="{B8F5620E-B05E-463C-BF7D-3882B6E4E04D}" presName="parentText" presStyleLbl="alignNode1" presStyleIdx="2" presStyleCnt="3">
        <dgm:presLayoutVars>
          <dgm:chMax val="1"/>
          <dgm:bulletEnabled val="1"/>
        </dgm:presLayoutVars>
      </dgm:prSet>
      <dgm:spPr/>
    </dgm:pt>
    <dgm:pt modelId="{33D9B020-669D-41D6-B6EF-1DDAF00D32A4}" type="pres">
      <dgm:prSet presAssocID="{B8F5620E-B05E-463C-BF7D-3882B6E4E04D}" presName="descendantText" presStyleLbl="alignAcc1" presStyleIdx="2" presStyleCnt="3">
        <dgm:presLayoutVars>
          <dgm:bulletEnabled val="1"/>
        </dgm:presLayoutVars>
      </dgm:prSet>
      <dgm:spPr/>
    </dgm:pt>
  </dgm:ptLst>
  <dgm:cxnLst>
    <dgm:cxn modelId="{ED058700-9900-47F9-9A44-80AD25413520}" type="presOf" srcId="{B8F5620E-B05E-463C-BF7D-3882B6E4E04D}" destId="{44BC6102-A74D-415C-8937-18F14D0F0D94}" srcOrd="0" destOrd="0" presId="urn:microsoft.com/office/officeart/2005/8/layout/chevron2"/>
    <dgm:cxn modelId="{8E434A16-52C1-44BC-9FD4-6B191F53E6F4}" srcId="{22F8F02F-6B39-4865-83EA-CB6F352C4992}" destId="{99283542-8A75-4CF4-A9A1-29D4B6956832}" srcOrd="0" destOrd="0" parTransId="{F917556D-0937-4B88-A7DE-79CB99F66CC4}" sibTransId="{1C0A0C62-F843-4362-A313-745FA5ACD668}"/>
    <dgm:cxn modelId="{CEFACB24-9A5A-4473-9DEA-174CE0F5D8DA}" srcId="{D61D10E9-31B1-4BB4-AB07-5ECFD67FC9CB}" destId="{34DF96A9-2FF8-4D0B-965A-BAEFD49125AA}" srcOrd="0" destOrd="0" parTransId="{4CF5992E-6879-4843-B083-F708A22AF5C4}" sibTransId="{832EFECE-7221-4059-855A-79113AB13CAB}"/>
    <dgm:cxn modelId="{CE11DB3C-FA72-41D4-8D85-3FFD69809B57}" type="presOf" srcId="{22F8F02F-6B39-4865-83EA-CB6F352C4992}" destId="{2C0CA65C-C493-4874-9421-CEC375C69647}" srcOrd="0" destOrd="0" presId="urn:microsoft.com/office/officeart/2005/8/layout/chevron2"/>
    <dgm:cxn modelId="{10E8BA62-3EF3-496E-BAFF-DC2530A9BBC7}" type="presOf" srcId="{FAFB821E-C066-4530-A416-04BC6215DE0E}" destId="{504CE0A0-297D-4B81-822A-739722F35B83}" srcOrd="0" destOrd="0" presId="urn:microsoft.com/office/officeart/2005/8/layout/chevron2"/>
    <dgm:cxn modelId="{AE3FD26F-61A3-4BF6-B212-B7CA6C572B30}" type="presOf" srcId="{D61D10E9-31B1-4BB4-AB07-5ECFD67FC9CB}" destId="{4326C2BB-6770-40EE-8FE4-9DEB2CA4E824}" srcOrd="0" destOrd="0" presId="urn:microsoft.com/office/officeart/2005/8/layout/chevron2"/>
    <dgm:cxn modelId="{A28F3A75-DAEF-4141-A743-6A6126F1212D}" type="presOf" srcId="{34DF96A9-2FF8-4D0B-965A-BAEFD49125AA}" destId="{8861F924-E84E-4824-9D9C-DFA8F7816E49}" srcOrd="0" destOrd="0" presId="urn:microsoft.com/office/officeart/2005/8/layout/chevron2"/>
    <dgm:cxn modelId="{C583AD9C-809B-4BA9-8BCB-E89CD43DB7A7}" srcId="{22F8F02F-6B39-4865-83EA-CB6F352C4992}" destId="{B8F5620E-B05E-463C-BF7D-3882B6E4E04D}" srcOrd="2" destOrd="0" parTransId="{5CC630B6-244B-457B-BF2E-C0A72FCC0B1A}" sibTransId="{3EFF19BB-A5B8-4008-ABE8-BB9A695ACEBC}"/>
    <dgm:cxn modelId="{4DFE3EA3-2C84-418C-A694-02D030C9B4A7}" type="presOf" srcId="{99283542-8A75-4CF4-A9A1-29D4B6956832}" destId="{BB5805A5-4C3C-43EA-A817-C2FD5BD8AA18}" srcOrd="0" destOrd="0" presId="urn:microsoft.com/office/officeart/2005/8/layout/chevron2"/>
    <dgm:cxn modelId="{C1D9BDD1-5859-4A66-B9D8-30E51AFBA6C3}" srcId="{22F8F02F-6B39-4865-83EA-CB6F352C4992}" destId="{D61D10E9-31B1-4BB4-AB07-5ECFD67FC9CB}" srcOrd="1" destOrd="0" parTransId="{2D45F029-8990-49E3-BA6D-5FE1733935C0}" sibTransId="{76951E8D-206F-4EA8-9328-61B3E459E3E9}"/>
    <dgm:cxn modelId="{AAD3E7D3-AD5D-4006-8A92-8AD6231A4D60}" srcId="{B8F5620E-B05E-463C-BF7D-3882B6E4E04D}" destId="{0EF282C4-C7E4-4B1C-A1AD-18CE5B44B42F}" srcOrd="0" destOrd="0" parTransId="{0E6FB48E-D8E1-4293-B6FB-2C839468867E}" sibTransId="{5038ABEC-A76C-4782-ACD4-FDBB19E6BE38}"/>
    <dgm:cxn modelId="{F56659E3-A468-4AD5-B3CD-6343D925BF0D}" type="presOf" srcId="{0EF282C4-C7E4-4B1C-A1AD-18CE5B44B42F}" destId="{33D9B020-669D-41D6-B6EF-1DDAF00D32A4}" srcOrd="0" destOrd="0" presId="urn:microsoft.com/office/officeart/2005/8/layout/chevron2"/>
    <dgm:cxn modelId="{90A82EF0-D3F4-4E12-90C5-37F3F39EFE4C}" srcId="{99283542-8A75-4CF4-A9A1-29D4B6956832}" destId="{FAFB821E-C066-4530-A416-04BC6215DE0E}" srcOrd="0" destOrd="0" parTransId="{90635688-189A-4CF7-928E-E16930B3BFF6}" sibTransId="{47CCAF37-4DDC-4F0F-9965-C72465029451}"/>
    <dgm:cxn modelId="{6F3F6D80-80D0-4BB2-8B41-D7148D9DF31C}" type="presParOf" srcId="{2C0CA65C-C493-4874-9421-CEC375C69647}" destId="{97DE245D-BC2B-4C5F-BA97-AE3AE10FFD2F}" srcOrd="0" destOrd="0" presId="urn:microsoft.com/office/officeart/2005/8/layout/chevron2"/>
    <dgm:cxn modelId="{91D0CEBC-DE44-44B4-BD0E-9767A6543E89}" type="presParOf" srcId="{97DE245D-BC2B-4C5F-BA97-AE3AE10FFD2F}" destId="{BB5805A5-4C3C-43EA-A817-C2FD5BD8AA18}" srcOrd="0" destOrd="0" presId="urn:microsoft.com/office/officeart/2005/8/layout/chevron2"/>
    <dgm:cxn modelId="{350811AF-20BE-4946-A357-1E818F241DF7}" type="presParOf" srcId="{97DE245D-BC2B-4C5F-BA97-AE3AE10FFD2F}" destId="{504CE0A0-297D-4B81-822A-739722F35B83}" srcOrd="1" destOrd="0" presId="urn:microsoft.com/office/officeart/2005/8/layout/chevron2"/>
    <dgm:cxn modelId="{42A8BCAA-1444-4247-B97F-F3BEAC605E06}" type="presParOf" srcId="{2C0CA65C-C493-4874-9421-CEC375C69647}" destId="{AF6E6C99-8904-4863-8DE0-2323CB29F026}" srcOrd="1" destOrd="0" presId="urn:microsoft.com/office/officeart/2005/8/layout/chevron2"/>
    <dgm:cxn modelId="{6D3CBA46-772B-4289-9291-9F3D7EBDF680}" type="presParOf" srcId="{2C0CA65C-C493-4874-9421-CEC375C69647}" destId="{EFB977D3-BFDC-416C-8E84-36CCF324195A}" srcOrd="2" destOrd="0" presId="urn:microsoft.com/office/officeart/2005/8/layout/chevron2"/>
    <dgm:cxn modelId="{F4B17A93-A307-41C7-84E2-869F188D0B0F}" type="presParOf" srcId="{EFB977D3-BFDC-416C-8E84-36CCF324195A}" destId="{4326C2BB-6770-40EE-8FE4-9DEB2CA4E824}" srcOrd="0" destOrd="0" presId="urn:microsoft.com/office/officeart/2005/8/layout/chevron2"/>
    <dgm:cxn modelId="{51CE7875-EF7B-4E1D-B8DF-972410F2AC02}" type="presParOf" srcId="{EFB977D3-BFDC-416C-8E84-36CCF324195A}" destId="{8861F924-E84E-4824-9D9C-DFA8F7816E49}" srcOrd="1" destOrd="0" presId="urn:microsoft.com/office/officeart/2005/8/layout/chevron2"/>
    <dgm:cxn modelId="{39C318A0-6C23-4C0D-867E-F3BDAC083542}" type="presParOf" srcId="{2C0CA65C-C493-4874-9421-CEC375C69647}" destId="{057ED59A-920D-461C-8A0E-0F0873E29D4E}" srcOrd="3" destOrd="0" presId="urn:microsoft.com/office/officeart/2005/8/layout/chevron2"/>
    <dgm:cxn modelId="{992C3A40-B832-499E-8549-4D86AE88FD88}" type="presParOf" srcId="{2C0CA65C-C493-4874-9421-CEC375C69647}" destId="{AF01BC6D-5F71-4EAE-AD7A-C692D288198A}" srcOrd="4" destOrd="0" presId="urn:microsoft.com/office/officeart/2005/8/layout/chevron2"/>
    <dgm:cxn modelId="{A314E784-39BC-40A1-82A0-0B1A31F020BD}" type="presParOf" srcId="{AF01BC6D-5F71-4EAE-AD7A-C692D288198A}" destId="{44BC6102-A74D-415C-8937-18F14D0F0D94}" srcOrd="0" destOrd="0" presId="urn:microsoft.com/office/officeart/2005/8/layout/chevron2"/>
    <dgm:cxn modelId="{66F94DF5-822C-4492-B8DB-48A074BD354C}" type="presParOf" srcId="{AF01BC6D-5F71-4EAE-AD7A-C692D288198A}" destId="{33D9B020-669D-41D6-B6EF-1DDAF00D32A4}"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805A5-4C3C-43EA-A817-C2FD5BD8AA18}">
      <dsp:nvSpPr>
        <dsp:cNvPr id="0" name=""/>
        <dsp:cNvSpPr/>
      </dsp:nvSpPr>
      <dsp:spPr>
        <a:xfrm rot="5400000">
          <a:off x="-130774" y="131907"/>
          <a:ext cx="871831" cy="610282"/>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1</a:t>
          </a:r>
          <a:endParaRPr lang="en-IN" sz="1600" kern="1200" dirty="0"/>
        </a:p>
      </dsp:txBody>
      <dsp:txXfrm rot="-5400000">
        <a:off x="1" y="306273"/>
        <a:ext cx="610282" cy="261549"/>
      </dsp:txXfrm>
    </dsp:sp>
    <dsp:sp modelId="{504CE0A0-297D-4B81-822A-739722F35B83}">
      <dsp:nvSpPr>
        <dsp:cNvPr id="0" name=""/>
        <dsp:cNvSpPr/>
      </dsp:nvSpPr>
      <dsp:spPr>
        <a:xfrm rot="5400000">
          <a:off x="5659141" y="-5047727"/>
          <a:ext cx="566690" cy="10664409"/>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Implemented Bi-WFA in C++.</a:t>
          </a:r>
          <a:endParaRPr lang="en-IN" sz="1800" kern="1200" dirty="0"/>
        </a:p>
      </dsp:txBody>
      <dsp:txXfrm rot="-5400000">
        <a:off x="610282" y="28796"/>
        <a:ext cx="10636745" cy="511362"/>
      </dsp:txXfrm>
    </dsp:sp>
    <dsp:sp modelId="{4326C2BB-6770-40EE-8FE4-9DEB2CA4E824}">
      <dsp:nvSpPr>
        <dsp:cNvPr id="0" name=""/>
        <dsp:cNvSpPr/>
      </dsp:nvSpPr>
      <dsp:spPr>
        <a:xfrm rot="5400000">
          <a:off x="-130774" y="820653"/>
          <a:ext cx="871831" cy="610282"/>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2</a:t>
          </a:r>
          <a:endParaRPr lang="en-IN" sz="1700" kern="1200" dirty="0"/>
        </a:p>
      </dsp:txBody>
      <dsp:txXfrm rot="-5400000">
        <a:off x="1" y="995019"/>
        <a:ext cx="610282" cy="261549"/>
      </dsp:txXfrm>
    </dsp:sp>
    <dsp:sp modelId="{8861F924-E84E-4824-9D9C-DFA8F7816E49}">
      <dsp:nvSpPr>
        <dsp:cNvPr id="0" name=""/>
        <dsp:cNvSpPr/>
      </dsp:nvSpPr>
      <dsp:spPr>
        <a:xfrm rot="5400000">
          <a:off x="5659141" y="-4358980"/>
          <a:ext cx="566690" cy="10664409"/>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Tested and verified example code on </a:t>
          </a:r>
          <a:r>
            <a:rPr lang="en-IN" sz="1800" kern="1200" dirty="0" err="1"/>
            <a:t>Alveo</a:t>
          </a:r>
          <a:r>
            <a:rPr lang="en-IN" sz="1800" kern="1200" dirty="0"/>
            <a:t> U50 using Vitis HLS IDE. </a:t>
          </a:r>
        </a:p>
      </dsp:txBody>
      <dsp:txXfrm rot="-5400000">
        <a:off x="610282" y="717543"/>
        <a:ext cx="10636745" cy="511362"/>
      </dsp:txXfrm>
    </dsp:sp>
    <dsp:sp modelId="{44BC6102-A74D-415C-8937-18F14D0F0D94}">
      <dsp:nvSpPr>
        <dsp:cNvPr id="0" name=""/>
        <dsp:cNvSpPr/>
      </dsp:nvSpPr>
      <dsp:spPr>
        <a:xfrm rot="5400000">
          <a:off x="-130774" y="1509400"/>
          <a:ext cx="871831" cy="610282"/>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3</a:t>
          </a:r>
          <a:endParaRPr lang="en-IN" sz="1700" kern="1200" dirty="0"/>
        </a:p>
      </dsp:txBody>
      <dsp:txXfrm rot="-5400000">
        <a:off x="1" y="1683766"/>
        <a:ext cx="610282" cy="261549"/>
      </dsp:txXfrm>
    </dsp:sp>
    <dsp:sp modelId="{33D9B020-669D-41D6-B6EF-1DDAF00D32A4}">
      <dsp:nvSpPr>
        <dsp:cNvPr id="0" name=""/>
        <dsp:cNvSpPr/>
      </dsp:nvSpPr>
      <dsp:spPr>
        <a:xfrm rot="5400000">
          <a:off x="5659141" y="-3670233"/>
          <a:ext cx="566690" cy="10664409"/>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t>Working on optimizing code for High-Level Synthesis.</a:t>
          </a:r>
          <a:endParaRPr lang="en-IN" sz="1800" kern="1200" dirty="0"/>
        </a:p>
      </dsp:txBody>
      <dsp:txXfrm rot="-5400000">
        <a:off x="610282" y="1406290"/>
        <a:ext cx="10636745" cy="511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805A5-4C3C-43EA-A817-C2FD5BD8AA18}">
      <dsp:nvSpPr>
        <dsp:cNvPr id="0" name=""/>
        <dsp:cNvSpPr/>
      </dsp:nvSpPr>
      <dsp:spPr>
        <a:xfrm rot="5400000">
          <a:off x="-134861" y="136029"/>
          <a:ext cx="899076" cy="629353"/>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1</a:t>
          </a:r>
          <a:endParaRPr lang="en-IN" sz="1600" kern="1200" dirty="0"/>
        </a:p>
      </dsp:txBody>
      <dsp:txXfrm rot="-5400000">
        <a:off x="1" y="315845"/>
        <a:ext cx="629353" cy="269723"/>
      </dsp:txXfrm>
    </dsp:sp>
    <dsp:sp modelId="{504CE0A0-297D-4B81-822A-739722F35B83}">
      <dsp:nvSpPr>
        <dsp:cNvPr id="0" name=""/>
        <dsp:cNvSpPr/>
      </dsp:nvSpPr>
      <dsp:spPr>
        <a:xfrm rot="5400000">
          <a:off x="5659822" y="-5029301"/>
          <a:ext cx="584399" cy="1064533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Implementing Bi-WFA using High Level Synthesis.</a:t>
          </a:r>
          <a:endParaRPr lang="en-IN" sz="2000" kern="1200" dirty="0"/>
        </a:p>
      </dsp:txBody>
      <dsp:txXfrm rot="-5400000">
        <a:off x="629353" y="29696"/>
        <a:ext cx="10616810" cy="527343"/>
      </dsp:txXfrm>
    </dsp:sp>
    <dsp:sp modelId="{4326C2BB-6770-40EE-8FE4-9DEB2CA4E824}">
      <dsp:nvSpPr>
        <dsp:cNvPr id="0" name=""/>
        <dsp:cNvSpPr/>
      </dsp:nvSpPr>
      <dsp:spPr>
        <a:xfrm rot="5400000">
          <a:off x="-134861" y="846299"/>
          <a:ext cx="899076" cy="629353"/>
        </a:xfrm>
        <a:prstGeom prst="chevron">
          <a:avLst/>
        </a:prstGeom>
        <a:solidFill>
          <a:schemeClr val="accent4">
            <a:hueOff val="4900445"/>
            <a:satOff val="-20388"/>
            <a:lumOff val="4804"/>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2</a:t>
          </a:r>
          <a:endParaRPr lang="en-IN" sz="1700" kern="1200" dirty="0"/>
        </a:p>
      </dsp:txBody>
      <dsp:txXfrm rot="-5400000">
        <a:off x="1" y="1026115"/>
        <a:ext cx="629353" cy="269723"/>
      </dsp:txXfrm>
    </dsp:sp>
    <dsp:sp modelId="{8861F924-E84E-4824-9D9C-DFA8F7816E49}">
      <dsp:nvSpPr>
        <dsp:cNvPr id="0" name=""/>
        <dsp:cNvSpPr/>
      </dsp:nvSpPr>
      <dsp:spPr>
        <a:xfrm rot="5400000">
          <a:off x="5659822" y="-4319031"/>
          <a:ext cx="584399" cy="10645338"/>
        </a:xfrm>
        <a:prstGeom prst="round2SameRect">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Optimizing the Bottlenecks for better performance.</a:t>
          </a:r>
          <a:endParaRPr lang="en-IN" sz="2000" kern="1200" dirty="0"/>
        </a:p>
      </dsp:txBody>
      <dsp:txXfrm rot="-5400000">
        <a:off x="629353" y="739966"/>
        <a:ext cx="10616810" cy="527343"/>
      </dsp:txXfrm>
    </dsp:sp>
    <dsp:sp modelId="{44BC6102-A74D-415C-8937-18F14D0F0D94}">
      <dsp:nvSpPr>
        <dsp:cNvPr id="0" name=""/>
        <dsp:cNvSpPr/>
      </dsp:nvSpPr>
      <dsp:spPr>
        <a:xfrm rot="5400000">
          <a:off x="-134861" y="1556570"/>
          <a:ext cx="899076" cy="629353"/>
        </a:xfrm>
        <a:prstGeom prst="chevron">
          <a:avLst/>
        </a:prstGeom>
        <a:solidFill>
          <a:schemeClr val="accent4">
            <a:hueOff val="9800891"/>
            <a:satOff val="-40777"/>
            <a:lumOff val="9608"/>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3</a:t>
          </a:r>
          <a:endParaRPr lang="en-IN" sz="1700" kern="1200" dirty="0"/>
        </a:p>
      </dsp:txBody>
      <dsp:txXfrm rot="-5400000">
        <a:off x="1" y="1736386"/>
        <a:ext cx="629353" cy="269723"/>
      </dsp:txXfrm>
    </dsp:sp>
    <dsp:sp modelId="{33D9B020-669D-41D6-B6EF-1DDAF00D32A4}">
      <dsp:nvSpPr>
        <dsp:cNvPr id="0" name=""/>
        <dsp:cNvSpPr/>
      </dsp:nvSpPr>
      <dsp:spPr>
        <a:xfrm rot="5400000">
          <a:off x="5659822" y="-3608760"/>
          <a:ext cx="584399" cy="10645338"/>
        </a:xfrm>
        <a:prstGeom prst="round2Same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dirty="0"/>
            <a:t>Testing with various Sequences and comparing the performance with various alignment algorithms. </a:t>
          </a:r>
          <a:endParaRPr lang="en-IN" sz="2000" kern="1200" dirty="0"/>
        </a:p>
      </dsp:txBody>
      <dsp:txXfrm rot="-5400000">
        <a:off x="629353" y="1450237"/>
        <a:ext cx="10616810" cy="52734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A0A48E-1499-81AD-5651-DD5A056FEA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83FAE311-44B5-62CA-36EB-1AD0890C014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B10018-7918-4B1C-ADEE-996ADEFEF12C}" type="datetimeFigureOut">
              <a:rPr lang="en-IN" smtClean="0"/>
              <a:t>04-03-2025</a:t>
            </a:fld>
            <a:endParaRPr lang="en-IN"/>
          </a:p>
        </p:txBody>
      </p:sp>
      <p:sp>
        <p:nvSpPr>
          <p:cNvPr id="4" name="Footer Placeholder 3">
            <a:extLst>
              <a:ext uri="{FF2B5EF4-FFF2-40B4-BE49-F238E27FC236}">
                <a16:creationId xmlns:a16="http://schemas.microsoft.com/office/drawing/2014/main" id="{C19620E8-1CFA-844B-F290-E98B3551B29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73405CE-71E5-A209-02CF-9783290DB9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AB8EB3-7EEB-4C2E-BD99-7D49CC9C6F0E}" type="slidenum">
              <a:rPr lang="en-IN" smtClean="0"/>
              <a:t>‹#›</a:t>
            </a:fld>
            <a:endParaRPr lang="en-IN"/>
          </a:p>
        </p:txBody>
      </p:sp>
      <p:pic>
        <p:nvPicPr>
          <p:cNvPr id="11" name="Picture 10">
            <a:extLst>
              <a:ext uri="{FF2B5EF4-FFF2-40B4-BE49-F238E27FC236}">
                <a16:creationId xmlns:a16="http://schemas.microsoft.com/office/drawing/2014/main" id="{F2557A07-EE41-C95C-8F1B-9EFE78E0E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224583" cy="458787"/>
          </a:xfrm>
          <a:prstGeom prst="rect">
            <a:avLst/>
          </a:prstGeom>
        </p:spPr>
      </p:pic>
    </p:spTree>
    <p:extLst>
      <p:ext uri="{BB962C8B-B14F-4D97-AF65-F5344CB8AC3E}">
        <p14:creationId xmlns:p14="http://schemas.microsoft.com/office/powerpoint/2010/main" val="351686814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7:10:18.641"/>
    </inkml:context>
    <inkml:brush xml:id="br0">
      <inkml:brushProperty name="width" value="0.35" units="cm"/>
      <inkml:brushProperty name="height" value="0.35" units="cm"/>
      <inkml:brushProperty name="color" value="#FFFFFF"/>
    </inkml:brush>
  </inkml:definitions>
  <inkml:trace contextRef="#ctx0" brushRef="#br0">601 1 24575,'0'2'0,"-1"1"0,0-1 0,0 1 0,0-1 0,0 1 0,0-1 0,0 1 0,-1-1 0,1 0 0,-3 3 0,-4 8 0,-153 316 0,92-181 0,48-96 0,-3 0 0,-42 63 0,62-108 0,-38 56 0,-4-1 0,-72 77 0,118-138 0,-1 0 0,0 0 0,0 0 0,1-1 0,-1 1 0,0 0 0,0-1 0,0 1 0,0-1 0,0 1 0,1-1 0,-1 1 0,0-1 0,0 0 0,0 0 0,0 1 0,-2-1 0,2 0 0,1 0 0,-1 0 0,1-1 0,-1 1 0,1 0 0,-1 0 0,1-1 0,-1 1 0,1 0 0,0-1 0,-1 1 0,1 0 0,0-1 0,-1 1 0,1-1 0,0 1 0,-1 0 0,1-1 0,0 1 0,0-1 0,-1 1 0,1-1 0,0 1 0,0-2 0,-1-1 0,1 0 0,-1 0 0,1-1 0,0 1 0,0 0 0,0 0 0,1-1 0,-1 1 0,2-6 0,4-5 67,1 0-1,0 0 0,11-16 0,-9 16-91,0-1 0,10-24 0,-18 34-95,1 0 0,-1 0 1,1 0-1,-1 0 1,-1 0-1,1 0 1,-1 0-1,0 0 0,0 0 1,0 0-1,-1 0 1,-1-10-1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D2D97-175F-425D-ABA3-69D838EB73EB}" type="datetimeFigureOut">
              <a:rPr lang="en-IN" smtClean="0"/>
              <a:t>04-03-2025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3630A6-E8F7-40E6-B399-DC6AE60CEEEA}" type="slidenum">
              <a:rPr lang="en-IN" smtClean="0"/>
              <a:t>‹#›</a:t>
            </a:fld>
            <a:endParaRPr lang="en-IN"/>
          </a:p>
        </p:txBody>
      </p:sp>
    </p:spTree>
    <p:extLst>
      <p:ext uri="{BB962C8B-B14F-4D97-AF65-F5344CB8AC3E}">
        <p14:creationId xmlns:p14="http://schemas.microsoft.com/office/powerpoint/2010/main" val="921050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3630A6-E8F7-40E6-B399-DC6AE60CEEEA}" type="slidenum">
              <a:rPr lang="en-IN" smtClean="0"/>
              <a:t>9</a:t>
            </a:fld>
            <a:endParaRPr lang="en-IN"/>
          </a:p>
        </p:txBody>
      </p:sp>
    </p:spTree>
    <p:extLst>
      <p:ext uri="{BB962C8B-B14F-4D97-AF65-F5344CB8AC3E}">
        <p14:creationId xmlns:p14="http://schemas.microsoft.com/office/powerpoint/2010/main" val="3548646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BE8E-8F08-768C-AF6E-1C96D5CCEC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7058C7-CE89-F1B1-F2B2-5BDC00D679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E0E761-255A-8312-6E73-90051CC392D0}"/>
              </a:ext>
            </a:extLst>
          </p:cNvPr>
          <p:cNvSpPr>
            <a:spLocks noGrp="1"/>
          </p:cNvSpPr>
          <p:nvPr>
            <p:ph type="dt" sz="half" idx="10"/>
          </p:nvPr>
        </p:nvSpPr>
        <p:spPr/>
        <p:txBody>
          <a:bodyPr/>
          <a:lstStyle/>
          <a:p>
            <a:fld id="{386A6B53-72A4-4D3B-9C78-7DE28DE65F00}" type="datetime1">
              <a:rPr lang="en-IN" smtClean="0"/>
              <a:t>04-03-2025</a:t>
            </a:fld>
            <a:endParaRPr lang="en-IN"/>
          </a:p>
        </p:txBody>
      </p:sp>
      <p:sp>
        <p:nvSpPr>
          <p:cNvPr id="5" name="Footer Placeholder 4">
            <a:extLst>
              <a:ext uri="{FF2B5EF4-FFF2-40B4-BE49-F238E27FC236}">
                <a16:creationId xmlns:a16="http://schemas.microsoft.com/office/drawing/2014/main" id="{B1862911-01AC-94CC-44BF-049DCEA938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580CF2-CD18-8454-8B6C-A5B950A684A4}"/>
              </a:ext>
            </a:extLst>
          </p:cNvPr>
          <p:cNvSpPr>
            <a:spLocks noGrp="1"/>
          </p:cNvSpPr>
          <p:nvPr>
            <p:ph type="sldNum" sz="quarter" idx="12"/>
          </p:nvPr>
        </p:nvSpPr>
        <p:spPr/>
        <p:txBody>
          <a:bodyPr/>
          <a:lstStyle/>
          <a:p>
            <a:fld id="{FA00AF82-EB85-4D0A-A767-0F591179F832}" type="slidenum">
              <a:rPr lang="en-IN" smtClean="0"/>
              <a:t>‹#›</a:t>
            </a:fld>
            <a:endParaRPr lang="en-IN"/>
          </a:p>
        </p:txBody>
      </p:sp>
    </p:spTree>
    <p:extLst>
      <p:ext uri="{BB962C8B-B14F-4D97-AF65-F5344CB8AC3E}">
        <p14:creationId xmlns:p14="http://schemas.microsoft.com/office/powerpoint/2010/main" val="3011861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FE0A-2E92-8ECE-C8D9-315E9997AE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9A4A02-710C-1097-9BB9-D8F37FC374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F1AC89-C2C8-0949-8832-21480728A945}"/>
              </a:ext>
            </a:extLst>
          </p:cNvPr>
          <p:cNvSpPr>
            <a:spLocks noGrp="1"/>
          </p:cNvSpPr>
          <p:nvPr>
            <p:ph type="dt" sz="half" idx="10"/>
          </p:nvPr>
        </p:nvSpPr>
        <p:spPr/>
        <p:txBody>
          <a:bodyPr/>
          <a:lstStyle/>
          <a:p>
            <a:fld id="{B978E4DC-48D2-423B-81FA-AD91BEF482CF}" type="datetime1">
              <a:rPr lang="en-IN" smtClean="0"/>
              <a:t>04-03-2025</a:t>
            </a:fld>
            <a:endParaRPr lang="en-IN"/>
          </a:p>
        </p:txBody>
      </p:sp>
      <p:sp>
        <p:nvSpPr>
          <p:cNvPr id="5" name="Footer Placeholder 4">
            <a:extLst>
              <a:ext uri="{FF2B5EF4-FFF2-40B4-BE49-F238E27FC236}">
                <a16:creationId xmlns:a16="http://schemas.microsoft.com/office/drawing/2014/main" id="{8BEF2480-1EDE-CDDF-D29C-62FF7F2A9F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51CE3D-47BD-770D-827F-E1D3A85452EC}"/>
              </a:ext>
            </a:extLst>
          </p:cNvPr>
          <p:cNvSpPr>
            <a:spLocks noGrp="1"/>
          </p:cNvSpPr>
          <p:nvPr>
            <p:ph type="sldNum" sz="quarter" idx="12"/>
          </p:nvPr>
        </p:nvSpPr>
        <p:spPr/>
        <p:txBody>
          <a:bodyPr/>
          <a:lstStyle/>
          <a:p>
            <a:fld id="{FA00AF82-EB85-4D0A-A767-0F591179F832}" type="slidenum">
              <a:rPr lang="en-IN" smtClean="0"/>
              <a:t>‹#›</a:t>
            </a:fld>
            <a:endParaRPr lang="en-IN"/>
          </a:p>
        </p:txBody>
      </p:sp>
    </p:spTree>
    <p:extLst>
      <p:ext uri="{BB962C8B-B14F-4D97-AF65-F5344CB8AC3E}">
        <p14:creationId xmlns:p14="http://schemas.microsoft.com/office/powerpoint/2010/main" val="293334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8B759D-EF13-C412-8FB6-61CEB7A57C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54D3D8-6284-6C84-D450-77E37CA3E9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86585F-CDF0-B95A-9A37-7917F05BE00E}"/>
              </a:ext>
            </a:extLst>
          </p:cNvPr>
          <p:cNvSpPr>
            <a:spLocks noGrp="1"/>
          </p:cNvSpPr>
          <p:nvPr>
            <p:ph type="dt" sz="half" idx="10"/>
          </p:nvPr>
        </p:nvSpPr>
        <p:spPr/>
        <p:txBody>
          <a:bodyPr/>
          <a:lstStyle/>
          <a:p>
            <a:fld id="{7DCD7587-6F27-4171-898F-871EF84BE958}" type="datetime1">
              <a:rPr lang="en-IN" smtClean="0"/>
              <a:t>04-03-2025</a:t>
            </a:fld>
            <a:endParaRPr lang="en-IN"/>
          </a:p>
        </p:txBody>
      </p:sp>
      <p:sp>
        <p:nvSpPr>
          <p:cNvPr id="5" name="Footer Placeholder 4">
            <a:extLst>
              <a:ext uri="{FF2B5EF4-FFF2-40B4-BE49-F238E27FC236}">
                <a16:creationId xmlns:a16="http://schemas.microsoft.com/office/drawing/2014/main" id="{B140A6EB-260B-E9D2-72AB-90316C88B7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FC8E00-8030-3B70-0CCA-B8EC32DD6E1A}"/>
              </a:ext>
            </a:extLst>
          </p:cNvPr>
          <p:cNvSpPr>
            <a:spLocks noGrp="1"/>
          </p:cNvSpPr>
          <p:nvPr>
            <p:ph type="sldNum" sz="quarter" idx="12"/>
          </p:nvPr>
        </p:nvSpPr>
        <p:spPr/>
        <p:txBody>
          <a:bodyPr/>
          <a:lstStyle/>
          <a:p>
            <a:fld id="{FA00AF82-EB85-4D0A-A767-0F591179F832}" type="slidenum">
              <a:rPr lang="en-IN" smtClean="0"/>
              <a:t>‹#›</a:t>
            </a:fld>
            <a:endParaRPr lang="en-IN"/>
          </a:p>
        </p:txBody>
      </p:sp>
    </p:spTree>
    <p:extLst>
      <p:ext uri="{BB962C8B-B14F-4D97-AF65-F5344CB8AC3E}">
        <p14:creationId xmlns:p14="http://schemas.microsoft.com/office/powerpoint/2010/main" val="158363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27FA-2145-3753-6FFE-F2D187D81F97}"/>
              </a:ext>
            </a:extLst>
          </p:cNvPr>
          <p:cNvSpPr>
            <a:spLocks noGrp="1"/>
          </p:cNvSpPr>
          <p:nvPr>
            <p:ph type="title"/>
          </p:nvPr>
        </p:nvSpPr>
        <p:spPr/>
        <p:txBody>
          <a:bodyPr/>
          <a:lstStyle>
            <a:lvl1pPr>
              <a:defRPr>
                <a:solidFill>
                  <a:schemeClr val="accent1">
                    <a:lumMod val="75000"/>
                  </a:schemeClr>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29080FA5-D0B6-56C8-2659-63B8952DF0E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A7F0982-54B5-8256-E7D5-58B3F10F86A5}"/>
              </a:ext>
            </a:extLst>
          </p:cNvPr>
          <p:cNvSpPr>
            <a:spLocks noGrp="1"/>
          </p:cNvSpPr>
          <p:nvPr>
            <p:ph type="dt" sz="half" idx="10"/>
          </p:nvPr>
        </p:nvSpPr>
        <p:spPr/>
        <p:txBody>
          <a:bodyPr/>
          <a:lstStyle/>
          <a:p>
            <a:fld id="{BBEA25BE-4910-4DBC-A8A3-F8DEAC683C6F}" type="datetime1">
              <a:rPr lang="en-IN" smtClean="0"/>
              <a:t>04-03-2025</a:t>
            </a:fld>
            <a:endParaRPr lang="en-IN"/>
          </a:p>
        </p:txBody>
      </p:sp>
      <p:sp>
        <p:nvSpPr>
          <p:cNvPr id="5" name="Footer Placeholder 4">
            <a:extLst>
              <a:ext uri="{FF2B5EF4-FFF2-40B4-BE49-F238E27FC236}">
                <a16:creationId xmlns:a16="http://schemas.microsoft.com/office/drawing/2014/main" id="{F9F66D1B-B9B7-DDA0-2146-732A45F046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C64996-71C9-8BA7-BA98-D656865FA225}"/>
              </a:ext>
            </a:extLst>
          </p:cNvPr>
          <p:cNvSpPr>
            <a:spLocks noGrp="1"/>
          </p:cNvSpPr>
          <p:nvPr>
            <p:ph type="sldNum" sz="quarter" idx="12"/>
          </p:nvPr>
        </p:nvSpPr>
        <p:spPr/>
        <p:txBody>
          <a:bodyPr/>
          <a:lstStyle/>
          <a:p>
            <a:fld id="{FA00AF82-EB85-4D0A-A767-0F591179F832}" type="slidenum">
              <a:rPr lang="en-IN" smtClean="0"/>
              <a:t>‹#›</a:t>
            </a:fld>
            <a:endParaRPr lang="en-IN"/>
          </a:p>
        </p:txBody>
      </p:sp>
      <p:pic>
        <p:nvPicPr>
          <p:cNvPr id="8" name="Picture 7">
            <a:extLst>
              <a:ext uri="{FF2B5EF4-FFF2-40B4-BE49-F238E27FC236}">
                <a16:creationId xmlns:a16="http://schemas.microsoft.com/office/drawing/2014/main" id="{91E49672-239E-0FFE-4B32-E0F24AA2D08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3011" y="60254"/>
            <a:ext cx="2528989" cy="521566"/>
          </a:xfrm>
          <a:prstGeom prst="rect">
            <a:avLst/>
          </a:prstGeom>
        </p:spPr>
      </p:pic>
    </p:spTree>
    <p:extLst>
      <p:ext uri="{BB962C8B-B14F-4D97-AF65-F5344CB8AC3E}">
        <p14:creationId xmlns:p14="http://schemas.microsoft.com/office/powerpoint/2010/main" val="2541969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21C0-5270-169A-5035-34739198C48F}"/>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D7ACA23F-3DF1-69D4-23D6-E9FAB4AB79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1BA19A-FA30-19C6-3989-88160F294A7B}"/>
              </a:ext>
            </a:extLst>
          </p:cNvPr>
          <p:cNvSpPr>
            <a:spLocks noGrp="1"/>
          </p:cNvSpPr>
          <p:nvPr>
            <p:ph type="dt" sz="half" idx="10"/>
          </p:nvPr>
        </p:nvSpPr>
        <p:spPr/>
        <p:txBody>
          <a:bodyPr/>
          <a:lstStyle/>
          <a:p>
            <a:fld id="{6D850811-E3F5-4A4D-98F8-354575FFD881}" type="datetime1">
              <a:rPr lang="en-IN" smtClean="0"/>
              <a:t>04-03-2025</a:t>
            </a:fld>
            <a:endParaRPr lang="en-IN"/>
          </a:p>
        </p:txBody>
      </p:sp>
      <p:sp>
        <p:nvSpPr>
          <p:cNvPr id="5" name="Footer Placeholder 4">
            <a:extLst>
              <a:ext uri="{FF2B5EF4-FFF2-40B4-BE49-F238E27FC236}">
                <a16:creationId xmlns:a16="http://schemas.microsoft.com/office/drawing/2014/main" id="{402888E3-03C2-563C-4544-4B5B166FF7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284226-31AE-7FAE-B614-B18DB1A42A9F}"/>
              </a:ext>
            </a:extLst>
          </p:cNvPr>
          <p:cNvSpPr>
            <a:spLocks noGrp="1"/>
          </p:cNvSpPr>
          <p:nvPr>
            <p:ph type="sldNum" sz="quarter" idx="12"/>
          </p:nvPr>
        </p:nvSpPr>
        <p:spPr/>
        <p:txBody>
          <a:bodyPr/>
          <a:lstStyle/>
          <a:p>
            <a:fld id="{FA00AF82-EB85-4D0A-A767-0F591179F832}" type="slidenum">
              <a:rPr lang="en-IN" smtClean="0"/>
              <a:t>‹#›</a:t>
            </a:fld>
            <a:endParaRPr lang="en-IN"/>
          </a:p>
        </p:txBody>
      </p:sp>
      <p:pic>
        <p:nvPicPr>
          <p:cNvPr id="8" name="Picture 7">
            <a:extLst>
              <a:ext uri="{FF2B5EF4-FFF2-40B4-BE49-F238E27FC236}">
                <a16:creationId xmlns:a16="http://schemas.microsoft.com/office/drawing/2014/main" id="{B3A05071-6844-F6DF-1DFE-B7A6D334C9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586182" cy="533361"/>
          </a:xfrm>
          <a:prstGeom prst="rect">
            <a:avLst/>
          </a:prstGeom>
        </p:spPr>
      </p:pic>
    </p:spTree>
    <p:extLst>
      <p:ext uri="{BB962C8B-B14F-4D97-AF65-F5344CB8AC3E}">
        <p14:creationId xmlns:p14="http://schemas.microsoft.com/office/powerpoint/2010/main" val="2429590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F51A-9FAC-329B-EE2E-400B8814C7D1}"/>
              </a:ext>
            </a:extLst>
          </p:cNvPr>
          <p:cNvSpPr>
            <a:spLocks noGrp="1"/>
          </p:cNvSpPr>
          <p:nvPr>
            <p:ph type="title"/>
          </p:nvPr>
        </p:nvSpPr>
        <p:spPr/>
        <p:txBody>
          <a:bodyPr/>
          <a:lstStyle>
            <a:lvl1pPr>
              <a:defRPr>
                <a:solidFill>
                  <a:schemeClr val="accent1">
                    <a:lumMod val="75000"/>
                  </a:schemeClr>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F20D513D-EAFE-5267-CF48-BDA92421B1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4562C9-9F5F-29E8-701B-01C0077F15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BB284E-5661-F32B-497D-8770761D8B97}"/>
              </a:ext>
            </a:extLst>
          </p:cNvPr>
          <p:cNvSpPr>
            <a:spLocks noGrp="1"/>
          </p:cNvSpPr>
          <p:nvPr>
            <p:ph type="dt" sz="half" idx="10"/>
          </p:nvPr>
        </p:nvSpPr>
        <p:spPr/>
        <p:txBody>
          <a:bodyPr/>
          <a:lstStyle/>
          <a:p>
            <a:fld id="{7EF41D7B-1049-4DC8-91D1-74299DDC471B}" type="datetime1">
              <a:rPr lang="en-IN" smtClean="0"/>
              <a:t>04-03-2025</a:t>
            </a:fld>
            <a:endParaRPr lang="en-IN"/>
          </a:p>
        </p:txBody>
      </p:sp>
      <p:sp>
        <p:nvSpPr>
          <p:cNvPr id="6" name="Footer Placeholder 5">
            <a:extLst>
              <a:ext uri="{FF2B5EF4-FFF2-40B4-BE49-F238E27FC236}">
                <a16:creationId xmlns:a16="http://schemas.microsoft.com/office/drawing/2014/main" id="{86383EF5-7806-E05D-FD6E-2521EE7095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5FA6FD-034B-FC4D-2B9C-9D0D0490E84F}"/>
              </a:ext>
            </a:extLst>
          </p:cNvPr>
          <p:cNvSpPr>
            <a:spLocks noGrp="1"/>
          </p:cNvSpPr>
          <p:nvPr>
            <p:ph type="sldNum" sz="quarter" idx="12"/>
          </p:nvPr>
        </p:nvSpPr>
        <p:spPr/>
        <p:txBody>
          <a:bodyPr/>
          <a:lstStyle/>
          <a:p>
            <a:fld id="{FA00AF82-EB85-4D0A-A767-0F591179F832}" type="slidenum">
              <a:rPr lang="en-IN" smtClean="0"/>
              <a:t>‹#›</a:t>
            </a:fld>
            <a:endParaRPr lang="en-IN"/>
          </a:p>
        </p:txBody>
      </p:sp>
    </p:spTree>
    <p:extLst>
      <p:ext uri="{BB962C8B-B14F-4D97-AF65-F5344CB8AC3E}">
        <p14:creationId xmlns:p14="http://schemas.microsoft.com/office/powerpoint/2010/main" val="164732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32D7D-6526-4040-23E4-AD4E730AABA3}"/>
              </a:ext>
            </a:extLst>
          </p:cNvPr>
          <p:cNvSpPr>
            <a:spLocks noGrp="1"/>
          </p:cNvSpPr>
          <p:nvPr>
            <p:ph type="title"/>
          </p:nvPr>
        </p:nvSpPr>
        <p:spPr>
          <a:xfrm>
            <a:off x="839788" y="365125"/>
            <a:ext cx="10515600" cy="1325563"/>
          </a:xfrm>
        </p:spPr>
        <p:txBody>
          <a:bodyPr/>
          <a:lstStyle>
            <a:lvl1pPr>
              <a:defRPr>
                <a:solidFill>
                  <a:schemeClr val="accent1">
                    <a:lumMod val="75000"/>
                  </a:schemeClr>
                </a:solidFill>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4495C164-59D6-B176-A5A3-F39C8B4708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DABF47-AEAD-7E88-E96E-B2D2AD6D33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8A913E-B25F-697D-068B-CB9C6F35BD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D7F00E-B011-EF99-865D-6E4514096E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3FF21E-ECFE-B8B8-3358-0F3A217FBC51}"/>
              </a:ext>
            </a:extLst>
          </p:cNvPr>
          <p:cNvSpPr>
            <a:spLocks noGrp="1"/>
          </p:cNvSpPr>
          <p:nvPr>
            <p:ph type="dt" sz="half" idx="10"/>
          </p:nvPr>
        </p:nvSpPr>
        <p:spPr/>
        <p:txBody>
          <a:bodyPr/>
          <a:lstStyle/>
          <a:p>
            <a:fld id="{5E1418CD-3984-443F-A0D7-9DE9B82306D5}" type="datetime1">
              <a:rPr lang="en-IN" smtClean="0"/>
              <a:t>04-03-2025</a:t>
            </a:fld>
            <a:endParaRPr lang="en-IN"/>
          </a:p>
        </p:txBody>
      </p:sp>
      <p:sp>
        <p:nvSpPr>
          <p:cNvPr id="8" name="Footer Placeholder 7">
            <a:extLst>
              <a:ext uri="{FF2B5EF4-FFF2-40B4-BE49-F238E27FC236}">
                <a16:creationId xmlns:a16="http://schemas.microsoft.com/office/drawing/2014/main" id="{F372C6AC-5038-74B2-53C7-364E088947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3AD9A1-0D93-F286-5FD1-212EBBC595C6}"/>
              </a:ext>
            </a:extLst>
          </p:cNvPr>
          <p:cNvSpPr>
            <a:spLocks noGrp="1"/>
          </p:cNvSpPr>
          <p:nvPr>
            <p:ph type="sldNum" sz="quarter" idx="12"/>
          </p:nvPr>
        </p:nvSpPr>
        <p:spPr/>
        <p:txBody>
          <a:bodyPr/>
          <a:lstStyle/>
          <a:p>
            <a:fld id="{FA00AF82-EB85-4D0A-A767-0F591179F832}" type="slidenum">
              <a:rPr lang="en-IN" smtClean="0"/>
              <a:t>‹#›</a:t>
            </a:fld>
            <a:endParaRPr lang="en-IN"/>
          </a:p>
        </p:txBody>
      </p:sp>
    </p:spTree>
    <p:extLst>
      <p:ext uri="{BB962C8B-B14F-4D97-AF65-F5344CB8AC3E}">
        <p14:creationId xmlns:p14="http://schemas.microsoft.com/office/powerpoint/2010/main" val="3011959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B6CE-BA47-8484-D06F-AC5521A7D1A0}"/>
              </a:ext>
            </a:extLst>
          </p:cNvPr>
          <p:cNvSpPr>
            <a:spLocks noGrp="1"/>
          </p:cNvSpPr>
          <p:nvPr>
            <p:ph type="title"/>
          </p:nvPr>
        </p:nvSpPr>
        <p:spPr/>
        <p:txBody>
          <a:bodyPr/>
          <a:lstStyle>
            <a:lvl1pPr>
              <a:defRPr>
                <a:solidFill>
                  <a:schemeClr val="accent1">
                    <a:lumMod val="75000"/>
                  </a:schemeClr>
                </a:solidFill>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C9DFCA9C-FF61-711E-93D4-58EEB54694F0}"/>
              </a:ext>
            </a:extLst>
          </p:cNvPr>
          <p:cNvSpPr>
            <a:spLocks noGrp="1"/>
          </p:cNvSpPr>
          <p:nvPr>
            <p:ph type="dt" sz="half" idx="10"/>
          </p:nvPr>
        </p:nvSpPr>
        <p:spPr/>
        <p:txBody>
          <a:bodyPr/>
          <a:lstStyle/>
          <a:p>
            <a:fld id="{E57DC3F8-40B2-416B-8454-D84DCA4CB812}" type="datetime1">
              <a:rPr lang="en-IN" smtClean="0"/>
              <a:t>04-03-2025</a:t>
            </a:fld>
            <a:endParaRPr lang="en-IN"/>
          </a:p>
        </p:txBody>
      </p:sp>
      <p:sp>
        <p:nvSpPr>
          <p:cNvPr id="4" name="Footer Placeholder 3">
            <a:extLst>
              <a:ext uri="{FF2B5EF4-FFF2-40B4-BE49-F238E27FC236}">
                <a16:creationId xmlns:a16="http://schemas.microsoft.com/office/drawing/2014/main" id="{8122E0DC-B33A-CB56-C993-54AA9FEA2D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FC7C89-9B1A-F2BF-D9E2-5025E6543BC2}"/>
              </a:ext>
            </a:extLst>
          </p:cNvPr>
          <p:cNvSpPr>
            <a:spLocks noGrp="1"/>
          </p:cNvSpPr>
          <p:nvPr>
            <p:ph type="sldNum" sz="quarter" idx="12"/>
          </p:nvPr>
        </p:nvSpPr>
        <p:spPr/>
        <p:txBody>
          <a:bodyPr/>
          <a:lstStyle/>
          <a:p>
            <a:fld id="{FA00AF82-EB85-4D0A-A767-0F591179F832}" type="slidenum">
              <a:rPr lang="en-IN" smtClean="0"/>
              <a:t>‹#›</a:t>
            </a:fld>
            <a:endParaRPr lang="en-IN"/>
          </a:p>
        </p:txBody>
      </p:sp>
    </p:spTree>
    <p:extLst>
      <p:ext uri="{BB962C8B-B14F-4D97-AF65-F5344CB8AC3E}">
        <p14:creationId xmlns:p14="http://schemas.microsoft.com/office/powerpoint/2010/main" val="143318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5A003A-F0F9-A08D-EF1F-122731102288}"/>
              </a:ext>
            </a:extLst>
          </p:cNvPr>
          <p:cNvSpPr>
            <a:spLocks noGrp="1"/>
          </p:cNvSpPr>
          <p:nvPr>
            <p:ph type="dt" sz="half" idx="10"/>
          </p:nvPr>
        </p:nvSpPr>
        <p:spPr/>
        <p:txBody>
          <a:bodyPr/>
          <a:lstStyle/>
          <a:p>
            <a:fld id="{7EBD3058-669A-4F42-BC4F-ABD381AEDB5D}" type="datetime1">
              <a:rPr lang="en-IN" smtClean="0"/>
              <a:t>04-03-2025</a:t>
            </a:fld>
            <a:endParaRPr lang="en-IN"/>
          </a:p>
        </p:txBody>
      </p:sp>
      <p:sp>
        <p:nvSpPr>
          <p:cNvPr id="3" name="Footer Placeholder 2">
            <a:extLst>
              <a:ext uri="{FF2B5EF4-FFF2-40B4-BE49-F238E27FC236}">
                <a16:creationId xmlns:a16="http://schemas.microsoft.com/office/drawing/2014/main" id="{3DA91998-F4F3-9961-8517-A9F7DD614E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8964D4-64DB-4914-B56A-A1EC5DA46E53}"/>
              </a:ext>
            </a:extLst>
          </p:cNvPr>
          <p:cNvSpPr>
            <a:spLocks noGrp="1"/>
          </p:cNvSpPr>
          <p:nvPr>
            <p:ph type="sldNum" sz="quarter" idx="12"/>
          </p:nvPr>
        </p:nvSpPr>
        <p:spPr/>
        <p:txBody>
          <a:bodyPr/>
          <a:lstStyle/>
          <a:p>
            <a:fld id="{FA00AF82-EB85-4D0A-A767-0F591179F832}" type="slidenum">
              <a:rPr lang="en-IN" smtClean="0"/>
              <a:t>‹#›</a:t>
            </a:fld>
            <a:endParaRPr lang="en-IN"/>
          </a:p>
        </p:txBody>
      </p:sp>
    </p:spTree>
    <p:extLst>
      <p:ext uri="{BB962C8B-B14F-4D97-AF65-F5344CB8AC3E}">
        <p14:creationId xmlns:p14="http://schemas.microsoft.com/office/powerpoint/2010/main" val="33903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1935-1FC6-B63D-5260-2463ED13A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30F93C-8594-D292-AF5D-22DFBD0193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3FD358-DDA8-8A40-2A12-EFDE25838F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7189A4-5DC3-E3FB-75FB-4D7554CC7D90}"/>
              </a:ext>
            </a:extLst>
          </p:cNvPr>
          <p:cNvSpPr>
            <a:spLocks noGrp="1"/>
          </p:cNvSpPr>
          <p:nvPr>
            <p:ph type="dt" sz="half" idx="10"/>
          </p:nvPr>
        </p:nvSpPr>
        <p:spPr/>
        <p:txBody>
          <a:bodyPr/>
          <a:lstStyle/>
          <a:p>
            <a:fld id="{F7161867-29D6-404B-870B-F6EDC9087A5A}" type="datetime1">
              <a:rPr lang="en-IN" smtClean="0"/>
              <a:t>04-03-2025</a:t>
            </a:fld>
            <a:endParaRPr lang="en-IN"/>
          </a:p>
        </p:txBody>
      </p:sp>
      <p:sp>
        <p:nvSpPr>
          <p:cNvPr id="6" name="Footer Placeholder 5">
            <a:extLst>
              <a:ext uri="{FF2B5EF4-FFF2-40B4-BE49-F238E27FC236}">
                <a16:creationId xmlns:a16="http://schemas.microsoft.com/office/drawing/2014/main" id="{8483E3CB-73F1-4FF1-B59B-5874AEC518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EC1CB0-AC6A-53DA-7D42-D4075EBDC93E}"/>
              </a:ext>
            </a:extLst>
          </p:cNvPr>
          <p:cNvSpPr>
            <a:spLocks noGrp="1"/>
          </p:cNvSpPr>
          <p:nvPr>
            <p:ph type="sldNum" sz="quarter" idx="12"/>
          </p:nvPr>
        </p:nvSpPr>
        <p:spPr/>
        <p:txBody>
          <a:bodyPr/>
          <a:lstStyle/>
          <a:p>
            <a:fld id="{FA00AF82-EB85-4D0A-A767-0F591179F832}" type="slidenum">
              <a:rPr lang="en-IN" smtClean="0"/>
              <a:t>‹#›</a:t>
            </a:fld>
            <a:endParaRPr lang="en-IN"/>
          </a:p>
        </p:txBody>
      </p:sp>
    </p:spTree>
    <p:extLst>
      <p:ext uri="{BB962C8B-B14F-4D97-AF65-F5344CB8AC3E}">
        <p14:creationId xmlns:p14="http://schemas.microsoft.com/office/powerpoint/2010/main" val="26619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787A-A1F6-1265-2B59-4124988E8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8DBE0F-4C9B-6C39-E023-6E35E36163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BF6F8A-124F-5BDD-3254-F7CD1DD564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69C94-8CEF-2D0B-CCCC-17DD06B46E1A}"/>
              </a:ext>
            </a:extLst>
          </p:cNvPr>
          <p:cNvSpPr>
            <a:spLocks noGrp="1"/>
          </p:cNvSpPr>
          <p:nvPr>
            <p:ph type="dt" sz="half" idx="10"/>
          </p:nvPr>
        </p:nvSpPr>
        <p:spPr/>
        <p:txBody>
          <a:bodyPr/>
          <a:lstStyle/>
          <a:p>
            <a:fld id="{FA89E00E-EE6F-4099-A627-B6047B7D6928}" type="datetime1">
              <a:rPr lang="en-IN" smtClean="0"/>
              <a:t>04-03-2025</a:t>
            </a:fld>
            <a:endParaRPr lang="en-IN"/>
          </a:p>
        </p:txBody>
      </p:sp>
      <p:sp>
        <p:nvSpPr>
          <p:cNvPr id="6" name="Footer Placeholder 5">
            <a:extLst>
              <a:ext uri="{FF2B5EF4-FFF2-40B4-BE49-F238E27FC236}">
                <a16:creationId xmlns:a16="http://schemas.microsoft.com/office/drawing/2014/main" id="{97E229DB-DCF8-18BC-457C-CA7F1977B9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1F969F-88DE-A3B9-9B39-DF187E9EAE18}"/>
              </a:ext>
            </a:extLst>
          </p:cNvPr>
          <p:cNvSpPr>
            <a:spLocks noGrp="1"/>
          </p:cNvSpPr>
          <p:nvPr>
            <p:ph type="sldNum" sz="quarter" idx="12"/>
          </p:nvPr>
        </p:nvSpPr>
        <p:spPr/>
        <p:txBody>
          <a:bodyPr/>
          <a:lstStyle/>
          <a:p>
            <a:fld id="{FA00AF82-EB85-4D0A-A767-0F591179F832}" type="slidenum">
              <a:rPr lang="en-IN" smtClean="0"/>
              <a:t>‹#›</a:t>
            </a:fld>
            <a:endParaRPr lang="en-IN"/>
          </a:p>
        </p:txBody>
      </p:sp>
    </p:spTree>
    <p:extLst>
      <p:ext uri="{BB962C8B-B14F-4D97-AF65-F5344CB8AC3E}">
        <p14:creationId xmlns:p14="http://schemas.microsoft.com/office/powerpoint/2010/main" val="378966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F6BDAE-2676-D174-9F64-D2ACA6E00A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43E414-467D-41A6-A72B-EB703B5157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50F1E6-DCDF-8C69-AD68-A29BA0CB3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D76E4-F77F-4276-83E5-3F6CDB7E409A}" type="datetime1">
              <a:rPr lang="en-IN" smtClean="0"/>
              <a:t>04-03-2025</a:t>
            </a:fld>
            <a:endParaRPr lang="en-IN"/>
          </a:p>
        </p:txBody>
      </p:sp>
      <p:sp>
        <p:nvSpPr>
          <p:cNvPr id="5" name="Footer Placeholder 4">
            <a:extLst>
              <a:ext uri="{FF2B5EF4-FFF2-40B4-BE49-F238E27FC236}">
                <a16:creationId xmlns:a16="http://schemas.microsoft.com/office/drawing/2014/main" id="{16E6B170-F6CE-AB8B-49EF-B0E8A33359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C85743-3E03-8679-CB03-D1DA014895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0AF82-EB85-4D0A-A767-0F591179F832}" type="slidenum">
              <a:rPr lang="en-IN" smtClean="0"/>
              <a:t>‹#›</a:t>
            </a:fld>
            <a:endParaRPr lang="en-IN"/>
          </a:p>
        </p:txBody>
      </p:sp>
    </p:spTree>
    <p:extLst>
      <p:ext uri="{BB962C8B-B14F-4D97-AF65-F5344CB8AC3E}">
        <p14:creationId xmlns:p14="http://schemas.microsoft.com/office/powerpoint/2010/main" val="153586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lib.ugent.be/catalog/rug01:002185772" TargetMode="External"/><Relationship Id="rId3" Type="http://schemas.openxmlformats.org/officeDocument/2006/relationships/hyperlink" Target="https://www.biorxiv.org/content/10.1101/2022.04.18.488374v2.full" TargetMode="External"/><Relationship Id="rId7" Type="http://schemas.openxmlformats.org/officeDocument/2006/relationships/hyperlink" Target="https://pmc.ncbi.nlm.nih.gov/articles/PMC9940620/pdf/btad074.pdf" TargetMode="External"/><Relationship Id="rId2" Type="http://schemas.openxmlformats.org/officeDocument/2006/relationships/hyperlink" Target="https://www.sciencedirect.com/science/article/pii/0022283682903989" TargetMode="External"/><Relationship Id="rId1" Type="http://schemas.openxmlformats.org/officeDocument/2006/relationships/slideLayout" Target="../slideLayouts/slideLayout2.xml"/><Relationship Id="rId6" Type="http://schemas.openxmlformats.org/officeDocument/2006/relationships/hyperlink" Target="https://www.britannica.com/science/DNA-sequencing" TargetMode="External"/><Relationship Id="rId5" Type="http://schemas.openxmlformats.org/officeDocument/2006/relationships/hyperlink" Target="https://pubs.dbs.uni-leipzig.de/se/files/Myers1986AnONDDifferenceAlgorithm.pdf" TargetMode="External"/><Relationship Id="rId4" Type="http://schemas.openxmlformats.org/officeDocument/2006/relationships/hyperlink" Target="https://ieeexplore.ieee.org/document/9556445"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820E-6143-3C33-653B-E58150A114EE}"/>
              </a:ext>
            </a:extLst>
          </p:cNvPr>
          <p:cNvSpPr>
            <a:spLocks noGrp="1"/>
          </p:cNvSpPr>
          <p:nvPr>
            <p:ph type="title"/>
          </p:nvPr>
        </p:nvSpPr>
        <p:spPr>
          <a:xfrm>
            <a:off x="0" y="586798"/>
            <a:ext cx="12192000" cy="1325563"/>
          </a:xfrm>
          <a:solidFill>
            <a:schemeClr val="accent1">
              <a:lumMod val="50000"/>
            </a:schemeClr>
          </a:solidFill>
        </p:spPr>
        <p:txBody>
          <a:bodyPr/>
          <a:lstStyle/>
          <a:p>
            <a:pPr algn="ctr"/>
            <a:r>
              <a:rPr lang="en-IN" b="1" dirty="0">
                <a:solidFill>
                  <a:schemeClr val="bg1"/>
                </a:solidFill>
              </a:rPr>
              <a:t>Design Phase Presentation</a:t>
            </a:r>
          </a:p>
        </p:txBody>
      </p:sp>
      <p:sp>
        <p:nvSpPr>
          <p:cNvPr id="3" name="Content Placeholder 2">
            <a:extLst>
              <a:ext uri="{FF2B5EF4-FFF2-40B4-BE49-F238E27FC236}">
                <a16:creationId xmlns:a16="http://schemas.microsoft.com/office/drawing/2014/main" id="{FD13B854-A88F-AD53-86AB-0921124DBDA6}"/>
              </a:ext>
            </a:extLst>
          </p:cNvPr>
          <p:cNvSpPr>
            <a:spLocks noGrp="1"/>
          </p:cNvSpPr>
          <p:nvPr>
            <p:ph idx="1"/>
          </p:nvPr>
        </p:nvSpPr>
        <p:spPr>
          <a:xfrm>
            <a:off x="838200" y="2677246"/>
            <a:ext cx="10515600" cy="4351338"/>
          </a:xfrm>
        </p:spPr>
        <p:txBody>
          <a:bodyPr>
            <a:normAutofit/>
          </a:bodyPr>
          <a:lstStyle/>
          <a:p>
            <a:pPr marL="0" indent="0" algn="ctr">
              <a:buNone/>
            </a:pPr>
            <a:r>
              <a:rPr lang="en-IN" sz="3600" b="1" dirty="0"/>
              <a:t>25S12 – </a:t>
            </a:r>
            <a:r>
              <a:rPr lang="en" sz="3600" b="1" dirty="0">
                <a:solidFill>
                  <a:srgbClr val="000000"/>
                </a:solidFill>
                <a:latin typeface="Arial"/>
                <a:ea typeface="Arial"/>
                <a:cs typeface="Arial"/>
                <a:sym typeface="Arial"/>
              </a:rPr>
              <a:t>Hardware Accelerator of BWFA-MEM2 on Alveo U50 using HLS</a:t>
            </a:r>
            <a:endParaRPr lang="en-IN" sz="3600" b="1" dirty="0"/>
          </a:p>
          <a:p>
            <a:pPr marL="0" indent="0" algn="ctr">
              <a:buNone/>
            </a:pPr>
            <a:endParaRPr lang="en-IN" sz="3600" dirty="0"/>
          </a:p>
          <a:p>
            <a:pPr marL="0" indent="0" algn="ctr">
              <a:buNone/>
            </a:pPr>
            <a:endParaRPr lang="en-IN" sz="3600" dirty="0"/>
          </a:p>
          <a:p>
            <a:pPr marL="0" indent="0" algn="ctr">
              <a:buNone/>
            </a:pPr>
            <a:r>
              <a:rPr lang="en-IN" sz="3600" dirty="0"/>
              <a:t>Guide: Prof. Kuruvilla Varghese</a:t>
            </a:r>
          </a:p>
          <a:p>
            <a:pPr marL="0" indent="0" algn="ctr">
              <a:buNone/>
            </a:pPr>
            <a:r>
              <a:rPr lang="en-IN" sz="3600" dirty="0"/>
              <a:t>Students: Sri Sai Nomula, Sai Charan Katakam</a:t>
            </a:r>
          </a:p>
        </p:txBody>
      </p:sp>
    </p:spTree>
    <p:extLst>
      <p:ext uri="{BB962C8B-B14F-4D97-AF65-F5344CB8AC3E}">
        <p14:creationId xmlns:p14="http://schemas.microsoft.com/office/powerpoint/2010/main" val="3185844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C7352-540B-22F6-DA93-FEA8DC7F09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2193BB-78F2-C4F9-71A3-5077A74A1490}"/>
              </a:ext>
            </a:extLst>
          </p:cNvPr>
          <p:cNvSpPr>
            <a:spLocks noGrp="1"/>
          </p:cNvSpPr>
          <p:nvPr>
            <p:ph type="title"/>
          </p:nvPr>
        </p:nvSpPr>
        <p:spPr>
          <a:xfrm>
            <a:off x="270933" y="50151"/>
            <a:ext cx="10482006" cy="946680"/>
          </a:xfrm>
        </p:spPr>
        <p:txBody>
          <a:bodyPr>
            <a:normAutofit/>
          </a:bodyPr>
          <a:lstStyle/>
          <a:p>
            <a:r>
              <a:rPr lang="en-IN" sz="3500" b="1" dirty="0"/>
              <a:t>The Fast and Memory-Efficient Alignment Algorithm</a:t>
            </a:r>
          </a:p>
        </p:txBody>
      </p:sp>
      <p:sp>
        <p:nvSpPr>
          <p:cNvPr id="5" name="Slide Number Placeholder 4">
            <a:extLst>
              <a:ext uri="{FF2B5EF4-FFF2-40B4-BE49-F238E27FC236}">
                <a16:creationId xmlns:a16="http://schemas.microsoft.com/office/drawing/2014/main" id="{A5CBA6E5-07BA-8D8B-8690-F84A12048139}"/>
              </a:ext>
            </a:extLst>
          </p:cNvPr>
          <p:cNvSpPr>
            <a:spLocks noGrp="1"/>
          </p:cNvSpPr>
          <p:nvPr>
            <p:ph type="sldNum" sz="quarter" idx="12"/>
          </p:nvPr>
        </p:nvSpPr>
        <p:spPr/>
        <p:txBody>
          <a:bodyPr/>
          <a:lstStyle/>
          <a:p>
            <a:fld id="{FA00AF82-EB85-4D0A-A767-0F591179F832}" type="slidenum">
              <a:rPr lang="en-IN" smtClean="0"/>
              <a:t>10</a:t>
            </a:fld>
            <a:endParaRPr lang="en-IN" dirty="0"/>
          </a:p>
        </p:txBody>
      </p:sp>
      <p:sp>
        <p:nvSpPr>
          <p:cNvPr id="3" name="TextBox 2">
            <a:extLst>
              <a:ext uri="{FF2B5EF4-FFF2-40B4-BE49-F238E27FC236}">
                <a16:creationId xmlns:a16="http://schemas.microsoft.com/office/drawing/2014/main" id="{8224D8E6-FB02-C1D8-62E6-8F4ABA80EE7F}"/>
              </a:ext>
            </a:extLst>
          </p:cNvPr>
          <p:cNvSpPr txBox="1"/>
          <p:nvPr/>
        </p:nvSpPr>
        <p:spPr>
          <a:xfrm>
            <a:off x="533400" y="1116013"/>
            <a:ext cx="10482007" cy="9602629"/>
          </a:xfrm>
          <a:prstGeom prst="rect">
            <a:avLst/>
          </a:prstGeom>
          <a:noFill/>
        </p:spPr>
        <p:txBody>
          <a:bodyPr wrap="square" rtlCol="0">
            <a:spAutoFit/>
          </a:bodyPr>
          <a:lstStyle/>
          <a:p>
            <a:pPr marL="285750" indent="-285750">
              <a:buFont typeface="Arial" panose="020B0604020202020204" pitchFamily="34" charset="0"/>
              <a:buChar char="•"/>
            </a:pPr>
            <a:r>
              <a:rPr lang="en-IN" dirty="0"/>
              <a:t>Once we have found a middle node, we automatically know two rectangles through which a longest path must travel on either side of this node. As shown in Fig.6, one of these rectangles consist of all nodes above and to the left of the middle node, whereas the other rectangle consists of all nodes below and to the right of the middle node. Thus, the area of the two highlighted rectangles is half the total area of the alignment graph. </a:t>
            </a:r>
          </a:p>
          <a:p>
            <a:pPr marL="285750" indent="-285750">
              <a:buFont typeface="Arial" panose="020B0604020202020204" pitchFamily="34" charset="0"/>
              <a:buChar char="•"/>
            </a:pPr>
            <a:r>
              <a:rPr lang="en-IN" dirty="0"/>
              <a:t>We can now divide the problem of finding the longest path from (0,0) to (</a:t>
            </a:r>
            <a:r>
              <a:rPr lang="en-IN" dirty="0" err="1"/>
              <a:t>n,m</a:t>
            </a:r>
            <a:r>
              <a:rPr lang="en-IN" dirty="0"/>
              <a:t>) into two subproblems i.e., Finding a longest path from (0,0) to the middle node and finding a                                                               longest path from the middle node to (</a:t>
            </a:r>
            <a:r>
              <a:rPr lang="en-IN" dirty="0" err="1"/>
              <a:t>n,m</a:t>
            </a:r>
            <a:r>
              <a:rPr lang="en-IN" dirty="0"/>
              <a:t>).</a:t>
            </a:r>
          </a:p>
          <a:p>
            <a:pPr marL="285750" indent="-285750">
              <a:buFont typeface="Arial" panose="020B0604020202020204" pitchFamily="34" charset="0"/>
              <a:buChar char="•"/>
            </a:pPr>
            <a:r>
              <a:rPr lang="en-IN" dirty="0"/>
              <a:t>The Conquer step finds the two middle nodes within the smaller                                                                        rectangles, which can be done in time proportional to the sum of                                                                               areas of these rectangles, or n.m/2.</a:t>
            </a:r>
          </a:p>
          <a:p>
            <a:pPr marL="285750" indent="-285750">
              <a:buFont typeface="Arial" panose="020B0604020202020204" pitchFamily="34" charset="0"/>
              <a:buChar char="•"/>
            </a:pPr>
            <a:r>
              <a:rPr lang="en-IN" dirty="0"/>
              <a:t>In general, at each new step before the final step, we double the                                                                      number of middle nodes found while halving the time required to                                                                        find middle nodes.</a:t>
            </a:r>
          </a:p>
          <a:p>
            <a:pPr marL="285750" indent="-285750">
              <a:buFont typeface="Arial" panose="020B0604020202020204" pitchFamily="34" charset="0"/>
              <a:buChar char="•"/>
            </a:pPr>
            <a:r>
              <a:rPr lang="en-IN" dirty="0"/>
              <a:t>Proceeding in this way, we will find middle nodes of all rectangles                                                                         in time equal to,</a:t>
            </a:r>
          </a:p>
          <a:p>
            <a:r>
              <a:rPr lang="en-IN" dirty="0"/>
              <a:t>  </a:t>
            </a:r>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p:txBody>
      </p:sp>
      <p:sp>
        <p:nvSpPr>
          <p:cNvPr id="8" name="TextBox 7">
            <a:extLst>
              <a:ext uri="{FF2B5EF4-FFF2-40B4-BE49-F238E27FC236}">
                <a16:creationId xmlns:a16="http://schemas.microsoft.com/office/drawing/2014/main" id="{80DE63C5-6349-7D9F-39B4-B6EFA4B32553}"/>
              </a:ext>
            </a:extLst>
          </p:cNvPr>
          <p:cNvSpPr txBox="1"/>
          <p:nvPr/>
        </p:nvSpPr>
        <p:spPr>
          <a:xfrm>
            <a:off x="7152386" y="6033184"/>
            <a:ext cx="4032217" cy="646331"/>
          </a:xfrm>
          <a:prstGeom prst="rect">
            <a:avLst/>
          </a:prstGeom>
          <a:noFill/>
        </p:spPr>
        <p:txBody>
          <a:bodyPr wrap="square" rtlCol="0">
            <a:spAutoFit/>
          </a:bodyPr>
          <a:lstStyle/>
          <a:p>
            <a:r>
              <a:rPr lang="en-IN" dirty="0"/>
              <a:t>Fig-6: Divide and Conquer Approach to  </a:t>
            </a:r>
          </a:p>
          <a:p>
            <a:r>
              <a:rPr lang="en-IN" dirty="0"/>
              <a:t>             find the Optimal Alignment.</a:t>
            </a:r>
          </a:p>
        </p:txBody>
      </p:sp>
      <p:pic>
        <p:nvPicPr>
          <p:cNvPr id="6" name="Picture 5" descr="A diagram of a dna molecule&#10;&#10;AI-generated content may be incorrect.">
            <a:extLst>
              <a:ext uri="{FF2B5EF4-FFF2-40B4-BE49-F238E27FC236}">
                <a16:creationId xmlns:a16="http://schemas.microsoft.com/office/drawing/2014/main" id="{A1B51A9A-9A1E-EF94-1DFD-D493DDAD4525}"/>
              </a:ext>
            </a:extLst>
          </p:cNvPr>
          <p:cNvPicPr>
            <a:picLocks noChangeAspect="1"/>
          </p:cNvPicPr>
          <p:nvPr/>
        </p:nvPicPr>
        <p:blipFill>
          <a:blip r:embed="rId2">
            <a:extLst>
              <a:ext uri="{28A0092B-C50C-407E-A947-70E740481C1C}">
                <a14:useLocalDpi xmlns:a14="http://schemas.microsoft.com/office/drawing/2010/main" val="0"/>
              </a:ext>
            </a:extLst>
          </a:blip>
          <a:srcRect r="50000"/>
          <a:stretch/>
        </p:blipFill>
        <p:spPr>
          <a:xfrm>
            <a:off x="7299740" y="2884824"/>
            <a:ext cx="3260080" cy="3190320"/>
          </a:xfrm>
          <a:prstGeom prst="rect">
            <a:avLst/>
          </a:prstGeom>
        </p:spPr>
      </p:pic>
      <p:pic>
        <p:nvPicPr>
          <p:cNvPr id="10" name="Picture 9">
            <a:extLst>
              <a:ext uri="{FF2B5EF4-FFF2-40B4-BE49-F238E27FC236}">
                <a16:creationId xmlns:a16="http://schemas.microsoft.com/office/drawing/2014/main" id="{3D742E1F-3A89-927E-07E6-96254A455380}"/>
              </a:ext>
            </a:extLst>
          </p:cNvPr>
          <p:cNvPicPr>
            <a:picLocks noChangeAspect="1"/>
          </p:cNvPicPr>
          <p:nvPr/>
        </p:nvPicPr>
        <p:blipFill>
          <a:blip r:embed="rId3"/>
          <a:stretch>
            <a:fillRect/>
          </a:stretch>
        </p:blipFill>
        <p:spPr>
          <a:xfrm>
            <a:off x="1259890" y="5625092"/>
            <a:ext cx="5313360" cy="731258"/>
          </a:xfrm>
          <a:prstGeom prst="rect">
            <a:avLst/>
          </a:prstGeom>
        </p:spPr>
      </p:pic>
    </p:spTree>
    <p:extLst>
      <p:ext uri="{BB962C8B-B14F-4D97-AF65-F5344CB8AC3E}">
        <p14:creationId xmlns:p14="http://schemas.microsoft.com/office/powerpoint/2010/main" val="2517901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2F386-D37A-DC24-F4E8-66ED37C10AED}"/>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A04253-8F0B-8FC9-D731-D80132240DAA}"/>
              </a:ext>
            </a:extLst>
          </p:cNvPr>
          <p:cNvSpPr>
            <a:spLocks noGrp="1"/>
          </p:cNvSpPr>
          <p:nvPr>
            <p:ph type="sldNum" sz="quarter" idx="12"/>
          </p:nvPr>
        </p:nvSpPr>
        <p:spPr/>
        <p:txBody>
          <a:bodyPr/>
          <a:lstStyle/>
          <a:p>
            <a:fld id="{FA00AF82-EB85-4D0A-A767-0F591179F832}" type="slidenum">
              <a:rPr lang="en-IN" smtClean="0"/>
              <a:t>11</a:t>
            </a:fld>
            <a:endParaRPr lang="en-IN" dirty="0"/>
          </a:p>
        </p:txBody>
      </p:sp>
      <p:sp>
        <p:nvSpPr>
          <p:cNvPr id="3" name="TextBox 2">
            <a:extLst>
              <a:ext uri="{FF2B5EF4-FFF2-40B4-BE49-F238E27FC236}">
                <a16:creationId xmlns:a16="http://schemas.microsoft.com/office/drawing/2014/main" id="{04E31585-91D6-D4E8-F4C0-72DFFF42899E}"/>
              </a:ext>
            </a:extLst>
          </p:cNvPr>
          <p:cNvSpPr txBox="1"/>
          <p:nvPr/>
        </p:nvSpPr>
        <p:spPr>
          <a:xfrm>
            <a:off x="1058334" y="1116013"/>
            <a:ext cx="10482007" cy="5170646"/>
          </a:xfrm>
          <a:prstGeom prst="rect">
            <a:avLst/>
          </a:prstGeom>
          <a:noFill/>
        </p:spPr>
        <p:txBody>
          <a:bodyPr wrap="square" rtlCol="0">
            <a:spAutoFit/>
          </a:bodyPr>
          <a:lstStyle/>
          <a:p>
            <a:pPr marL="285750" indent="-285750">
              <a:buFont typeface="Arial" panose="020B0604020202020204" pitchFamily="34" charset="0"/>
              <a:buChar char="•"/>
            </a:pPr>
            <a:r>
              <a:rPr lang="en-IN" dirty="0"/>
              <a:t>Thus, we have arrived at a linear-time alignment algorithm that requires only linear space.</a:t>
            </a:r>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p:txBody>
      </p:sp>
      <p:sp>
        <p:nvSpPr>
          <p:cNvPr id="8" name="TextBox 7">
            <a:extLst>
              <a:ext uri="{FF2B5EF4-FFF2-40B4-BE49-F238E27FC236}">
                <a16:creationId xmlns:a16="http://schemas.microsoft.com/office/drawing/2014/main" id="{3DD9516B-716C-1767-06D1-27987CD81039}"/>
              </a:ext>
            </a:extLst>
          </p:cNvPr>
          <p:cNvSpPr txBox="1"/>
          <p:nvPr/>
        </p:nvSpPr>
        <p:spPr>
          <a:xfrm>
            <a:off x="2436480" y="4697266"/>
            <a:ext cx="6538215" cy="369332"/>
          </a:xfrm>
          <a:prstGeom prst="rect">
            <a:avLst/>
          </a:prstGeom>
          <a:noFill/>
        </p:spPr>
        <p:txBody>
          <a:bodyPr wrap="square" rtlCol="0">
            <a:spAutoFit/>
          </a:bodyPr>
          <a:lstStyle/>
          <a:p>
            <a:r>
              <a:rPr lang="en-IN" dirty="0"/>
              <a:t>Fig-7: Finding Middle Nodes within previously identified rectangles.</a:t>
            </a:r>
          </a:p>
        </p:txBody>
      </p:sp>
      <p:pic>
        <p:nvPicPr>
          <p:cNvPr id="11" name="Picture 10" descr="A diagram of a dna molecule&#10;&#10;AI-generated content may be incorrect.">
            <a:extLst>
              <a:ext uri="{FF2B5EF4-FFF2-40B4-BE49-F238E27FC236}">
                <a16:creationId xmlns:a16="http://schemas.microsoft.com/office/drawing/2014/main" id="{5834DE4D-733C-B376-6961-B66969BC3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422" y="1448788"/>
            <a:ext cx="6792273" cy="3248478"/>
          </a:xfrm>
          <a:prstGeom prst="rect">
            <a:avLst/>
          </a:prstGeom>
        </p:spPr>
      </p:pic>
      <p:pic>
        <p:nvPicPr>
          <p:cNvPr id="7" name="Picture 6">
            <a:extLst>
              <a:ext uri="{FF2B5EF4-FFF2-40B4-BE49-F238E27FC236}">
                <a16:creationId xmlns:a16="http://schemas.microsoft.com/office/drawing/2014/main" id="{902B67E8-A750-378C-B3E2-56B0988855D1}"/>
              </a:ext>
            </a:extLst>
          </p:cNvPr>
          <p:cNvPicPr>
            <a:picLocks noChangeAspect="1"/>
          </p:cNvPicPr>
          <p:nvPr/>
        </p:nvPicPr>
        <p:blipFill>
          <a:blip r:embed="rId3"/>
          <a:stretch>
            <a:fillRect/>
          </a:stretch>
        </p:blipFill>
        <p:spPr>
          <a:xfrm>
            <a:off x="9131176" y="2447256"/>
            <a:ext cx="2798357" cy="1185017"/>
          </a:xfrm>
          <a:prstGeom prst="rect">
            <a:avLst/>
          </a:prstGeom>
        </p:spPr>
      </p:pic>
    </p:spTree>
    <p:extLst>
      <p:ext uri="{BB962C8B-B14F-4D97-AF65-F5344CB8AC3E}">
        <p14:creationId xmlns:p14="http://schemas.microsoft.com/office/powerpoint/2010/main" val="339065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B403-C5C0-D8BE-49E2-FEF9C0B5BDD4}"/>
              </a:ext>
            </a:extLst>
          </p:cNvPr>
          <p:cNvSpPr>
            <a:spLocks noGrp="1"/>
          </p:cNvSpPr>
          <p:nvPr>
            <p:ph type="title"/>
          </p:nvPr>
        </p:nvSpPr>
        <p:spPr>
          <a:xfrm>
            <a:off x="275176" y="217668"/>
            <a:ext cx="10515600" cy="874611"/>
          </a:xfrm>
        </p:spPr>
        <p:txBody>
          <a:bodyPr>
            <a:normAutofit/>
          </a:bodyPr>
          <a:lstStyle/>
          <a:p>
            <a:r>
              <a:rPr lang="en-IN" sz="3600" b="1" dirty="0"/>
              <a:t>High-Level Synthesis (HLS)</a:t>
            </a:r>
          </a:p>
        </p:txBody>
      </p:sp>
      <p:sp>
        <p:nvSpPr>
          <p:cNvPr id="3" name="Slide Number Placeholder 2">
            <a:extLst>
              <a:ext uri="{FF2B5EF4-FFF2-40B4-BE49-F238E27FC236}">
                <a16:creationId xmlns:a16="http://schemas.microsoft.com/office/drawing/2014/main" id="{5E018772-BD7C-157A-0A0C-30C4A9B9923D}"/>
              </a:ext>
            </a:extLst>
          </p:cNvPr>
          <p:cNvSpPr>
            <a:spLocks noGrp="1"/>
          </p:cNvSpPr>
          <p:nvPr>
            <p:ph type="sldNum" sz="quarter" idx="12"/>
          </p:nvPr>
        </p:nvSpPr>
        <p:spPr/>
        <p:txBody>
          <a:bodyPr/>
          <a:lstStyle/>
          <a:p>
            <a:fld id="{FA00AF82-EB85-4D0A-A767-0F591179F832}" type="slidenum">
              <a:rPr lang="en-IN" smtClean="0"/>
              <a:t>12</a:t>
            </a:fld>
            <a:endParaRPr lang="en-IN" dirty="0"/>
          </a:p>
        </p:txBody>
      </p:sp>
      <p:sp>
        <p:nvSpPr>
          <p:cNvPr id="12" name="TextBox 11">
            <a:extLst>
              <a:ext uri="{FF2B5EF4-FFF2-40B4-BE49-F238E27FC236}">
                <a16:creationId xmlns:a16="http://schemas.microsoft.com/office/drawing/2014/main" id="{6221CA8E-4AA5-9B64-EF37-A8FFBB5EFEE7}"/>
              </a:ext>
            </a:extLst>
          </p:cNvPr>
          <p:cNvSpPr txBox="1"/>
          <p:nvPr/>
        </p:nvSpPr>
        <p:spPr>
          <a:xfrm>
            <a:off x="491486" y="1092279"/>
            <a:ext cx="10862314" cy="1938992"/>
          </a:xfrm>
          <a:prstGeom prst="rect">
            <a:avLst/>
          </a:prstGeom>
          <a:noFill/>
        </p:spPr>
        <p:txBody>
          <a:bodyPr wrap="square" rtlCol="0">
            <a:spAutoFit/>
          </a:bodyPr>
          <a:lstStyle/>
          <a:p>
            <a:r>
              <a:rPr lang="en-US" sz="2400" dirty="0"/>
              <a:t>High-Level Synthesis (HLS) is a technology that converts high-level behavioral descriptions of hardware into Register-Transfer Level (RTL) models. It leverages untimed functional descriptions, written in high-level programming languages such as C or C++, that focus on the functionality of the hardware without specifying the timing details of operations.</a:t>
            </a:r>
            <a:endParaRPr lang="en-IN" sz="2400" dirty="0"/>
          </a:p>
        </p:txBody>
      </p:sp>
      <p:pic>
        <p:nvPicPr>
          <p:cNvPr id="13" name="Picture 12">
            <a:extLst>
              <a:ext uri="{FF2B5EF4-FFF2-40B4-BE49-F238E27FC236}">
                <a16:creationId xmlns:a16="http://schemas.microsoft.com/office/drawing/2014/main" id="{737D10F7-D278-65FA-65C0-8A765FF31568}"/>
              </a:ext>
            </a:extLst>
          </p:cNvPr>
          <p:cNvPicPr>
            <a:picLocks noChangeAspect="1"/>
          </p:cNvPicPr>
          <p:nvPr/>
        </p:nvPicPr>
        <p:blipFill>
          <a:blip r:embed="rId2"/>
          <a:stretch>
            <a:fillRect/>
          </a:stretch>
        </p:blipFill>
        <p:spPr>
          <a:xfrm>
            <a:off x="7374194" y="3243000"/>
            <a:ext cx="4326320" cy="3324947"/>
          </a:xfrm>
          <a:prstGeom prst="rect">
            <a:avLst/>
          </a:prstGeom>
        </p:spPr>
      </p:pic>
      <p:pic>
        <p:nvPicPr>
          <p:cNvPr id="2050" name="Picture 2">
            <a:extLst>
              <a:ext uri="{FF2B5EF4-FFF2-40B4-BE49-F238E27FC236}">
                <a16:creationId xmlns:a16="http://schemas.microsoft.com/office/drawing/2014/main" id="{C48D9C84-F668-1BE8-CCEE-E9E31307D5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176" y="2946928"/>
            <a:ext cx="6805353" cy="3591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698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5B5F5-263E-0997-5FBA-F9F82B848D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F640CA-6264-5B0B-626D-9CCDB63AD143}"/>
              </a:ext>
            </a:extLst>
          </p:cNvPr>
          <p:cNvSpPr>
            <a:spLocks noGrp="1"/>
          </p:cNvSpPr>
          <p:nvPr>
            <p:ph type="title"/>
          </p:nvPr>
        </p:nvSpPr>
        <p:spPr>
          <a:xfrm>
            <a:off x="328053" y="282733"/>
            <a:ext cx="10515600" cy="874611"/>
          </a:xfrm>
        </p:spPr>
        <p:txBody>
          <a:bodyPr>
            <a:normAutofit/>
          </a:bodyPr>
          <a:lstStyle/>
          <a:p>
            <a:r>
              <a:rPr lang="en-IN" sz="3600" b="1" dirty="0"/>
              <a:t>HLS Component Development Flow</a:t>
            </a:r>
          </a:p>
        </p:txBody>
      </p:sp>
      <p:sp>
        <p:nvSpPr>
          <p:cNvPr id="3" name="Slide Number Placeholder 2">
            <a:extLst>
              <a:ext uri="{FF2B5EF4-FFF2-40B4-BE49-F238E27FC236}">
                <a16:creationId xmlns:a16="http://schemas.microsoft.com/office/drawing/2014/main" id="{D314BA97-CF08-DF82-0656-C6A8EBD5C012}"/>
              </a:ext>
            </a:extLst>
          </p:cNvPr>
          <p:cNvSpPr>
            <a:spLocks noGrp="1"/>
          </p:cNvSpPr>
          <p:nvPr>
            <p:ph type="sldNum" sz="quarter" idx="12"/>
          </p:nvPr>
        </p:nvSpPr>
        <p:spPr>
          <a:xfrm>
            <a:off x="8610600" y="6392704"/>
            <a:ext cx="2743200" cy="365125"/>
          </a:xfrm>
        </p:spPr>
        <p:txBody>
          <a:bodyPr/>
          <a:lstStyle/>
          <a:p>
            <a:fld id="{FA00AF82-EB85-4D0A-A767-0F591179F832}" type="slidenum">
              <a:rPr lang="en-IN" smtClean="0"/>
              <a:t>13</a:t>
            </a:fld>
            <a:endParaRPr lang="en-IN" dirty="0"/>
          </a:p>
        </p:txBody>
      </p:sp>
      <p:sp>
        <p:nvSpPr>
          <p:cNvPr id="12" name="TextBox 11">
            <a:extLst>
              <a:ext uri="{FF2B5EF4-FFF2-40B4-BE49-F238E27FC236}">
                <a16:creationId xmlns:a16="http://schemas.microsoft.com/office/drawing/2014/main" id="{D70E8F0B-5E65-F9C7-80D1-12E49178C2BE}"/>
              </a:ext>
            </a:extLst>
          </p:cNvPr>
          <p:cNvSpPr txBox="1"/>
          <p:nvPr/>
        </p:nvSpPr>
        <p:spPr>
          <a:xfrm>
            <a:off x="167148" y="1332001"/>
            <a:ext cx="6813755" cy="5262979"/>
          </a:xfrm>
          <a:prstGeom prst="rect">
            <a:avLst/>
          </a:prstGeom>
          <a:noFill/>
        </p:spPr>
        <p:txBody>
          <a:bodyPr wrap="square" rtlCol="0">
            <a:spAutoFit/>
          </a:bodyPr>
          <a:lstStyle/>
          <a:p>
            <a:pPr marL="457200" indent="-457200">
              <a:buFont typeface="+mj-lt"/>
              <a:buAutoNum type="alphaLcParenR"/>
            </a:pPr>
            <a:r>
              <a:rPr lang="en-US" sz="2400" dirty="0"/>
              <a:t>Architect the algorithm based on the Design Principles.</a:t>
            </a:r>
          </a:p>
          <a:p>
            <a:pPr marL="457200" indent="-457200">
              <a:buFont typeface="+mj-lt"/>
              <a:buAutoNum type="alphaLcParenR"/>
            </a:pPr>
            <a:r>
              <a:rPr lang="en-US" sz="2400" dirty="0"/>
              <a:t>(C-Simulation) Verify the functionality of the C/C++ code with the C/C++ test bench.</a:t>
            </a:r>
          </a:p>
          <a:p>
            <a:pPr marL="457200" indent="-457200">
              <a:buFont typeface="+mj-lt"/>
              <a:buAutoNum type="alphaLcParenR"/>
            </a:pPr>
            <a:r>
              <a:rPr lang="en-US" sz="2400" dirty="0"/>
              <a:t>(Code Analyzer) Analyze the performance, parallelism, and legality of the C/C++ code.</a:t>
            </a:r>
          </a:p>
          <a:p>
            <a:pPr marL="457200" indent="-457200">
              <a:buFont typeface="+mj-lt"/>
              <a:buAutoNum type="alphaLcParenR"/>
            </a:pPr>
            <a:r>
              <a:rPr lang="en-US" sz="2400" dirty="0"/>
              <a:t>(C-Synthesis) Generate the RTL using the v++ compiler.</a:t>
            </a:r>
          </a:p>
          <a:p>
            <a:pPr marL="457200" indent="-457200">
              <a:buFont typeface="+mj-lt"/>
              <a:buAutoNum type="alphaLcParenR"/>
            </a:pPr>
            <a:r>
              <a:rPr lang="en-US" sz="2400" dirty="0"/>
              <a:t>(C/RTL Co-Simulation) Verify the RTL code generated using the C/C++ test bench.</a:t>
            </a:r>
          </a:p>
          <a:p>
            <a:pPr marL="457200" indent="-457200">
              <a:buFont typeface="+mj-lt"/>
              <a:buAutoNum type="alphaLcParenR"/>
            </a:pPr>
            <a:r>
              <a:rPr lang="en-US" sz="2400" dirty="0"/>
              <a:t>(Package) Review the HLS synthesis reports and implementation timing reports.</a:t>
            </a:r>
          </a:p>
          <a:p>
            <a:pPr marL="457200" indent="-457200">
              <a:buFont typeface="+mj-lt"/>
              <a:buAutoNum type="alphaLcParenR"/>
            </a:pPr>
            <a:r>
              <a:rPr lang="en-US" sz="2400" dirty="0"/>
              <a:t>Re-run previous steps until performance goals are met.</a:t>
            </a:r>
            <a:endParaRPr lang="en-IN" sz="2400" dirty="0"/>
          </a:p>
        </p:txBody>
      </p:sp>
      <p:pic>
        <p:nvPicPr>
          <p:cNvPr id="10" name="Picture 9">
            <a:extLst>
              <a:ext uri="{FF2B5EF4-FFF2-40B4-BE49-F238E27FC236}">
                <a16:creationId xmlns:a16="http://schemas.microsoft.com/office/drawing/2014/main" id="{208BC263-1FAD-2F50-F759-1735FAD400BD}"/>
              </a:ext>
            </a:extLst>
          </p:cNvPr>
          <p:cNvPicPr>
            <a:picLocks noChangeAspect="1"/>
          </p:cNvPicPr>
          <p:nvPr/>
        </p:nvPicPr>
        <p:blipFill>
          <a:blip r:embed="rId2"/>
          <a:srcRect b="10644"/>
          <a:stretch/>
        </p:blipFill>
        <p:spPr>
          <a:xfrm>
            <a:off x="6902244" y="1506658"/>
            <a:ext cx="5215033" cy="4225548"/>
          </a:xfrm>
          <a:prstGeom prst="rect">
            <a:avLst/>
          </a:prstGeom>
        </p:spPr>
      </p:pic>
      <p:pic>
        <p:nvPicPr>
          <p:cNvPr id="2052" name="Picture 4">
            <a:extLst>
              <a:ext uri="{FF2B5EF4-FFF2-40B4-BE49-F238E27FC236}">
                <a16:creationId xmlns:a16="http://schemas.microsoft.com/office/drawing/2014/main" id="{B69B6278-8F0D-D915-3C68-7F17C84CAC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7609" y="164472"/>
            <a:ext cx="1754483" cy="1167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369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CEB23-EBF9-4109-76F2-A6E7FA12C5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4015E0-AE0B-D16B-AEF2-ADE954D5EEBE}"/>
              </a:ext>
            </a:extLst>
          </p:cNvPr>
          <p:cNvSpPr>
            <a:spLocks noGrp="1"/>
          </p:cNvSpPr>
          <p:nvPr>
            <p:ph type="title"/>
          </p:nvPr>
        </p:nvSpPr>
        <p:spPr>
          <a:xfrm>
            <a:off x="344002" y="284281"/>
            <a:ext cx="10515600" cy="874611"/>
          </a:xfrm>
        </p:spPr>
        <p:txBody>
          <a:bodyPr>
            <a:normAutofit/>
          </a:bodyPr>
          <a:lstStyle/>
          <a:p>
            <a:r>
              <a:rPr lang="en-IN" sz="3600" b="1" dirty="0"/>
              <a:t>Role of Pragmas in HLS</a:t>
            </a:r>
          </a:p>
        </p:txBody>
      </p:sp>
      <p:sp>
        <p:nvSpPr>
          <p:cNvPr id="3" name="Slide Number Placeholder 2">
            <a:extLst>
              <a:ext uri="{FF2B5EF4-FFF2-40B4-BE49-F238E27FC236}">
                <a16:creationId xmlns:a16="http://schemas.microsoft.com/office/drawing/2014/main" id="{13A12433-48A6-C5AB-3A89-F606BF2306C5}"/>
              </a:ext>
            </a:extLst>
          </p:cNvPr>
          <p:cNvSpPr>
            <a:spLocks noGrp="1"/>
          </p:cNvSpPr>
          <p:nvPr>
            <p:ph type="sldNum" sz="quarter" idx="12"/>
          </p:nvPr>
        </p:nvSpPr>
        <p:spPr/>
        <p:txBody>
          <a:bodyPr/>
          <a:lstStyle/>
          <a:p>
            <a:fld id="{FA00AF82-EB85-4D0A-A767-0F591179F832}" type="slidenum">
              <a:rPr lang="en-IN" smtClean="0"/>
              <a:t>14</a:t>
            </a:fld>
            <a:endParaRPr lang="en-IN" dirty="0"/>
          </a:p>
        </p:txBody>
      </p:sp>
      <p:sp>
        <p:nvSpPr>
          <p:cNvPr id="12" name="TextBox 11">
            <a:extLst>
              <a:ext uri="{FF2B5EF4-FFF2-40B4-BE49-F238E27FC236}">
                <a16:creationId xmlns:a16="http://schemas.microsoft.com/office/drawing/2014/main" id="{681F62CF-7D13-84B1-5346-6CB74773F83E}"/>
              </a:ext>
            </a:extLst>
          </p:cNvPr>
          <p:cNvSpPr txBox="1"/>
          <p:nvPr/>
        </p:nvSpPr>
        <p:spPr>
          <a:xfrm>
            <a:off x="953729" y="1332001"/>
            <a:ext cx="10304206" cy="4154984"/>
          </a:xfrm>
          <a:prstGeom prst="rect">
            <a:avLst/>
          </a:prstGeom>
          <a:noFill/>
        </p:spPr>
        <p:txBody>
          <a:bodyPr wrap="square" rtlCol="0">
            <a:spAutoFit/>
          </a:bodyPr>
          <a:lstStyle/>
          <a:p>
            <a:r>
              <a:rPr lang="en-US" sz="2400" dirty="0"/>
              <a:t>In Vitis HLS, Pragmas serve as crucial directives or hints that empower the synthesis tool to translate high-level C++ code into efficient RTL hardware descriptions. They will give the following advantages,</a:t>
            </a:r>
          </a:p>
          <a:p>
            <a:endParaRPr lang="en-US" sz="2400" dirty="0"/>
          </a:p>
          <a:p>
            <a:endParaRPr lang="en-US" sz="2400" dirty="0"/>
          </a:p>
          <a:p>
            <a:pPr marL="342900" indent="-342900">
              <a:buFont typeface="Arial" panose="020B0604020202020204" pitchFamily="34" charset="0"/>
              <a:buChar char="•"/>
            </a:pPr>
            <a:r>
              <a:rPr lang="en-US" sz="2400" dirty="0"/>
              <a:t>Optimization</a:t>
            </a:r>
          </a:p>
          <a:p>
            <a:pPr marL="342900" indent="-342900">
              <a:buFont typeface="Arial" panose="020B0604020202020204" pitchFamily="34" charset="0"/>
              <a:buChar char="•"/>
            </a:pPr>
            <a:r>
              <a:rPr lang="en-US" sz="2400" dirty="0"/>
              <a:t>Latency Reduction</a:t>
            </a:r>
          </a:p>
          <a:p>
            <a:pPr marL="342900" indent="-342900">
              <a:buFont typeface="Arial" panose="020B0604020202020204" pitchFamily="34" charset="0"/>
              <a:buChar char="•"/>
            </a:pPr>
            <a:r>
              <a:rPr lang="en-US" sz="2400" dirty="0"/>
              <a:t>Throughput Performance</a:t>
            </a:r>
          </a:p>
          <a:p>
            <a:pPr marL="342900" indent="-342900">
              <a:buFont typeface="Arial" panose="020B0604020202020204" pitchFamily="34" charset="0"/>
              <a:buChar char="•"/>
            </a:pPr>
            <a:r>
              <a:rPr lang="en-US" sz="2400" dirty="0"/>
              <a:t>Area and Resource Usage</a:t>
            </a:r>
          </a:p>
          <a:p>
            <a:br>
              <a:rPr lang="en-US" sz="2400" dirty="0"/>
            </a:br>
            <a:endParaRPr lang="en-IN" sz="2400" dirty="0"/>
          </a:p>
        </p:txBody>
      </p:sp>
      <p:sp>
        <p:nvSpPr>
          <p:cNvPr id="4" name="TextBox 3">
            <a:extLst>
              <a:ext uri="{FF2B5EF4-FFF2-40B4-BE49-F238E27FC236}">
                <a16:creationId xmlns:a16="http://schemas.microsoft.com/office/drawing/2014/main" id="{C6FFC9D1-B085-A082-CF7F-0C54EC5E7FCE}"/>
              </a:ext>
            </a:extLst>
          </p:cNvPr>
          <p:cNvSpPr txBox="1"/>
          <p:nvPr/>
        </p:nvSpPr>
        <p:spPr>
          <a:xfrm>
            <a:off x="7519219" y="2969342"/>
            <a:ext cx="4240161" cy="2677656"/>
          </a:xfrm>
          <a:prstGeom prst="rect">
            <a:avLst/>
          </a:prstGeom>
          <a:noFill/>
        </p:spPr>
        <p:txBody>
          <a:bodyPr wrap="square" rtlCol="0">
            <a:spAutoFit/>
          </a:bodyPr>
          <a:lstStyle/>
          <a:p>
            <a:r>
              <a:rPr lang="en-IN" sz="2400" b="1" dirty="0"/>
              <a:t>Examples of pragmas:</a:t>
            </a:r>
          </a:p>
          <a:p>
            <a:pPr marL="285750" indent="-285750">
              <a:buFont typeface="Arial" panose="020B0604020202020204" pitchFamily="34" charset="0"/>
              <a:buChar char="•"/>
            </a:pPr>
            <a:r>
              <a:rPr lang="en-IN" sz="2400" dirty="0"/>
              <a:t>pragma HLS dataflow</a:t>
            </a:r>
          </a:p>
          <a:p>
            <a:pPr marL="285750" indent="-285750">
              <a:buFont typeface="Arial" panose="020B0604020202020204" pitchFamily="34" charset="0"/>
              <a:buChar char="•"/>
            </a:pPr>
            <a:r>
              <a:rPr lang="en-IN" sz="2400" dirty="0"/>
              <a:t>pragma HLS interface</a:t>
            </a:r>
          </a:p>
          <a:p>
            <a:pPr marL="285750" indent="-285750">
              <a:buFont typeface="Arial" panose="020B0604020202020204" pitchFamily="34" charset="0"/>
              <a:buChar char="•"/>
            </a:pPr>
            <a:r>
              <a:rPr lang="en-IN" sz="2400" dirty="0"/>
              <a:t>pragma HLS loop_tripcount</a:t>
            </a:r>
          </a:p>
          <a:p>
            <a:pPr marL="285750" indent="-285750">
              <a:buFont typeface="Arial" panose="020B0604020202020204" pitchFamily="34" charset="0"/>
              <a:buChar char="•"/>
            </a:pPr>
            <a:r>
              <a:rPr lang="en-IN" sz="2400" dirty="0"/>
              <a:t>pragma HLS performance </a:t>
            </a:r>
          </a:p>
          <a:p>
            <a:pPr marL="285750" indent="-285750">
              <a:buFont typeface="Arial" panose="020B0604020202020204" pitchFamily="34" charset="0"/>
              <a:buChar char="•"/>
            </a:pPr>
            <a:r>
              <a:rPr lang="en-IN" sz="2400" dirty="0"/>
              <a:t>pragma HLS pipeline</a:t>
            </a:r>
          </a:p>
          <a:p>
            <a:pPr marL="285750" indent="-285750">
              <a:buFont typeface="Arial" panose="020B0604020202020204" pitchFamily="34" charset="0"/>
              <a:buChar char="•"/>
            </a:pPr>
            <a:r>
              <a:rPr lang="en-IN" sz="2400" dirty="0"/>
              <a:t>pragma HLS unroll</a:t>
            </a:r>
          </a:p>
        </p:txBody>
      </p:sp>
    </p:spTree>
    <p:extLst>
      <p:ext uri="{BB962C8B-B14F-4D97-AF65-F5344CB8AC3E}">
        <p14:creationId xmlns:p14="http://schemas.microsoft.com/office/powerpoint/2010/main" val="2448312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1709D-E132-878C-C57E-90ED817911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9BB1FE-2371-1A49-3EEC-98CC89A80F29}"/>
              </a:ext>
            </a:extLst>
          </p:cNvPr>
          <p:cNvSpPr>
            <a:spLocks noGrp="1"/>
          </p:cNvSpPr>
          <p:nvPr>
            <p:ph type="title"/>
          </p:nvPr>
        </p:nvSpPr>
        <p:spPr>
          <a:xfrm>
            <a:off x="344002" y="284281"/>
            <a:ext cx="10515600" cy="874611"/>
          </a:xfrm>
        </p:spPr>
        <p:txBody>
          <a:bodyPr>
            <a:normAutofit/>
          </a:bodyPr>
          <a:lstStyle/>
          <a:p>
            <a:r>
              <a:rPr lang="en-US" sz="3600" b="1" dirty="0"/>
              <a:t>Non-Synthesizable Constructs of C/C++</a:t>
            </a:r>
            <a:endParaRPr lang="en-IN" sz="3600" b="1" dirty="0"/>
          </a:p>
        </p:txBody>
      </p:sp>
      <p:sp>
        <p:nvSpPr>
          <p:cNvPr id="3" name="Slide Number Placeholder 2">
            <a:extLst>
              <a:ext uri="{FF2B5EF4-FFF2-40B4-BE49-F238E27FC236}">
                <a16:creationId xmlns:a16="http://schemas.microsoft.com/office/drawing/2014/main" id="{36B71816-1182-CDC7-F573-B6291249C243}"/>
              </a:ext>
            </a:extLst>
          </p:cNvPr>
          <p:cNvSpPr>
            <a:spLocks noGrp="1"/>
          </p:cNvSpPr>
          <p:nvPr>
            <p:ph type="sldNum" sz="quarter" idx="12"/>
          </p:nvPr>
        </p:nvSpPr>
        <p:spPr/>
        <p:txBody>
          <a:bodyPr/>
          <a:lstStyle/>
          <a:p>
            <a:fld id="{FA00AF82-EB85-4D0A-A767-0F591179F832}" type="slidenum">
              <a:rPr lang="en-IN" smtClean="0"/>
              <a:t>15</a:t>
            </a:fld>
            <a:endParaRPr lang="en-IN" dirty="0"/>
          </a:p>
        </p:txBody>
      </p:sp>
      <p:sp>
        <p:nvSpPr>
          <p:cNvPr id="12" name="TextBox 11">
            <a:extLst>
              <a:ext uri="{FF2B5EF4-FFF2-40B4-BE49-F238E27FC236}">
                <a16:creationId xmlns:a16="http://schemas.microsoft.com/office/drawing/2014/main" id="{5A730CBD-454D-E231-2EC6-2CDBDB5013C4}"/>
              </a:ext>
            </a:extLst>
          </p:cNvPr>
          <p:cNvSpPr txBox="1"/>
          <p:nvPr/>
        </p:nvSpPr>
        <p:spPr>
          <a:xfrm>
            <a:off x="668593" y="1037033"/>
            <a:ext cx="10304206" cy="4893647"/>
          </a:xfrm>
          <a:prstGeom prst="rect">
            <a:avLst/>
          </a:prstGeom>
          <a:noFill/>
        </p:spPr>
        <p:txBody>
          <a:bodyPr wrap="square" rtlCol="0">
            <a:spAutoFit/>
          </a:bodyPr>
          <a:lstStyle/>
          <a:p>
            <a:r>
              <a:rPr lang="en-US" sz="2400" dirty="0"/>
              <a:t>The Software written for CPU runs sequentially one step at a time, whereas the software written for FPGA’s will exploit the parallelism and run more efficiently on the FPGA. A software which is well optimized for a CPU cannot be used directly for an FPGA, at least not before it is thoroughly checked, all the non-synthesizable parts of the code are replaced with the synthesizable counterparts. Usage of such constructs may cause issues during the design process. Here are few of them:</a:t>
            </a:r>
          </a:p>
          <a:p>
            <a:endParaRPr lang="en-US" sz="2400" dirty="0"/>
          </a:p>
          <a:p>
            <a:pPr marL="342900" indent="-342900">
              <a:buFont typeface="Arial" panose="020B0604020202020204" pitchFamily="34" charset="0"/>
              <a:buChar char="•"/>
            </a:pPr>
            <a:r>
              <a:rPr lang="en-US" sz="2400" dirty="0"/>
              <a:t>System Calls</a:t>
            </a:r>
          </a:p>
          <a:p>
            <a:pPr marL="342900" indent="-342900">
              <a:buFont typeface="Arial" panose="020B0604020202020204" pitchFamily="34" charset="0"/>
              <a:buChar char="•"/>
            </a:pPr>
            <a:r>
              <a:rPr lang="en-US" sz="2400" dirty="0"/>
              <a:t>Use of Dynamic Memory</a:t>
            </a:r>
          </a:p>
          <a:p>
            <a:pPr marL="342900" indent="-342900">
              <a:buFont typeface="Arial" panose="020B0604020202020204" pitchFamily="34" charset="0"/>
              <a:buChar char="•"/>
            </a:pPr>
            <a:r>
              <a:rPr lang="en-US" sz="2400" dirty="0"/>
              <a:t>Pointer Limitations</a:t>
            </a:r>
          </a:p>
          <a:p>
            <a:pPr marL="342900" indent="-342900">
              <a:buFont typeface="Arial" panose="020B0604020202020204" pitchFamily="34" charset="0"/>
              <a:buChar char="•"/>
            </a:pPr>
            <a:r>
              <a:rPr lang="en-US" sz="2400" dirty="0"/>
              <a:t>Recursive Functions</a:t>
            </a:r>
          </a:p>
          <a:p>
            <a:br>
              <a:rPr lang="en-US" sz="2400" dirty="0"/>
            </a:br>
            <a:endParaRPr lang="en-IN" sz="2400" dirty="0"/>
          </a:p>
        </p:txBody>
      </p:sp>
    </p:spTree>
    <p:extLst>
      <p:ext uri="{BB962C8B-B14F-4D97-AF65-F5344CB8AC3E}">
        <p14:creationId xmlns:p14="http://schemas.microsoft.com/office/powerpoint/2010/main" val="1785508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8225D-A765-27DE-026C-9A708A62A7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2F6FB0-BF09-1272-1A87-E6E64655D440}"/>
              </a:ext>
            </a:extLst>
          </p:cNvPr>
          <p:cNvSpPr>
            <a:spLocks noGrp="1"/>
          </p:cNvSpPr>
          <p:nvPr>
            <p:ph type="title"/>
          </p:nvPr>
        </p:nvSpPr>
        <p:spPr>
          <a:xfrm>
            <a:off x="274377" y="87888"/>
            <a:ext cx="10515600" cy="874611"/>
          </a:xfrm>
        </p:spPr>
        <p:txBody>
          <a:bodyPr>
            <a:normAutofit/>
          </a:bodyPr>
          <a:lstStyle/>
          <a:p>
            <a:r>
              <a:rPr lang="en-IN" sz="3600" b="1" dirty="0"/>
              <a:t>Features of Alveo U50</a:t>
            </a:r>
          </a:p>
        </p:txBody>
      </p:sp>
      <p:sp>
        <p:nvSpPr>
          <p:cNvPr id="3" name="Slide Number Placeholder 2">
            <a:extLst>
              <a:ext uri="{FF2B5EF4-FFF2-40B4-BE49-F238E27FC236}">
                <a16:creationId xmlns:a16="http://schemas.microsoft.com/office/drawing/2014/main" id="{058B6263-A6DD-E80C-6479-868441D641A7}"/>
              </a:ext>
            </a:extLst>
          </p:cNvPr>
          <p:cNvSpPr>
            <a:spLocks noGrp="1"/>
          </p:cNvSpPr>
          <p:nvPr>
            <p:ph type="sldNum" sz="quarter" idx="12"/>
          </p:nvPr>
        </p:nvSpPr>
        <p:spPr/>
        <p:txBody>
          <a:bodyPr/>
          <a:lstStyle/>
          <a:p>
            <a:fld id="{FA00AF82-EB85-4D0A-A767-0F591179F832}" type="slidenum">
              <a:rPr lang="en-IN" smtClean="0"/>
              <a:t>16</a:t>
            </a:fld>
            <a:endParaRPr lang="en-IN" dirty="0"/>
          </a:p>
        </p:txBody>
      </p:sp>
      <p:pic>
        <p:nvPicPr>
          <p:cNvPr id="1026" name="Picture 2">
            <a:extLst>
              <a:ext uri="{FF2B5EF4-FFF2-40B4-BE49-F238E27FC236}">
                <a16:creationId xmlns:a16="http://schemas.microsoft.com/office/drawing/2014/main" id="{52BDFF8C-A3E5-0DB1-C756-2CA66BE34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404" y="2536438"/>
            <a:ext cx="3858908" cy="23716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FF61DD8F-B964-906F-F39D-FE0A0BA6BE09}"/>
              </a:ext>
            </a:extLst>
          </p:cNvPr>
          <p:cNvGraphicFramePr>
            <a:graphicFrameLocks noGrp="1"/>
          </p:cNvGraphicFramePr>
          <p:nvPr>
            <p:extLst>
              <p:ext uri="{D42A27DB-BD31-4B8C-83A1-F6EECF244321}">
                <p14:modId xmlns:p14="http://schemas.microsoft.com/office/powerpoint/2010/main" val="2085552692"/>
              </p:ext>
            </p:extLst>
          </p:nvPr>
        </p:nvGraphicFramePr>
        <p:xfrm>
          <a:off x="215900" y="965200"/>
          <a:ext cx="8180063" cy="5638800"/>
        </p:xfrm>
        <a:graphic>
          <a:graphicData uri="http://schemas.openxmlformats.org/drawingml/2006/table">
            <a:tbl>
              <a:tblPr firstRow="1" bandRow="1">
                <a:tableStyleId>{5C22544A-7EE6-4342-B048-85BDC9FD1C3A}</a:tableStyleId>
              </a:tblPr>
              <a:tblGrid>
                <a:gridCol w="2247899">
                  <a:extLst>
                    <a:ext uri="{9D8B030D-6E8A-4147-A177-3AD203B41FA5}">
                      <a16:colId xmlns:a16="http://schemas.microsoft.com/office/drawing/2014/main" val="1640032236"/>
                    </a:ext>
                  </a:extLst>
                </a:gridCol>
                <a:gridCol w="5932164">
                  <a:extLst>
                    <a:ext uri="{9D8B030D-6E8A-4147-A177-3AD203B41FA5}">
                      <a16:colId xmlns:a16="http://schemas.microsoft.com/office/drawing/2014/main" val="1790094438"/>
                    </a:ext>
                  </a:extLst>
                </a:gridCol>
              </a:tblGrid>
              <a:tr h="250052">
                <a:tc>
                  <a:txBody>
                    <a:bodyPr/>
                    <a:lstStyle/>
                    <a:p>
                      <a:pPr algn="l"/>
                      <a:r>
                        <a:rPr lang="en-US" sz="1600" dirty="0"/>
                        <a:t>Card Component</a:t>
                      </a:r>
                    </a:p>
                  </a:txBody>
                  <a:tcPr/>
                </a:tc>
                <a:tc>
                  <a:txBody>
                    <a:bodyPr/>
                    <a:lstStyle/>
                    <a:p>
                      <a:pPr algn="l"/>
                      <a:r>
                        <a:rPr lang="en-US" sz="1600" dirty="0"/>
                        <a:t>Alveo U50</a:t>
                      </a:r>
                    </a:p>
                  </a:txBody>
                  <a:tcPr/>
                </a:tc>
                <a:extLst>
                  <a:ext uri="{0D108BD9-81ED-4DB2-BD59-A6C34878D82A}">
                    <a16:rowId xmlns:a16="http://schemas.microsoft.com/office/drawing/2014/main" val="746858585"/>
                  </a:ext>
                </a:extLst>
              </a:tr>
              <a:tr h="250052">
                <a:tc>
                  <a:txBody>
                    <a:bodyPr/>
                    <a:lstStyle/>
                    <a:p>
                      <a:pPr algn="l"/>
                      <a:r>
                        <a:rPr lang="en-US" sz="1600" dirty="0"/>
                        <a:t>FPGA</a:t>
                      </a:r>
                    </a:p>
                  </a:txBody>
                  <a:tcPr/>
                </a:tc>
                <a:tc>
                  <a:txBody>
                    <a:bodyPr/>
                    <a:lstStyle/>
                    <a:p>
                      <a:pPr lvl="0" algn="just">
                        <a:buNone/>
                      </a:pPr>
                      <a:r>
                        <a:rPr lang="en-US" sz="1600" b="0" i="0" u="none" strike="noStrike" noProof="0" dirty="0">
                          <a:latin typeface="Calibri"/>
                        </a:rPr>
                        <a:t>UltraScale+™ XCU50 FPGA</a:t>
                      </a:r>
                      <a:endParaRPr lang="en-US" sz="1600" dirty="0"/>
                    </a:p>
                  </a:txBody>
                  <a:tcPr/>
                </a:tc>
                <a:extLst>
                  <a:ext uri="{0D108BD9-81ED-4DB2-BD59-A6C34878D82A}">
                    <a16:rowId xmlns:a16="http://schemas.microsoft.com/office/drawing/2014/main" val="2638057811"/>
                  </a:ext>
                </a:extLst>
              </a:tr>
              <a:tr h="250052">
                <a:tc>
                  <a:txBody>
                    <a:bodyPr/>
                    <a:lstStyle/>
                    <a:p>
                      <a:pPr lvl="0" algn="l">
                        <a:buNone/>
                      </a:pPr>
                      <a:r>
                        <a:rPr lang="en-US" sz="1600" b="0" i="0" u="none" strike="noStrike" noProof="0" dirty="0">
                          <a:latin typeface="Calibri"/>
                        </a:rPr>
                        <a:t>PCIe</a:t>
                      </a:r>
                      <a:endParaRPr lang="en-US" sz="1600" dirty="0"/>
                    </a:p>
                  </a:txBody>
                  <a:tcPr/>
                </a:tc>
                <a:tc>
                  <a:txBody>
                    <a:bodyPr/>
                    <a:lstStyle/>
                    <a:p>
                      <a:pPr marL="285750" lvl="0" indent="-285750" algn="just">
                        <a:lnSpc>
                          <a:spcPct val="100000"/>
                        </a:lnSpc>
                        <a:spcBef>
                          <a:spcPts val="0"/>
                        </a:spcBef>
                        <a:spcAft>
                          <a:spcPts val="0"/>
                        </a:spcAft>
                        <a:buFont typeface="Arial" panose="020B0604020202020204" pitchFamily="34" charset="0"/>
                        <a:buChar char="•"/>
                      </a:pPr>
                      <a:r>
                        <a:rPr lang="en-US" sz="1600" b="0" i="0" u="none" strike="noStrike" noProof="0" dirty="0">
                          <a:latin typeface="Calibri"/>
                        </a:rPr>
                        <a:t>16-lane PCI Express</a:t>
                      </a:r>
                      <a:endParaRPr lang="en-US" sz="1600" dirty="0"/>
                    </a:p>
                    <a:p>
                      <a:pPr marL="285750" lvl="0" indent="-285750" algn="just">
                        <a:lnSpc>
                          <a:spcPct val="100000"/>
                        </a:lnSpc>
                        <a:spcBef>
                          <a:spcPts val="0"/>
                        </a:spcBef>
                        <a:spcAft>
                          <a:spcPts val="0"/>
                        </a:spcAft>
                        <a:buFont typeface="Arial" panose="020B0604020202020204" pitchFamily="34" charset="0"/>
                        <a:buChar char="•"/>
                      </a:pPr>
                      <a:r>
                        <a:rPr lang="en-US" sz="1600" b="0" i="0" u="none" strike="noStrike" noProof="0" dirty="0">
                          <a:latin typeface="Calibri"/>
                        </a:rPr>
                        <a:t>PCIe Integrated Endpoint block connectivity</a:t>
                      </a:r>
                      <a:endParaRPr lang="en-US" sz="1600" dirty="0"/>
                    </a:p>
                    <a:p>
                      <a:pPr marL="285750" lvl="0" indent="-285750" algn="just">
                        <a:lnSpc>
                          <a:spcPct val="100000"/>
                        </a:lnSpc>
                        <a:spcBef>
                          <a:spcPts val="0"/>
                        </a:spcBef>
                        <a:spcAft>
                          <a:spcPts val="0"/>
                        </a:spcAft>
                        <a:buFont typeface="Arial" panose="020B0604020202020204" pitchFamily="34" charset="0"/>
                        <a:buChar char="•"/>
                      </a:pPr>
                      <a:r>
                        <a:rPr lang="en-US" sz="1600" b="0" i="0" u="none" strike="noStrike" noProof="0" dirty="0">
                          <a:latin typeface="Calibri"/>
                        </a:rPr>
                        <a:t>Gen1, 2, or 3 up to x16, Gen4 x8</a:t>
                      </a:r>
                      <a:endParaRPr lang="en-US" sz="1600" dirty="0"/>
                    </a:p>
                    <a:p>
                      <a:pPr marL="285750" lvl="0" indent="-285750" algn="just">
                        <a:buFont typeface="Arial" panose="020B0604020202020204" pitchFamily="34" charset="0"/>
                        <a:buChar char="•"/>
                      </a:pPr>
                      <a:r>
                        <a:rPr lang="en-US" sz="1600" b="0" i="0" u="none" strike="noStrike" noProof="0" dirty="0">
                          <a:latin typeface="Calibri"/>
                        </a:rPr>
                        <a:t>Single or dual Gen4 x8</a:t>
                      </a:r>
                      <a:endParaRPr lang="en-US" sz="1600" dirty="0"/>
                    </a:p>
                  </a:txBody>
                  <a:tcPr/>
                </a:tc>
                <a:extLst>
                  <a:ext uri="{0D108BD9-81ED-4DB2-BD59-A6C34878D82A}">
                    <a16:rowId xmlns:a16="http://schemas.microsoft.com/office/drawing/2014/main" val="670285089"/>
                  </a:ext>
                </a:extLst>
              </a:tr>
              <a:tr h="250052">
                <a:tc>
                  <a:txBody>
                    <a:bodyPr/>
                    <a:lstStyle/>
                    <a:p>
                      <a:pPr lvl="0" algn="l">
                        <a:buNone/>
                      </a:pPr>
                      <a:r>
                        <a:rPr lang="en-US" sz="1600" b="0" i="0" u="none" strike="noStrike" noProof="0" dirty="0"/>
                        <a:t>HBM</a:t>
                      </a:r>
                      <a:endParaRPr lang="en-US" dirty="0"/>
                    </a:p>
                  </a:txBody>
                  <a:tcPr/>
                </a:tc>
                <a:tc>
                  <a:txBody>
                    <a:bodyPr/>
                    <a:lstStyle/>
                    <a:p>
                      <a:pPr marL="285750" lvl="0" indent="-285750" algn="just">
                        <a:lnSpc>
                          <a:spcPct val="100000"/>
                        </a:lnSpc>
                        <a:spcBef>
                          <a:spcPts val="0"/>
                        </a:spcBef>
                        <a:spcAft>
                          <a:spcPts val="0"/>
                        </a:spcAft>
                        <a:buFont typeface="Arial" panose="020B0604020202020204" pitchFamily="34" charset="0"/>
                        <a:buChar char="•"/>
                      </a:pPr>
                      <a:r>
                        <a:rPr lang="en-US" sz="1600" b="0" i="0" u="none" strike="noStrike" noProof="0" dirty="0"/>
                        <a:t>8 GB - two 4 gigabyte (GB) HBM memory stacks</a:t>
                      </a:r>
                      <a:endParaRPr lang="en-US" dirty="0"/>
                    </a:p>
                    <a:p>
                      <a:pPr marL="285750" lvl="0" indent="-285750" algn="just">
                        <a:buFont typeface="Arial" panose="020B0604020202020204" pitchFamily="34" charset="0"/>
                        <a:buChar char="•"/>
                      </a:pPr>
                      <a:r>
                        <a:rPr lang="en-US" sz="1600" b="0" i="0" u="none" strike="noStrike" noProof="0" dirty="0"/>
                        <a:t>Split into 32 256 MB channels</a:t>
                      </a:r>
                      <a:endParaRPr lang="en-US" dirty="0"/>
                    </a:p>
                  </a:txBody>
                  <a:tcPr/>
                </a:tc>
                <a:extLst>
                  <a:ext uri="{0D108BD9-81ED-4DB2-BD59-A6C34878D82A}">
                    <a16:rowId xmlns:a16="http://schemas.microsoft.com/office/drawing/2014/main" val="2241704992"/>
                  </a:ext>
                </a:extLst>
              </a:tr>
              <a:tr h="250052">
                <a:tc>
                  <a:txBody>
                    <a:bodyPr/>
                    <a:lstStyle/>
                    <a:p>
                      <a:pPr lvl="0" algn="l">
                        <a:buNone/>
                      </a:pPr>
                      <a:r>
                        <a:rPr lang="en-US" sz="1600" b="0" i="0" u="none" strike="noStrike" noProof="0" dirty="0"/>
                        <a:t>Network Interface</a:t>
                      </a:r>
                      <a:endParaRPr lang="en-US" dirty="0"/>
                    </a:p>
                  </a:txBody>
                  <a:tcPr/>
                </a:tc>
                <a:tc>
                  <a:txBody>
                    <a:bodyPr/>
                    <a:lstStyle/>
                    <a:p>
                      <a:pPr marL="285750" lvl="0" indent="-285750" algn="just">
                        <a:lnSpc>
                          <a:spcPct val="100000"/>
                        </a:lnSpc>
                        <a:spcBef>
                          <a:spcPts val="0"/>
                        </a:spcBef>
                        <a:spcAft>
                          <a:spcPts val="0"/>
                        </a:spcAft>
                        <a:buFont typeface="Arial" panose="020B0604020202020204" pitchFamily="34" charset="0"/>
                        <a:buChar char="•"/>
                      </a:pPr>
                      <a:r>
                        <a:rPr lang="en-US" sz="1600" b="0" i="0" u="none" strike="noStrike" noProof="0" dirty="0"/>
                        <a:t>1x QSFP28</a:t>
                      </a:r>
                      <a:endParaRPr lang="en-US" dirty="0"/>
                    </a:p>
                    <a:p>
                      <a:pPr marL="285750" lvl="0" indent="-285750" algn="just">
                        <a:buFont typeface="Arial" panose="020B0604020202020204" pitchFamily="34" charset="0"/>
                        <a:buChar char="•"/>
                      </a:pPr>
                      <a:r>
                        <a:rPr lang="en-US" sz="1600" b="0" i="0" u="none" strike="noStrike" noProof="0" dirty="0"/>
                        <a:t>Supporting 100 GbE, 40 GbE, or 4x10/25 GbE</a:t>
                      </a:r>
                      <a:endParaRPr lang="en-US" dirty="0"/>
                    </a:p>
                  </a:txBody>
                  <a:tcPr/>
                </a:tc>
                <a:extLst>
                  <a:ext uri="{0D108BD9-81ED-4DB2-BD59-A6C34878D82A}">
                    <a16:rowId xmlns:a16="http://schemas.microsoft.com/office/drawing/2014/main" val="3346282546"/>
                  </a:ext>
                </a:extLst>
              </a:tr>
              <a:tr h="250052">
                <a:tc>
                  <a:txBody>
                    <a:bodyPr/>
                    <a:lstStyle/>
                    <a:p>
                      <a:pPr lvl="0" algn="l">
                        <a:buNone/>
                      </a:pPr>
                      <a:r>
                        <a:rPr lang="en-US" sz="1600" b="0" i="0" u="none" strike="noStrike" noProof="0" dirty="0"/>
                        <a:t>I2C Bus</a:t>
                      </a:r>
                      <a:endParaRPr lang="en-US" dirty="0"/>
                    </a:p>
                  </a:txBody>
                  <a:tcPr/>
                </a:tc>
                <a:tc>
                  <a:txBody>
                    <a:bodyPr/>
                    <a:lstStyle/>
                    <a:p>
                      <a:pPr lvl="0" algn="ctr">
                        <a:buNone/>
                      </a:pPr>
                      <a:r>
                        <a:rPr lang="en-US" sz="1600" b="0" i="0" u="none" strike="noStrike" noProof="0" dirty="0">
                          <a:solidFill>
                            <a:srgbClr val="000000"/>
                          </a:solidFill>
                          <a:latin typeface="Calibri"/>
                        </a:rPr>
                        <a:t>✓</a:t>
                      </a:r>
                    </a:p>
                  </a:txBody>
                  <a:tcPr/>
                </a:tc>
                <a:extLst>
                  <a:ext uri="{0D108BD9-81ED-4DB2-BD59-A6C34878D82A}">
                    <a16:rowId xmlns:a16="http://schemas.microsoft.com/office/drawing/2014/main" val="2436582164"/>
                  </a:ext>
                </a:extLst>
              </a:tr>
              <a:tr h="250052">
                <a:tc>
                  <a:txBody>
                    <a:bodyPr/>
                    <a:lstStyle/>
                    <a:p>
                      <a:pPr lvl="0" algn="l">
                        <a:buNone/>
                      </a:pPr>
                      <a:r>
                        <a:rPr lang="en-US" sz="1600" b="0" i="0" u="none" strike="noStrike" noProof="0" dirty="0">
                          <a:latin typeface="Calibri"/>
                        </a:rPr>
                        <a:t>Status LEDs</a:t>
                      </a:r>
                      <a:endParaRPr lang="en-US" sz="1600" dirty="0"/>
                    </a:p>
                  </a:txBody>
                  <a:tcPr/>
                </a:tc>
                <a:tc>
                  <a:txBody>
                    <a:bodyPr/>
                    <a:lstStyle/>
                    <a:p>
                      <a:pPr lvl="0" algn="ctr">
                        <a:buNone/>
                      </a:pPr>
                      <a:r>
                        <a:rPr lang="en-US" sz="1600" b="0" i="0" u="none" strike="noStrike" noProof="0" dirty="0">
                          <a:latin typeface="Calibri"/>
                        </a:rPr>
                        <a:t>✓</a:t>
                      </a:r>
                      <a:endParaRPr lang="en-US" sz="1600" dirty="0"/>
                    </a:p>
                  </a:txBody>
                  <a:tcPr/>
                </a:tc>
                <a:extLst>
                  <a:ext uri="{0D108BD9-81ED-4DB2-BD59-A6C34878D82A}">
                    <a16:rowId xmlns:a16="http://schemas.microsoft.com/office/drawing/2014/main" val="2971940675"/>
                  </a:ext>
                </a:extLst>
              </a:tr>
              <a:tr h="250052">
                <a:tc>
                  <a:txBody>
                    <a:bodyPr/>
                    <a:lstStyle/>
                    <a:p>
                      <a:pPr lvl="0" algn="l">
                        <a:buNone/>
                      </a:pPr>
                      <a:r>
                        <a:rPr lang="en-US" sz="1600" b="0" i="0" u="none" strike="noStrike" noProof="0" dirty="0">
                          <a:latin typeface="Calibri"/>
                        </a:rPr>
                        <a:t>Power Management</a:t>
                      </a:r>
                      <a:endParaRPr lang="en-US" sz="1600" dirty="0"/>
                    </a:p>
                  </a:txBody>
                  <a:tcPr/>
                </a:tc>
                <a:tc>
                  <a:txBody>
                    <a:bodyPr/>
                    <a:lstStyle/>
                    <a:p>
                      <a:pPr lvl="0" algn="just">
                        <a:lnSpc>
                          <a:spcPct val="100000"/>
                        </a:lnSpc>
                        <a:spcBef>
                          <a:spcPts val="0"/>
                        </a:spcBef>
                        <a:spcAft>
                          <a:spcPts val="0"/>
                        </a:spcAft>
                        <a:buNone/>
                      </a:pPr>
                      <a:r>
                        <a:rPr lang="en-US" sz="1600" b="0" i="0" u="none" strike="noStrike" noProof="0" dirty="0">
                          <a:latin typeface="Calibri"/>
                        </a:rPr>
                        <a:t>Power management with system management bus (SMBus) voltage, current, and temperature monitoring</a:t>
                      </a:r>
                      <a:endParaRPr lang="en-US" sz="1600" dirty="0"/>
                    </a:p>
                  </a:txBody>
                  <a:tcPr/>
                </a:tc>
                <a:extLst>
                  <a:ext uri="{0D108BD9-81ED-4DB2-BD59-A6C34878D82A}">
                    <a16:rowId xmlns:a16="http://schemas.microsoft.com/office/drawing/2014/main" val="2531590521"/>
                  </a:ext>
                </a:extLst>
              </a:tr>
              <a:tr h="250052">
                <a:tc>
                  <a:txBody>
                    <a:bodyPr/>
                    <a:lstStyle/>
                    <a:p>
                      <a:pPr lvl="0" algn="l">
                        <a:buNone/>
                      </a:pPr>
                      <a:r>
                        <a:rPr lang="en-US" sz="1600" b="0" i="0" u="none" strike="noStrike" noProof="0" dirty="0">
                          <a:latin typeface="Calibri"/>
                        </a:rPr>
                        <a:t>Electrical Design Power</a:t>
                      </a:r>
                      <a:endParaRPr lang="en-US" sz="1600" dirty="0"/>
                    </a:p>
                  </a:txBody>
                  <a:tcPr/>
                </a:tc>
                <a:tc>
                  <a:txBody>
                    <a:bodyPr/>
                    <a:lstStyle/>
                    <a:p>
                      <a:pPr lvl="0" algn="just">
                        <a:buNone/>
                      </a:pPr>
                      <a:r>
                        <a:rPr lang="en-US" sz="1600" b="0" i="0" u="none" strike="noStrike" noProof="0" dirty="0">
                          <a:latin typeface="Calibri"/>
                        </a:rPr>
                        <a:t>75W PCIe slot functional with PCIe slot power only</a:t>
                      </a:r>
                      <a:endParaRPr lang="en-US" sz="1600" dirty="0"/>
                    </a:p>
                  </a:txBody>
                  <a:tcPr/>
                </a:tc>
                <a:extLst>
                  <a:ext uri="{0D108BD9-81ED-4DB2-BD59-A6C34878D82A}">
                    <a16:rowId xmlns:a16="http://schemas.microsoft.com/office/drawing/2014/main" val="3921727406"/>
                  </a:ext>
                </a:extLst>
              </a:tr>
              <a:tr h="250052">
                <a:tc>
                  <a:txBody>
                    <a:bodyPr/>
                    <a:lstStyle/>
                    <a:p>
                      <a:pPr lvl="0" algn="l">
                        <a:buNone/>
                      </a:pPr>
                      <a:r>
                        <a:rPr lang="en-US" sz="1600" b="0" i="0" u="none" strike="noStrike" noProof="0" dirty="0">
                          <a:latin typeface="Calibri"/>
                        </a:rPr>
                        <a:t>Configuration Options</a:t>
                      </a:r>
                      <a:endParaRPr lang="en-US" sz="1600" dirty="0"/>
                    </a:p>
                  </a:txBody>
                  <a:tcPr/>
                </a:tc>
                <a:tc>
                  <a:txBody>
                    <a:bodyPr/>
                    <a:lstStyle/>
                    <a:p>
                      <a:pPr marL="285750" lvl="0" indent="-285750" algn="just">
                        <a:lnSpc>
                          <a:spcPct val="100000"/>
                        </a:lnSpc>
                        <a:spcBef>
                          <a:spcPts val="0"/>
                        </a:spcBef>
                        <a:spcAft>
                          <a:spcPts val="0"/>
                        </a:spcAft>
                        <a:buFont typeface="Arial" panose="020B0604020202020204" pitchFamily="34" charset="0"/>
                        <a:buChar char="•"/>
                      </a:pPr>
                      <a:r>
                        <a:rPr lang="en-US" sz="1600" b="0" i="0" u="none" strike="noStrike" noProof="0" dirty="0">
                          <a:latin typeface="Calibri"/>
                        </a:rPr>
                        <a:t>1 gigabit (Gb) Quad Serial Peripheral Interface (SPI) flash memory</a:t>
                      </a:r>
                      <a:endParaRPr lang="en-US" sz="1600" dirty="0"/>
                    </a:p>
                    <a:p>
                      <a:pPr marL="285750" lvl="0" indent="-285750" algn="just">
                        <a:lnSpc>
                          <a:spcPct val="100000"/>
                        </a:lnSpc>
                        <a:spcBef>
                          <a:spcPts val="0"/>
                        </a:spcBef>
                        <a:spcAft>
                          <a:spcPts val="0"/>
                        </a:spcAft>
                        <a:buFont typeface="Arial" panose="020B0604020202020204" pitchFamily="34" charset="0"/>
                        <a:buChar char="•"/>
                      </a:pPr>
                      <a:r>
                        <a:rPr lang="en-US" sz="1600" b="0" i="0" u="none" strike="noStrike" noProof="0" dirty="0">
                          <a:latin typeface="Calibri"/>
                        </a:rPr>
                        <a:t>UltraScale+ device configurable over USB/JTAG and Quad SPI configuration flash memory</a:t>
                      </a:r>
                      <a:endParaRPr lang="en-US" sz="1600" dirty="0"/>
                    </a:p>
                  </a:txBody>
                  <a:tcPr/>
                </a:tc>
                <a:extLst>
                  <a:ext uri="{0D108BD9-81ED-4DB2-BD59-A6C34878D82A}">
                    <a16:rowId xmlns:a16="http://schemas.microsoft.com/office/drawing/2014/main" val="447407130"/>
                  </a:ext>
                </a:extLst>
              </a:tr>
              <a:tr h="250052">
                <a:tc>
                  <a:txBody>
                    <a:bodyPr/>
                    <a:lstStyle/>
                    <a:p>
                      <a:pPr lvl="0" algn="l">
                        <a:buNone/>
                      </a:pPr>
                      <a:r>
                        <a:rPr lang="en-US" sz="1600" b="0" i="0" u="none" strike="noStrike" noProof="0" dirty="0">
                          <a:latin typeface="Calibri"/>
                        </a:rPr>
                        <a:t>UART</a:t>
                      </a:r>
                      <a:endParaRPr lang="en-US" sz="1600" dirty="0"/>
                    </a:p>
                  </a:txBody>
                  <a:tcPr/>
                </a:tc>
                <a:tc>
                  <a:txBody>
                    <a:bodyPr/>
                    <a:lstStyle/>
                    <a:p>
                      <a:pPr lvl="0" algn="just">
                        <a:buNone/>
                      </a:pPr>
                      <a:r>
                        <a:rPr lang="en-US" sz="1600" b="0" i="0" u="none" strike="noStrike" noProof="0" dirty="0">
                          <a:latin typeface="Calibri"/>
                        </a:rPr>
                        <a:t>UART access through the maintenance connector</a:t>
                      </a:r>
                      <a:endParaRPr lang="en-US" sz="1600" dirty="0"/>
                    </a:p>
                  </a:txBody>
                  <a:tcPr/>
                </a:tc>
                <a:extLst>
                  <a:ext uri="{0D108BD9-81ED-4DB2-BD59-A6C34878D82A}">
                    <a16:rowId xmlns:a16="http://schemas.microsoft.com/office/drawing/2014/main" val="3082206267"/>
                  </a:ext>
                </a:extLst>
              </a:tr>
            </a:tbl>
          </a:graphicData>
        </a:graphic>
      </p:graphicFrame>
    </p:spTree>
    <p:extLst>
      <p:ext uri="{BB962C8B-B14F-4D97-AF65-F5344CB8AC3E}">
        <p14:creationId xmlns:p14="http://schemas.microsoft.com/office/powerpoint/2010/main" val="1642432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5FCB8-FEB9-7CB6-7D27-741FCA201D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723C36-0175-6AA6-6C0C-CFEDA2B13E9C}"/>
              </a:ext>
            </a:extLst>
          </p:cNvPr>
          <p:cNvSpPr>
            <a:spLocks noGrp="1"/>
          </p:cNvSpPr>
          <p:nvPr>
            <p:ph type="title"/>
          </p:nvPr>
        </p:nvSpPr>
        <p:spPr>
          <a:xfrm>
            <a:off x="491487" y="471966"/>
            <a:ext cx="10515600" cy="874611"/>
          </a:xfrm>
        </p:spPr>
        <p:txBody>
          <a:bodyPr>
            <a:normAutofit/>
          </a:bodyPr>
          <a:lstStyle/>
          <a:p>
            <a:r>
              <a:rPr lang="en-IN" sz="3600" b="1" dirty="0"/>
              <a:t>Project Specifications</a:t>
            </a:r>
          </a:p>
        </p:txBody>
      </p:sp>
      <p:sp>
        <p:nvSpPr>
          <p:cNvPr id="3" name="Slide Number Placeholder 2">
            <a:extLst>
              <a:ext uri="{FF2B5EF4-FFF2-40B4-BE49-F238E27FC236}">
                <a16:creationId xmlns:a16="http://schemas.microsoft.com/office/drawing/2014/main" id="{D3CD2158-8E6D-618E-0AF2-4BF68AA1B428}"/>
              </a:ext>
            </a:extLst>
          </p:cNvPr>
          <p:cNvSpPr>
            <a:spLocks noGrp="1"/>
          </p:cNvSpPr>
          <p:nvPr>
            <p:ph type="sldNum" sz="quarter" idx="12"/>
          </p:nvPr>
        </p:nvSpPr>
        <p:spPr/>
        <p:txBody>
          <a:bodyPr/>
          <a:lstStyle/>
          <a:p>
            <a:fld id="{FA00AF82-EB85-4D0A-A767-0F591179F832}" type="slidenum">
              <a:rPr lang="en-IN" smtClean="0"/>
              <a:t>17</a:t>
            </a:fld>
            <a:endParaRPr lang="en-IN"/>
          </a:p>
        </p:txBody>
      </p:sp>
      <p:graphicFrame>
        <p:nvGraphicFramePr>
          <p:cNvPr id="9" name="Table 4">
            <a:extLst>
              <a:ext uri="{FF2B5EF4-FFF2-40B4-BE49-F238E27FC236}">
                <a16:creationId xmlns:a16="http://schemas.microsoft.com/office/drawing/2014/main" id="{217E0A61-6CD8-6B46-DC81-4BC24943C7BC}"/>
              </a:ext>
            </a:extLst>
          </p:cNvPr>
          <p:cNvGraphicFramePr>
            <a:graphicFrameLocks/>
          </p:cNvGraphicFramePr>
          <p:nvPr/>
        </p:nvGraphicFramePr>
        <p:xfrm>
          <a:off x="354798" y="1713781"/>
          <a:ext cx="5242089" cy="3811567"/>
        </p:xfrm>
        <a:graphic>
          <a:graphicData uri="http://schemas.openxmlformats.org/drawingml/2006/table">
            <a:tbl>
              <a:tblPr firstRow="1" bandRow="1">
                <a:tableStyleId>{5C22544A-7EE6-4342-B048-85BDC9FD1C3A}</a:tableStyleId>
              </a:tblPr>
              <a:tblGrid>
                <a:gridCol w="5242089">
                  <a:extLst>
                    <a:ext uri="{9D8B030D-6E8A-4147-A177-3AD203B41FA5}">
                      <a16:colId xmlns:a16="http://schemas.microsoft.com/office/drawing/2014/main" val="390844116"/>
                    </a:ext>
                  </a:extLst>
                </a:gridCol>
              </a:tblGrid>
              <a:tr h="371907">
                <a:tc>
                  <a:txBody>
                    <a:bodyPr/>
                    <a:lstStyle/>
                    <a:p>
                      <a:pPr algn="ctr"/>
                      <a:r>
                        <a:rPr lang="en-IN" sz="2000" dirty="0"/>
                        <a:t>Software Specifications</a:t>
                      </a:r>
                    </a:p>
                  </a:txBody>
                  <a:tcPr/>
                </a:tc>
                <a:extLst>
                  <a:ext uri="{0D108BD9-81ED-4DB2-BD59-A6C34878D82A}">
                    <a16:rowId xmlns:a16="http://schemas.microsoft.com/office/drawing/2014/main" val="1282604529"/>
                  </a:ext>
                </a:extLst>
              </a:tr>
              <a:tr h="438828">
                <a:tc>
                  <a:txBody>
                    <a:bodyPr/>
                    <a:lstStyle/>
                    <a:p>
                      <a:r>
                        <a:rPr lang="en-US" sz="2000" dirty="0"/>
                        <a:t>Sequences to be aligned – DNA Sequences</a:t>
                      </a:r>
                      <a:endParaRPr lang="en-IN" sz="2000" dirty="0"/>
                    </a:p>
                  </a:txBody>
                  <a:tcPr/>
                </a:tc>
                <a:extLst>
                  <a:ext uri="{0D108BD9-81ED-4DB2-BD59-A6C34878D82A}">
                    <a16:rowId xmlns:a16="http://schemas.microsoft.com/office/drawing/2014/main" val="4074508713"/>
                  </a:ext>
                </a:extLst>
              </a:tr>
              <a:tr h="4446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L</a:t>
                      </a:r>
                      <a:r>
                        <a:rPr lang="en-IN" sz="2000" dirty="0"/>
                        <a:t>ength of reads – 64 base-pairs</a:t>
                      </a:r>
                    </a:p>
                  </a:txBody>
                  <a:tcPr/>
                </a:tc>
                <a:extLst>
                  <a:ext uri="{0D108BD9-81ED-4DB2-BD59-A6C34878D82A}">
                    <a16:rowId xmlns:a16="http://schemas.microsoft.com/office/drawing/2014/main" val="433493070"/>
                  </a:ext>
                </a:extLst>
              </a:tr>
              <a:tr h="3973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Alignment type - Global</a:t>
                      </a:r>
                      <a:endParaRPr lang="en-IN" sz="2000" dirty="0"/>
                    </a:p>
                  </a:txBody>
                  <a:tcPr/>
                </a:tc>
                <a:extLst>
                  <a:ext uri="{0D108BD9-81ED-4DB2-BD59-A6C34878D82A}">
                    <a16:rowId xmlns:a16="http://schemas.microsoft.com/office/drawing/2014/main" val="874381737"/>
                  </a:ext>
                </a:extLst>
              </a:tr>
              <a:tr h="4975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Input format  – String of two DNA sequences</a:t>
                      </a:r>
                      <a:endParaRPr lang="en-IN" sz="2000" dirty="0"/>
                    </a:p>
                  </a:txBody>
                  <a:tcPr/>
                </a:tc>
                <a:extLst>
                  <a:ext uri="{0D108BD9-81ED-4DB2-BD59-A6C34878D82A}">
                    <a16:rowId xmlns:a16="http://schemas.microsoft.com/office/drawing/2014/main" val="464274244"/>
                  </a:ext>
                </a:extLst>
              </a:tr>
              <a:tr h="631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Output format - String of aligned sequences</a:t>
                      </a:r>
                      <a:endParaRPr lang="en-IN" sz="2000" dirty="0"/>
                    </a:p>
                  </a:txBody>
                  <a:tcPr/>
                </a:tc>
                <a:extLst>
                  <a:ext uri="{0D108BD9-81ED-4DB2-BD59-A6C34878D82A}">
                    <a16:rowId xmlns:a16="http://schemas.microsoft.com/office/drawing/2014/main" val="3140967358"/>
                  </a:ext>
                </a:extLst>
              </a:tr>
              <a:tr h="3777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User interface – Command Line Interface 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Graphical- User Interface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dirty="0"/>
                    </a:p>
                  </a:txBody>
                  <a:tcPr/>
                </a:tc>
                <a:extLst>
                  <a:ext uri="{0D108BD9-81ED-4DB2-BD59-A6C34878D82A}">
                    <a16:rowId xmlns:a16="http://schemas.microsoft.com/office/drawing/2014/main" val="3644063861"/>
                  </a:ext>
                </a:extLst>
              </a:tr>
            </a:tbl>
          </a:graphicData>
        </a:graphic>
      </p:graphicFrame>
      <p:graphicFrame>
        <p:nvGraphicFramePr>
          <p:cNvPr id="10" name="Table 9">
            <a:extLst>
              <a:ext uri="{FF2B5EF4-FFF2-40B4-BE49-F238E27FC236}">
                <a16:creationId xmlns:a16="http://schemas.microsoft.com/office/drawing/2014/main" id="{C843E2B3-243D-2476-7508-C8DB2D5D3129}"/>
              </a:ext>
            </a:extLst>
          </p:cNvPr>
          <p:cNvGraphicFramePr>
            <a:graphicFrameLocks noGrp="1"/>
          </p:cNvGraphicFramePr>
          <p:nvPr/>
        </p:nvGraphicFramePr>
        <p:xfrm>
          <a:off x="5749287" y="1713781"/>
          <a:ext cx="5257800" cy="1978834"/>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726620630"/>
                    </a:ext>
                  </a:extLst>
                </a:gridCol>
              </a:tblGrid>
              <a:tr h="374603">
                <a:tc>
                  <a:txBody>
                    <a:bodyPr/>
                    <a:lstStyle/>
                    <a:p>
                      <a:pPr algn="ctr"/>
                      <a:r>
                        <a:rPr lang="en-IN" sz="2000" dirty="0"/>
                        <a:t>Hardware Specifications</a:t>
                      </a:r>
                    </a:p>
                  </a:txBody>
                  <a:tcPr/>
                </a:tc>
                <a:extLst>
                  <a:ext uri="{0D108BD9-81ED-4DB2-BD59-A6C34878D82A}">
                    <a16:rowId xmlns:a16="http://schemas.microsoft.com/office/drawing/2014/main" val="3166253061"/>
                  </a:ext>
                </a:extLst>
              </a:tr>
              <a:tr h="432677">
                <a:tc>
                  <a:txBody>
                    <a:bodyPr/>
                    <a:lstStyle/>
                    <a:p>
                      <a:r>
                        <a:rPr lang="en-IN" sz="2000" dirty="0"/>
                        <a:t>Alveo U50 Data Center Accelerator Card</a:t>
                      </a:r>
                    </a:p>
                  </a:txBody>
                  <a:tcPr/>
                </a:tc>
                <a:extLst>
                  <a:ext uri="{0D108BD9-81ED-4DB2-BD59-A6C34878D82A}">
                    <a16:rowId xmlns:a16="http://schemas.microsoft.com/office/drawing/2014/main" val="2496180092"/>
                  </a:ext>
                </a:extLst>
              </a:tr>
              <a:tr h="448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Host Server Running Linux</a:t>
                      </a:r>
                      <a:endParaRPr lang="en-IN" sz="2000" dirty="0"/>
                    </a:p>
                  </a:txBody>
                  <a:tcPr/>
                </a:tc>
                <a:extLst>
                  <a:ext uri="{0D108BD9-81ED-4DB2-BD59-A6C34878D82A}">
                    <a16:rowId xmlns:a16="http://schemas.microsoft.com/office/drawing/2014/main" val="3719200292"/>
                  </a:ext>
                </a:extLst>
              </a:tr>
              <a:tr h="1510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Software interface - PCIe interface Gen3 16 lane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dirty="0"/>
                    </a:p>
                  </a:txBody>
                  <a:tcPr/>
                </a:tc>
                <a:extLst>
                  <a:ext uri="{0D108BD9-81ED-4DB2-BD59-A6C34878D82A}">
                    <a16:rowId xmlns:a16="http://schemas.microsoft.com/office/drawing/2014/main" val="2654957351"/>
                  </a:ext>
                </a:extLst>
              </a:tr>
            </a:tbl>
          </a:graphicData>
        </a:graphic>
      </p:graphicFrame>
    </p:spTree>
    <p:extLst>
      <p:ext uri="{BB962C8B-B14F-4D97-AF65-F5344CB8AC3E}">
        <p14:creationId xmlns:p14="http://schemas.microsoft.com/office/powerpoint/2010/main" val="183388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B403-C5C0-D8BE-49E2-FEF9C0B5BDD4}"/>
              </a:ext>
            </a:extLst>
          </p:cNvPr>
          <p:cNvSpPr>
            <a:spLocks noGrp="1"/>
          </p:cNvSpPr>
          <p:nvPr>
            <p:ph type="title"/>
          </p:nvPr>
        </p:nvSpPr>
        <p:spPr>
          <a:xfrm>
            <a:off x="271752" y="288925"/>
            <a:ext cx="10515600" cy="1325563"/>
          </a:xfrm>
        </p:spPr>
        <p:txBody>
          <a:bodyPr/>
          <a:lstStyle/>
          <a:p>
            <a:r>
              <a:rPr lang="en-IN" b="1" dirty="0"/>
              <a:t>Demo Setup</a:t>
            </a:r>
          </a:p>
        </p:txBody>
      </p:sp>
      <p:sp>
        <p:nvSpPr>
          <p:cNvPr id="3" name="Slide Number Placeholder 2">
            <a:extLst>
              <a:ext uri="{FF2B5EF4-FFF2-40B4-BE49-F238E27FC236}">
                <a16:creationId xmlns:a16="http://schemas.microsoft.com/office/drawing/2014/main" id="{5E018772-BD7C-157A-0A0C-30C4A9B9923D}"/>
              </a:ext>
            </a:extLst>
          </p:cNvPr>
          <p:cNvSpPr>
            <a:spLocks noGrp="1"/>
          </p:cNvSpPr>
          <p:nvPr>
            <p:ph type="sldNum" sz="quarter" idx="12"/>
          </p:nvPr>
        </p:nvSpPr>
        <p:spPr/>
        <p:txBody>
          <a:bodyPr/>
          <a:lstStyle/>
          <a:p>
            <a:fld id="{FA00AF82-EB85-4D0A-A767-0F591179F832}" type="slidenum">
              <a:rPr lang="en-IN" smtClean="0"/>
              <a:t>18</a:t>
            </a:fld>
            <a:endParaRPr lang="en-IN"/>
          </a:p>
        </p:txBody>
      </p:sp>
      <p:sp>
        <p:nvSpPr>
          <p:cNvPr id="4" name="TextBox 3">
            <a:extLst>
              <a:ext uri="{FF2B5EF4-FFF2-40B4-BE49-F238E27FC236}">
                <a16:creationId xmlns:a16="http://schemas.microsoft.com/office/drawing/2014/main" id="{59B011AB-F7ED-FE78-98BB-10A30087C998}"/>
              </a:ext>
            </a:extLst>
          </p:cNvPr>
          <p:cNvSpPr txBox="1"/>
          <p:nvPr/>
        </p:nvSpPr>
        <p:spPr>
          <a:xfrm>
            <a:off x="3488608" y="5397405"/>
            <a:ext cx="4451475" cy="369332"/>
          </a:xfrm>
          <a:prstGeom prst="rect">
            <a:avLst/>
          </a:prstGeom>
          <a:noFill/>
        </p:spPr>
        <p:txBody>
          <a:bodyPr wrap="none" rtlCol="0">
            <a:spAutoFit/>
          </a:bodyPr>
          <a:lstStyle/>
          <a:p>
            <a:r>
              <a:rPr lang="en-IN" dirty="0"/>
              <a:t>Fig-9: Demo Setup of Bi-WFA using Alveo U50</a:t>
            </a:r>
          </a:p>
        </p:txBody>
      </p:sp>
      <p:pic>
        <p:nvPicPr>
          <p:cNvPr id="9" name="Picture 8">
            <a:extLst>
              <a:ext uri="{FF2B5EF4-FFF2-40B4-BE49-F238E27FC236}">
                <a16:creationId xmlns:a16="http://schemas.microsoft.com/office/drawing/2014/main" id="{D9701E7E-FE26-57E3-2125-6C2B391B5CA8}"/>
              </a:ext>
            </a:extLst>
          </p:cNvPr>
          <p:cNvPicPr>
            <a:picLocks noChangeAspect="1"/>
          </p:cNvPicPr>
          <p:nvPr/>
        </p:nvPicPr>
        <p:blipFill>
          <a:blip r:embed="rId2"/>
          <a:stretch>
            <a:fillRect/>
          </a:stretch>
        </p:blipFill>
        <p:spPr>
          <a:xfrm>
            <a:off x="0" y="1805929"/>
            <a:ext cx="12192000" cy="3246141"/>
          </a:xfrm>
          <a:prstGeom prst="rect">
            <a:avLst/>
          </a:prstGeom>
        </p:spPr>
      </p:pic>
    </p:spTree>
    <p:extLst>
      <p:ext uri="{BB962C8B-B14F-4D97-AF65-F5344CB8AC3E}">
        <p14:creationId xmlns:p14="http://schemas.microsoft.com/office/powerpoint/2010/main" val="2950176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71C2-DE39-7BD2-726D-99163D5A7F78}"/>
              </a:ext>
            </a:extLst>
          </p:cNvPr>
          <p:cNvSpPr>
            <a:spLocks noGrp="1"/>
          </p:cNvSpPr>
          <p:nvPr>
            <p:ph type="title"/>
          </p:nvPr>
        </p:nvSpPr>
        <p:spPr>
          <a:xfrm>
            <a:off x="404911" y="136525"/>
            <a:ext cx="10515600" cy="824326"/>
          </a:xfrm>
        </p:spPr>
        <p:txBody>
          <a:bodyPr>
            <a:normAutofit/>
          </a:bodyPr>
          <a:lstStyle/>
          <a:p>
            <a:r>
              <a:rPr lang="en-US" sz="3600" b="1" dirty="0"/>
              <a:t>Status of the Project</a:t>
            </a:r>
            <a:endParaRPr lang="en-IN" sz="3600" b="1" dirty="0"/>
          </a:p>
        </p:txBody>
      </p:sp>
      <p:graphicFrame>
        <p:nvGraphicFramePr>
          <p:cNvPr id="4" name="Content Placeholder 3">
            <a:extLst>
              <a:ext uri="{FF2B5EF4-FFF2-40B4-BE49-F238E27FC236}">
                <a16:creationId xmlns:a16="http://schemas.microsoft.com/office/drawing/2014/main" id="{424558EF-3F9A-360E-0EB8-A729DAD4E9D3}"/>
              </a:ext>
            </a:extLst>
          </p:cNvPr>
          <p:cNvGraphicFramePr>
            <a:graphicFrameLocks noGrp="1"/>
          </p:cNvGraphicFramePr>
          <p:nvPr>
            <p:ph idx="1"/>
            <p:extLst>
              <p:ext uri="{D42A27DB-BD31-4B8C-83A1-F6EECF244321}">
                <p14:modId xmlns:p14="http://schemas.microsoft.com/office/powerpoint/2010/main" val="1025007580"/>
              </p:ext>
            </p:extLst>
          </p:nvPr>
        </p:nvGraphicFramePr>
        <p:xfrm>
          <a:off x="512397" y="1107793"/>
          <a:ext cx="11274692" cy="2251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1E24787A-415E-5DCB-5842-06D1333FB517}"/>
              </a:ext>
            </a:extLst>
          </p:cNvPr>
          <p:cNvSpPr>
            <a:spLocks noGrp="1"/>
          </p:cNvSpPr>
          <p:nvPr>
            <p:ph type="sldNum" sz="quarter" idx="12"/>
          </p:nvPr>
        </p:nvSpPr>
        <p:spPr/>
        <p:txBody>
          <a:bodyPr/>
          <a:lstStyle/>
          <a:p>
            <a:fld id="{FA00AF82-EB85-4D0A-A767-0F591179F832}" type="slidenum">
              <a:rPr lang="en-IN" smtClean="0"/>
              <a:t>19</a:t>
            </a:fld>
            <a:endParaRPr lang="en-IN"/>
          </a:p>
        </p:txBody>
      </p:sp>
      <p:graphicFrame>
        <p:nvGraphicFramePr>
          <p:cNvPr id="6" name="Content Placeholder 3">
            <a:extLst>
              <a:ext uri="{FF2B5EF4-FFF2-40B4-BE49-F238E27FC236}">
                <a16:creationId xmlns:a16="http://schemas.microsoft.com/office/drawing/2014/main" id="{7AE1A705-D223-1B14-BECF-69BBEFA8EB9E}"/>
              </a:ext>
            </a:extLst>
          </p:cNvPr>
          <p:cNvGraphicFramePr>
            <a:graphicFrameLocks/>
          </p:cNvGraphicFramePr>
          <p:nvPr>
            <p:extLst>
              <p:ext uri="{D42A27DB-BD31-4B8C-83A1-F6EECF244321}">
                <p14:modId xmlns:p14="http://schemas.microsoft.com/office/powerpoint/2010/main" val="110032450"/>
              </p:ext>
            </p:extLst>
          </p:nvPr>
        </p:nvGraphicFramePr>
        <p:xfrm>
          <a:off x="512397" y="4226331"/>
          <a:ext cx="11274692" cy="232195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itle 1">
            <a:extLst>
              <a:ext uri="{FF2B5EF4-FFF2-40B4-BE49-F238E27FC236}">
                <a16:creationId xmlns:a16="http://schemas.microsoft.com/office/drawing/2014/main" id="{DD21095E-637C-217E-B83C-F4F87995D664}"/>
              </a:ext>
            </a:extLst>
          </p:cNvPr>
          <p:cNvSpPr txBox="1">
            <a:spLocks/>
          </p:cNvSpPr>
          <p:nvPr/>
        </p:nvSpPr>
        <p:spPr>
          <a:xfrm>
            <a:off x="512397" y="3429000"/>
            <a:ext cx="10515600" cy="673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lumMod val="75000"/>
                  </a:schemeClr>
                </a:solidFill>
                <a:latin typeface="+mj-lt"/>
                <a:ea typeface="+mj-ea"/>
                <a:cs typeface="+mj-cs"/>
              </a:defRPr>
            </a:lvl1pPr>
          </a:lstStyle>
          <a:p>
            <a:r>
              <a:rPr lang="en-US" sz="3600" b="1" dirty="0"/>
              <a:t>Future Work</a:t>
            </a:r>
            <a:endParaRPr lang="en-IN" sz="3600" b="1" dirty="0"/>
          </a:p>
        </p:txBody>
      </p:sp>
    </p:spTree>
    <p:extLst>
      <p:ext uri="{BB962C8B-B14F-4D97-AF65-F5344CB8AC3E}">
        <p14:creationId xmlns:p14="http://schemas.microsoft.com/office/powerpoint/2010/main" val="245717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4C4F-8612-04AF-04AB-1933A2353999}"/>
              </a:ext>
            </a:extLst>
          </p:cNvPr>
          <p:cNvSpPr>
            <a:spLocks noGrp="1"/>
          </p:cNvSpPr>
          <p:nvPr>
            <p:ph type="title"/>
          </p:nvPr>
        </p:nvSpPr>
        <p:spPr>
          <a:xfrm>
            <a:off x="285307" y="-90543"/>
            <a:ext cx="10515600" cy="1325563"/>
          </a:xfrm>
        </p:spPr>
        <p:txBody>
          <a:bodyPr/>
          <a:lstStyle/>
          <a:p>
            <a:r>
              <a:rPr lang="en-IN" b="1" dirty="0"/>
              <a:t>Outline</a:t>
            </a:r>
          </a:p>
        </p:txBody>
      </p:sp>
      <p:sp>
        <p:nvSpPr>
          <p:cNvPr id="3" name="Slide Number Placeholder 2">
            <a:extLst>
              <a:ext uri="{FF2B5EF4-FFF2-40B4-BE49-F238E27FC236}">
                <a16:creationId xmlns:a16="http://schemas.microsoft.com/office/drawing/2014/main" id="{F7FFA66A-BCBA-D2C8-7D35-A57FF215AF54}"/>
              </a:ext>
            </a:extLst>
          </p:cNvPr>
          <p:cNvSpPr>
            <a:spLocks noGrp="1"/>
          </p:cNvSpPr>
          <p:nvPr>
            <p:ph type="sldNum" sz="quarter" idx="12"/>
          </p:nvPr>
        </p:nvSpPr>
        <p:spPr/>
        <p:txBody>
          <a:bodyPr/>
          <a:lstStyle/>
          <a:p>
            <a:fld id="{FA00AF82-EB85-4D0A-A767-0F591179F832}" type="slidenum">
              <a:rPr lang="en-IN" smtClean="0"/>
              <a:t>2</a:t>
            </a:fld>
            <a:endParaRPr lang="en-IN"/>
          </a:p>
        </p:txBody>
      </p:sp>
      <p:sp>
        <p:nvSpPr>
          <p:cNvPr id="10" name="Content Placeholder 9">
            <a:extLst>
              <a:ext uri="{FF2B5EF4-FFF2-40B4-BE49-F238E27FC236}">
                <a16:creationId xmlns:a16="http://schemas.microsoft.com/office/drawing/2014/main" id="{FA898B25-5113-47AB-A628-9B9DC6B6872B}"/>
              </a:ext>
            </a:extLst>
          </p:cNvPr>
          <p:cNvSpPr>
            <a:spLocks noGrp="1"/>
          </p:cNvSpPr>
          <p:nvPr>
            <p:ph idx="1"/>
          </p:nvPr>
        </p:nvSpPr>
        <p:spPr>
          <a:xfrm>
            <a:off x="721243" y="1020615"/>
            <a:ext cx="10515600" cy="5518297"/>
          </a:xfrm>
        </p:spPr>
        <p:txBody>
          <a:bodyPr>
            <a:noAutofit/>
          </a:bodyPr>
          <a:lstStyle/>
          <a:p>
            <a:r>
              <a:rPr lang="en-US" sz="2400" dirty="0"/>
              <a:t>Motivation</a:t>
            </a:r>
          </a:p>
          <a:p>
            <a:r>
              <a:rPr lang="en-IN" sz="2400" dirty="0"/>
              <a:t>Longest Common Subsequence (LCS)</a:t>
            </a:r>
            <a:endParaRPr lang="en-US" sz="2400" dirty="0">
              <a:hlinkClick r:id="rId2" action="ppaction://hlinksldjump"/>
            </a:endParaRPr>
          </a:p>
          <a:p>
            <a:r>
              <a:rPr lang="en-IN" sz="2400" dirty="0"/>
              <a:t>Manhattan Tourist Problem</a:t>
            </a:r>
            <a:endParaRPr lang="en-US" sz="2400" dirty="0"/>
          </a:p>
          <a:p>
            <a:r>
              <a:rPr lang="en-IN" sz="2400" dirty="0"/>
              <a:t>Sequence Alignment is the Manhattan Problem in Disguise</a:t>
            </a:r>
          </a:p>
          <a:p>
            <a:r>
              <a:rPr lang="en-IN" sz="2400" dirty="0"/>
              <a:t>Space-Efficient Sequence Alignment</a:t>
            </a:r>
          </a:p>
          <a:p>
            <a:r>
              <a:rPr lang="en-IN" sz="2400" dirty="0"/>
              <a:t>The Fast and Memory-Efficient Alignment Algorithm</a:t>
            </a:r>
          </a:p>
          <a:p>
            <a:r>
              <a:rPr lang="en-IN" sz="2400" dirty="0"/>
              <a:t>HLS Component Development Flow</a:t>
            </a:r>
          </a:p>
          <a:p>
            <a:r>
              <a:rPr lang="en-IN" sz="2400" dirty="0"/>
              <a:t>Role of Pragmas in HLS</a:t>
            </a:r>
          </a:p>
          <a:p>
            <a:r>
              <a:rPr lang="en-IN" sz="2400" dirty="0"/>
              <a:t>Features of Alveo U50</a:t>
            </a:r>
          </a:p>
          <a:p>
            <a:r>
              <a:rPr lang="en-IN" sz="2400" dirty="0"/>
              <a:t>Demo plan and demo setup</a:t>
            </a:r>
          </a:p>
          <a:p>
            <a:r>
              <a:rPr lang="en-US" sz="2400" dirty="0"/>
              <a:t>Status of the Project</a:t>
            </a:r>
          </a:p>
          <a:p>
            <a:r>
              <a:rPr lang="en-US" sz="2400" dirty="0"/>
              <a:t>Time Plan</a:t>
            </a:r>
          </a:p>
        </p:txBody>
      </p:sp>
    </p:spTree>
    <p:extLst>
      <p:ext uri="{BB962C8B-B14F-4D97-AF65-F5344CB8AC3E}">
        <p14:creationId xmlns:p14="http://schemas.microsoft.com/office/powerpoint/2010/main" val="2004039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3A27-93DA-1E14-BE46-497390E94B6C}"/>
              </a:ext>
            </a:extLst>
          </p:cNvPr>
          <p:cNvSpPr>
            <a:spLocks noGrp="1"/>
          </p:cNvSpPr>
          <p:nvPr>
            <p:ph type="title"/>
          </p:nvPr>
        </p:nvSpPr>
        <p:spPr/>
        <p:txBody>
          <a:bodyPr/>
          <a:lstStyle/>
          <a:p>
            <a:r>
              <a:rPr lang="en-IN" b="1" dirty="0"/>
              <a:t>Time Plan</a:t>
            </a:r>
          </a:p>
        </p:txBody>
      </p:sp>
      <p:sp>
        <p:nvSpPr>
          <p:cNvPr id="4" name="Slide Number Placeholder 3">
            <a:extLst>
              <a:ext uri="{FF2B5EF4-FFF2-40B4-BE49-F238E27FC236}">
                <a16:creationId xmlns:a16="http://schemas.microsoft.com/office/drawing/2014/main" id="{BF2E19DB-FBA3-5C60-DF0A-AD9D4D4B1269}"/>
              </a:ext>
            </a:extLst>
          </p:cNvPr>
          <p:cNvSpPr>
            <a:spLocks noGrp="1"/>
          </p:cNvSpPr>
          <p:nvPr>
            <p:ph type="sldNum" sz="quarter" idx="12"/>
          </p:nvPr>
        </p:nvSpPr>
        <p:spPr/>
        <p:txBody>
          <a:bodyPr/>
          <a:lstStyle/>
          <a:p>
            <a:fld id="{FA00AF82-EB85-4D0A-A767-0F591179F832}" type="slidenum">
              <a:rPr lang="en-IN" smtClean="0"/>
              <a:t>20</a:t>
            </a:fld>
            <a:endParaRPr lang="en-IN"/>
          </a:p>
        </p:txBody>
      </p:sp>
      <p:pic>
        <p:nvPicPr>
          <p:cNvPr id="10" name="Content Placeholder 9">
            <a:extLst>
              <a:ext uri="{FF2B5EF4-FFF2-40B4-BE49-F238E27FC236}">
                <a16:creationId xmlns:a16="http://schemas.microsoft.com/office/drawing/2014/main" id="{E0D355DF-03A1-5A3C-3255-E1C763A05D60}"/>
              </a:ext>
            </a:extLst>
          </p:cNvPr>
          <p:cNvPicPr>
            <a:picLocks noGrp="1" noChangeAspect="1"/>
          </p:cNvPicPr>
          <p:nvPr>
            <p:ph idx="1"/>
          </p:nvPr>
        </p:nvPicPr>
        <p:blipFill>
          <a:blip r:embed="rId2"/>
          <a:stretch>
            <a:fillRect/>
          </a:stretch>
        </p:blipFill>
        <p:spPr>
          <a:xfrm>
            <a:off x="2288529" y="2371124"/>
            <a:ext cx="7614941" cy="2841652"/>
          </a:xfrm>
        </p:spPr>
      </p:pic>
    </p:spTree>
    <p:extLst>
      <p:ext uri="{BB962C8B-B14F-4D97-AF65-F5344CB8AC3E}">
        <p14:creationId xmlns:p14="http://schemas.microsoft.com/office/powerpoint/2010/main" val="3243813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561B35-FBA6-77A0-03B8-A40EF2CE24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2FC389-4DE1-5319-96FF-8F686A039976}"/>
              </a:ext>
            </a:extLst>
          </p:cNvPr>
          <p:cNvSpPr>
            <a:spLocks noGrp="1"/>
          </p:cNvSpPr>
          <p:nvPr>
            <p:ph type="title"/>
          </p:nvPr>
        </p:nvSpPr>
        <p:spPr>
          <a:xfrm>
            <a:off x="838200" y="466725"/>
            <a:ext cx="10515600" cy="1325563"/>
          </a:xfrm>
        </p:spPr>
        <p:txBody>
          <a:bodyPr/>
          <a:lstStyle/>
          <a:p>
            <a:r>
              <a:rPr lang="en-IN" b="1" dirty="0"/>
              <a:t>References</a:t>
            </a:r>
          </a:p>
        </p:txBody>
      </p:sp>
      <p:sp>
        <p:nvSpPr>
          <p:cNvPr id="3" name="Content Placeholder 2">
            <a:extLst>
              <a:ext uri="{FF2B5EF4-FFF2-40B4-BE49-F238E27FC236}">
                <a16:creationId xmlns:a16="http://schemas.microsoft.com/office/drawing/2014/main" id="{14F49BDF-97FD-717B-26BE-01C9F6880FF4}"/>
              </a:ext>
            </a:extLst>
          </p:cNvPr>
          <p:cNvSpPr>
            <a:spLocks noGrp="1"/>
          </p:cNvSpPr>
          <p:nvPr>
            <p:ph idx="1"/>
          </p:nvPr>
        </p:nvSpPr>
        <p:spPr>
          <a:xfrm>
            <a:off x="838200" y="2187574"/>
            <a:ext cx="10515600" cy="4351338"/>
          </a:xfrm>
        </p:spPr>
        <p:txBody>
          <a:bodyPr>
            <a:normAutofit/>
          </a:bodyPr>
          <a:lstStyle/>
          <a:p>
            <a:pPr marL="514350" indent="-514350">
              <a:buFont typeface="+mj-lt"/>
              <a:buAutoNum type="arabicPeriod"/>
            </a:pPr>
            <a:r>
              <a:rPr lang="en-US" sz="2000" dirty="0">
                <a:hlinkClick r:id="rId2"/>
              </a:rPr>
              <a:t>An Improved Algorithm for Matching Biological Sequences. Journal of Molecular Biology, 1982. </a:t>
            </a:r>
            <a:endParaRPr lang="en-IN" sz="2000" dirty="0"/>
          </a:p>
          <a:p>
            <a:pPr marL="514350" indent="-514350">
              <a:buFont typeface="+mj-lt"/>
              <a:buAutoNum type="arabicPeriod"/>
            </a:pPr>
            <a:r>
              <a:rPr lang="en-US" sz="2000" dirty="0">
                <a:hlinkClick r:id="rId3"/>
              </a:rPr>
              <a:t>Fast gap-affine pairwise alignment using the wavefront algorithm. </a:t>
            </a:r>
            <a:endParaRPr lang="en-IN" sz="2000" dirty="0"/>
          </a:p>
          <a:p>
            <a:pPr marL="514350" indent="-514350">
              <a:buFont typeface="+mj-lt"/>
              <a:buAutoNum type="arabicPeriod"/>
            </a:pPr>
            <a:r>
              <a:rPr lang="en-IN" sz="2000" dirty="0">
                <a:hlinkClick r:id="rId4"/>
              </a:rPr>
              <a:t>An FPGA Accelerator of the Wavefront Algorithm for Genomics Pairwise Alignment. 31st International Conference on Field-Programmable Logic and Applications (FPL), 2021</a:t>
            </a:r>
            <a:endParaRPr lang="en-IN" sz="2000" dirty="0"/>
          </a:p>
          <a:p>
            <a:pPr marL="514350" indent="-514350">
              <a:buFont typeface="+mj-lt"/>
              <a:buAutoNum type="arabicPeriod"/>
            </a:pPr>
            <a:r>
              <a:rPr lang="en-US" sz="2000" dirty="0">
                <a:hlinkClick r:id="rId5"/>
              </a:rPr>
              <a:t>An O(ND) Difference Algorithm and Its Variations.</a:t>
            </a:r>
            <a:endParaRPr lang="en-US" sz="2000" dirty="0"/>
          </a:p>
          <a:p>
            <a:pPr marL="514350" indent="-514350">
              <a:buFont typeface="+mj-lt"/>
              <a:buAutoNum type="arabicPeriod"/>
            </a:pPr>
            <a:r>
              <a:rPr lang="en-US" sz="2000" dirty="0"/>
              <a:t>Textbook, Bio informatics Sequence and Genome Analysis, David W. Mount University of Arizona, Tucson</a:t>
            </a:r>
          </a:p>
          <a:p>
            <a:pPr marL="514350" indent="-514350">
              <a:buFont typeface="+mj-lt"/>
              <a:buAutoNum type="arabicPeriod"/>
            </a:pPr>
            <a:r>
              <a:rPr lang="en-IN" sz="2000" dirty="0">
                <a:hlinkClick r:id="rId6"/>
              </a:rPr>
              <a:t>DNA Sequencing</a:t>
            </a:r>
            <a:endParaRPr lang="en-IN" sz="2000" dirty="0"/>
          </a:p>
          <a:p>
            <a:pPr marL="514350" indent="-514350">
              <a:buFont typeface="+mj-lt"/>
              <a:buAutoNum type="arabicPeriod"/>
            </a:pPr>
            <a:r>
              <a:rPr lang="en-IN" sz="2000" dirty="0">
                <a:hlinkClick r:id="rId7"/>
              </a:rPr>
              <a:t>Optimal Gap-Affine Alignment in O(s) Space Bi-WFA Algorithm</a:t>
            </a:r>
            <a:endParaRPr lang="en-IN" sz="2000" dirty="0"/>
          </a:p>
          <a:p>
            <a:pPr marL="514350" indent="-514350">
              <a:buFont typeface="+mj-lt"/>
              <a:buAutoNum type="arabicPeriod"/>
            </a:pPr>
            <a:r>
              <a:rPr lang="en-US" sz="2000" dirty="0">
                <a:hlinkClick r:id="rId8"/>
              </a:rPr>
              <a:t>Bioinformatics Algorithms : An Active Learning Approach</a:t>
            </a:r>
            <a:endParaRPr lang="en-IN" sz="2000" dirty="0"/>
          </a:p>
        </p:txBody>
      </p:sp>
      <p:sp>
        <p:nvSpPr>
          <p:cNvPr id="4" name="Slide Number Placeholder 3">
            <a:extLst>
              <a:ext uri="{FF2B5EF4-FFF2-40B4-BE49-F238E27FC236}">
                <a16:creationId xmlns:a16="http://schemas.microsoft.com/office/drawing/2014/main" id="{821A0488-C86B-5F79-9C2E-6BACB93DEF4D}"/>
              </a:ext>
            </a:extLst>
          </p:cNvPr>
          <p:cNvSpPr>
            <a:spLocks noGrp="1"/>
          </p:cNvSpPr>
          <p:nvPr>
            <p:ph type="sldNum" sz="quarter" idx="12"/>
          </p:nvPr>
        </p:nvSpPr>
        <p:spPr/>
        <p:txBody>
          <a:bodyPr/>
          <a:lstStyle/>
          <a:p>
            <a:fld id="{FA00AF82-EB85-4D0A-A767-0F591179F832}" type="slidenum">
              <a:rPr lang="en-IN" smtClean="0"/>
              <a:t>21</a:t>
            </a:fld>
            <a:endParaRPr lang="en-IN"/>
          </a:p>
        </p:txBody>
      </p:sp>
    </p:spTree>
    <p:extLst>
      <p:ext uri="{BB962C8B-B14F-4D97-AF65-F5344CB8AC3E}">
        <p14:creationId xmlns:p14="http://schemas.microsoft.com/office/powerpoint/2010/main" val="2184599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DE36B-558C-2F04-2F3E-662B1C05C808}"/>
              </a:ext>
            </a:extLst>
          </p:cNvPr>
          <p:cNvSpPr>
            <a:spLocks noGrp="1"/>
          </p:cNvSpPr>
          <p:nvPr>
            <p:ph type="title"/>
          </p:nvPr>
        </p:nvSpPr>
        <p:spPr>
          <a:xfrm>
            <a:off x="720213" y="2766218"/>
            <a:ext cx="10515600" cy="1325563"/>
          </a:xfrm>
        </p:spPr>
        <p:txBody>
          <a:bodyPr>
            <a:noAutofit/>
          </a:bodyPr>
          <a:lstStyle/>
          <a:p>
            <a:pPr algn="ctr"/>
            <a:r>
              <a:rPr lang="en-IN" sz="4800" b="1" dirty="0"/>
              <a:t>THANK YOU</a:t>
            </a:r>
          </a:p>
        </p:txBody>
      </p:sp>
    </p:spTree>
    <p:extLst>
      <p:ext uri="{BB962C8B-B14F-4D97-AF65-F5344CB8AC3E}">
        <p14:creationId xmlns:p14="http://schemas.microsoft.com/office/powerpoint/2010/main" val="1857721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422E5-EBD0-471A-15A4-7A9E949185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CBB8AC-A592-5D90-7B42-39F7275F035B}"/>
              </a:ext>
            </a:extLst>
          </p:cNvPr>
          <p:cNvSpPr>
            <a:spLocks noGrp="1"/>
          </p:cNvSpPr>
          <p:nvPr>
            <p:ph type="title"/>
          </p:nvPr>
        </p:nvSpPr>
        <p:spPr>
          <a:xfrm>
            <a:off x="838200" y="435768"/>
            <a:ext cx="10515600" cy="1325563"/>
          </a:xfrm>
        </p:spPr>
        <p:txBody>
          <a:bodyPr/>
          <a:lstStyle/>
          <a:p>
            <a:r>
              <a:rPr lang="en-IN" b="1" dirty="0"/>
              <a:t>Aim of the Project</a:t>
            </a:r>
          </a:p>
        </p:txBody>
      </p:sp>
      <p:sp>
        <p:nvSpPr>
          <p:cNvPr id="3" name="Slide Number Placeholder 2">
            <a:extLst>
              <a:ext uri="{FF2B5EF4-FFF2-40B4-BE49-F238E27FC236}">
                <a16:creationId xmlns:a16="http://schemas.microsoft.com/office/drawing/2014/main" id="{40F9A406-9477-8324-A73F-74DCB18653BC}"/>
              </a:ext>
            </a:extLst>
          </p:cNvPr>
          <p:cNvSpPr>
            <a:spLocks noGrp="1"/>
          </p:cNvSpPr>
          <p:nvPr>
            <p:ph type="sldNum" sz="quarter" idx="12"/>
          </p:nvPr>
        </p:nvSpPr>
        <p:spPr/>
        <p:txBody>
          <a:bodyPr/>
          <a:lstStyle/>
          <a:p>
            <a:fld id="{FA00AF82-EB85-4D0A-A767-0F591179F832}" type="slidenum">
              <a:rPr lang="en-IN" smtClean="0"/>
              <a:t>3</a:t>
            </a:fld>
            <a:endParaRPr lang="en-IN"/>
          </a:p>
        </p:txBody>
      </p:sp>
      <p:sp>
        <p:nvSpPr>
          <p:cNvPr id="10" name="Content Placeholder 9">
            <a:extLst>
              <a:ext uri="{FF2B5EF4-FFF2-40B4-BE49-F238E27FC236}">
                <a16:creationId xmlns:a16="http://schemas.microsoft.com/office/drawing/2014/main" id="{5856A20E-E324-A8A5-832D-BFFC5F5421A9}"/>
              </a:ext>
            </a:extLst>
          </p:cNvPr>
          <p:cNvSpPr>
            <a:spLocks noGrp="1"/>
          </p:cNvSpPr>
          <p:nvPr>
            <p:ph idx="1"/>
          </p:nvPr>
        </p:nvSpPr>
        <p:spPr>
          <a:xfrm>
            <a:off x="838200" y="1674812"/>
            <a:ext cx="10515600" cy="4351338"/>
          </a:xfrm>
        </p:spPr>
        <p:txBody>
          <a:bodyPr/>
          <a:lstStyle/>
          <a:p>
            <a:r>
              <a:rPr lang="en-US" sz="2800" dirty="0"/>
              <a:t>Design a novel data center card-based accelerator for the Bi-WFA algorithm. </a:t>
            </a:r>
          </a:p>
          <a:p>
            <a:r>
              <a:rPr lang="en-US" sz="2800" dirty="0"/>
              <a:t>The computation of wavefronts and junctions are done in the Alveo U50 and using this data, rest of the alignment is computed in the host CPU.</a:t>
            </a:r>
          </a:p>
        </p:txBody>
      </p:sp>
      <p:pic>
        <p:nvPicPr>
          <p:cNvPr id="6" name="Picture 5">
            <a:extLst>
              <a:ext uri="{FF2B5EF4-FFF2-40B4-BE49-F238E27FC236}">
                <a16:creationId xmlns:a16="http://schemas.microsoft.com/office/drawing/2014/main" id="{567FFB79-1436-3FEA-A2FA-E294C91C090D}"/>
              </a:ext>
            </a:extLst>
          </p:cNvPr>
          <p:cNvPicPr>
            <a:picLocks noChangeAspect="1"/>
          </p:cNvPicPr>
          <p:nvPr/>
        </p:nvPicPr>
        <p:blipFill>
          <a:blip r:embed="rId2"/>
          <a:stretch>
            <a:fillRect/>
          </a:stretch>
        </p:blipFill>
        <p:spPr>
          <a:xfrm>
            <a:off x="1558822" y="3940287"/>
            <a:ext cx="9074356" cy="2416063"/>
          </a:xfrm>
          <a:prstGeom prst="rect">
            <a:avLst/>
          </a:prstGeom>
        </p:spPr>
      </p:pic>
    </p:spTree>
    <p:extLst>
      <p:ext uri="{BB962C8B-B14F-4D97-AF65-F5344CB8AC3E}">
        <p14:creationId xmlns:p14="http://schemas.microsoft.com/office/powerpoint/2010/main" val="104132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190A0-A392-03BA-D5D5-434FF436E1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2507EB-B42F-B308-FACE-745906F8E3FD}"/>
              </a:ext>
            </a:extLst>
          </p:cNvPr>
          <p:cNvSpPr>
            <a:spLocks noGrp="1"/>
          </p:cNvSpPr>
          <p:nvPr>
            <p:ph type="title"/>
          </p:nvPr>
        </p:nvSpPr>
        <p:spPr>
          <a:xfrm>
            <a:off x="235763" y="136525"/>
            <a:ext cx="10515600" cy="1325563"/>
          </a:xfrm>
        </p:spPr>
        <p:txBody>
          <a:bodyPr/>
          <a:lstStyle/>
          <a:p>
            <a:r>
              <a:rPr lang="en-IN" b="1" dirty="0"/>
              <a:t>Longest Common Subsequence (LCS)</a:t>
            </a:r>
          </a:p>
        </p:txBody>
      </p:sp>
      <p:sp>
        <p:nvSpPr>
          <p:cNvPr id="3" name="Slide Number Placeholder 2">
            <a:extLst>
              <a:ext uri="{FF2B5EF4-FFF2-40B4-BE49-F238E27FC236}">
                <a16:creationId xmlns:a16="http://schemas.microsoft.com/office/drawing/2014/main" id="{E325B776-2E35-FF28-3C7A-732A6AE4655F}"/>
              </a:ext>
            </a:extLst>
          </p:cNvPr>
          <p:cNvSpPr>
            <a:spLocks noGrp="1"/>
          </p:cNvSpPr>
          <p:nvPr>
            <p:ph type="sldNum" sz="quarter" idx="12"/>
          </p:nvPr>
        </p:nvSpPr>
        <p:spPr/>
        <p:txBody>
          <a:bodyPr/>
          <a:lstStyle/>
          <a:p>
            <a:fld id="{FA00AF82-EB85-4D0A-A767-0F591179F832}" type="slidenum">
              <a:rPr lang="en-IN" smtClean="0"/>
              <a:t>4</a:t>
            </a:fld>
            <a:endParaRPr lang="en-IN"/>
          </a:p>
        </p:txBody>
      </p:sp>
      <p:sp>
        <p:nvSpPr>
          <p:cNvPr id="19" name="Content Placeholder 3">
            <a:extLst>
              <a:ext uri="{FF2B5EF4-FFF2-40B4-BE49-F238E27FC236}">
                <a16:creationId xmlns:a16="http://schemas.microsoft.com/office/drawing/2014/main" id="{293F55F6-E248-D441-84D8-E79B4B90C67B}"/>
              </a:ext>
            </a:extLst>
          </p:cNvPr>
          <p:cNvSpPr txBox="1">
            <a:spLocks/>
          </p:cNvSpPr>
          <p:nvPr/>
        </p:nvSpPr>
        <p:spPr>
          <a:xfrm>
            <a:off x="720373" y="1253331"/>
            <a:ext cx="1031169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r>
              <a:rPr lang="en-US" sz="2000" dirty="0"/>
              <a:t>Subsequence can be consecutive or not, but it maintains the order in the string. </a:t>
            </a:r>
          </a:p>
          <a:p>
            <a:r>
              <a:rPr lang="en-US" sz="2000" dirty="0"/>
              <a:t>S1 = “A T G T T A T A”                    Generates 256 (2</a:t>
            </a:r>
            <a:r>
              <a:rPr lang="en-US" sz="2000" baseline="30000" dirty="0"/>
              <a:t>8</a:t>
            </a:r>
            <a:r>
              <a:rPr lang="en-US" sz="2000" dirty="0"/>
              <a:t>) Subsequences.</a:t>
            </a:r>
          </a:p>
          <a:p>
            <a:r>
              <a:rPr lang="en-US" sz="2000" dirty="0"/>
              <a:t>S2 = “A T C G T C C ”                       Generates 128 (2</a:t>
            </a:r>
            <a:r>
              <a:rPr lang="en-US" sz="2000" baseline="30000" dirty="0"/>
              <a:t>7</a:t>
            </a:r>
            <a:r>
              <a:rPr lang="en-US" sz="2000" dirty="0"/>
              <a:t>) Subsequences.</a:t>
            </a:r>
          </a:p>
          <a:p>
            <a:pPr marL="457200" indent="-457200">
              <a:buFont typeface="+mj-lt"/>
              <a:buAutoNum type="arabicPeriod"/>
            </a:pPr>
            <a:r>
              <a:rPr lang="en-US" sz="2000" dirty="0"/>
              <a:t>Among all these subsequences we need to find the Longest Common Subsequence.</a:t>
            </a:r>
          </a:p>
          <a:p>
            <a:pPr marL="457200" indent="-457200">
              <a:buFont typeface="+mj-lt"/>
              <a:buAutoNum type="arabicPeriod"/>
            </a:pPr>
            <a:r>
              <a:rPr lang="en-US" sz="2000" dirty="0"/>
              <a:t>The Longest Common Subsequence in S1 and S2 is “A T G T”.</a:t>
            </a:r>
          </a:p>
          <a:p>
            <a:pPr marL="457200" indent="-457200">
              <a:buFont typeface="+mj-lt"/>
              <a:buAutoNum type="arabicPeriod"/>
            </a:pPr>
            <a:r>
              <a:rPr lang="en-US" sz="2000" dirty="0"/>
              <a:t>There can be more than one Longest Common Subsequences among two sequences. Once of the Longest Common Subsequence is shown in Fig. 1</a:t>
            </a:r>
          </a:p>
          <a:p>
            <a:pPr marL="457200" indent="-457200">
              <a:buFont typeface="+mj-lt"/>
              <a:buAutoNum type="arabicPeriod"/>
            </a:pPr>
            <a:r>
              <a:rPr lang="en-US" sz="2000" dirty="0"/>
              <a:t>An alignment presents one possible scenario by                                                                           which S1 could have evolved into S2. </a:t>
            </a:r>
          </a:p>
          <a:p>
            <a:endParaRPr lang="en-US" sz="2000" dirty="0"/>
          </a:p>
        </p:txBody>
      </p:sp>
      <p:sp>
        <p:nvSpPr>
          <p:cNvPr id="25" name="TextBox 24">
            <a:extLst>
              <a:ext uri="{FF2B5EF4-FFF2-40B4-BE49-F238E27FC236}">
                <a16:creationId xmlns:a16="http://schemas.microsoft.com/office/drawing/2014/main" id="{6D9E4661-AF62-A3DD-645A-212F545EA16B}"/>
              </a:ext>
            </a:extLst>
          </p:cNvPr>
          <p:cNvSpPr txBox="1"/>
          <p:nvPr/>
        </p:nvSpPr>
        <p:spPr>
          <a:xfrm>
            <a:off x="6799265" y="5698057"/>
            <a:ext cx="4363887" cy="369332"/>
          </a:xfrm>
          <a:prstGeom prst="rect">
            <a:avLst/>
          </a:prstGeom>
          <a:noFill/>
        </p:spPr>
        <p:txBody>
          <a:bodyPr wrap="none" rtlCol="0">
            <a:spAutoFit/>
          </a:bodyPr>
          <a:lstStyle/>
          <a:p>
            <a:r>
              <a:rPr lang="en-IN" dirty="0"/>
              <a:t>Fig-1: Alignment of Sequences based on LCS </a:t>
            </a:r>
          </a:p>
        </p:txBody>
      </p:sp>
      <p:pic>
        <p:nvPicPr>
          <p:cNvPr id="5" name="Picture 4" descr="A group of red and green letters&#10;&#10;AI-generated content may be incorrect.">
            <a:extLst>
              <a:ext uri="{FF2B5EF4-FFF2-40B4-BE49-F238E27FC236}">
                <a16:creationId xmlns:a16="http://schemas.microsoft.com/office/drawing/2014/main" id="{3795B350-96DF-8527-483F-282086D91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7392" y="4468643"/>
            <a:ext cx="4724809" cy="1280271"/>
          </a:xfrm>
          <a:prstGeom prst="rect">
            <a:avLst/>
          </a:prstGeom>
        </p:spPr>
      </p:pic>
      <p:cxnSp>
        <p:nvCxnSpPr>
          <p:cNvPr id="9" name="Straight Arrow Connector 8">
            <a:extLst>
              <a:ext uri="{FF2B5EF4-FFF2-40B4-BE49-F238E27FC236}">
                <a16:creationId xmlns:a16="http://schemas.microsoft.com/office/drawing/2014/main" id="{FEBF0FBE-039A-F302-5909-32E7E41DFAD8}"/>
              </a:ext>
            </a:extLst>
          </p:cNvPr>
          <p:cNvCxnSpPr>
            <a:cxnSpLocks/>
          </p:cNvCxnSpPr>
          <p:nvPr/>
        </p:nvCxnSpPr>
        <p:spPr>
          <a:xfrm>
            <a:off x="3412067" y="2235200"/>
            <a:ext cx="939800"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476AAB05-B1DF-BCC3-A2C0-ED3C0978190D}"/>
              </a:ext>
            </a:extLst>
          </p:cNvPr>
          <p:cNvCxnSpPr>
            <a:cxnSpLocks/>
          </p:cNvCxnSpPr>
          <p:nvPr/>
        </p:nvCxnSpPr>
        <p:spPr>
          <a:xfrm>
            <a:off x="3412067" y="2633133"/>
            <a:ext cx="939800"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99918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9572E-9288-4051-F341-224723DEC3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5EC281-5E07-FED2-77BB-C12EA82E5A3A}"/>
              </a:ext>
            </a:extLst>
          </p:cNvPr>
          <p:cNvSpPr>
            <a:spLocks noGrp="1"/>
          </p:cNvSpPr>
          <p:nvPr>
            <p:ph type="title"/>
          </p:nvPr>
        </p:nvSpPr>
        <p:spPr>
          <a:xfrm>
            <a:off x="328896" y="-63743"/>
            <a:ext cx="10515600" cy="1325563"/>
          </a:xfrm>
        </p:spPr>
        <p:txBody>
          <a:bodyPr/>
          <a:lstStyle/>
          <a:p>
            <a:r>
              <a:rPr lang="en-IN" b="1" dirty="0"/>
              <a:t>Manhattan Tourist Problem</a:t>
            </a:r>
          </a:p>
        </p:txBody>
      </p:sp>
      <p:sp>
        <p:nvSpPr>
          <p:cNvPr id="3" name="Slide Number Placeholder 2">
            <a:extLst>
              <a:ext uri="{FF2B5EF4-FFF2-40B4-BE49-F238E27FC236}">
                <a16:creationId xmlns:a16="http://schemas.microsoft.com/office/drawing/2014/main" id="{A7178227-25E0-06DA-AFCF-0D5FC04F6967}"/>
              </a:ext>
            </a:extLst>
          </p:cNvPr>
          <p:cNvSpPr>
            <a:spLocks noGrp="1"/>
          </p:cNvSpPr>
          <p:nvPr>
            <p:ph type="sldNum" sz="quarter" idx="12"/>
          </p:nvPr>
        </p:nvSpPr>
        <p:spPr/>
        <p:txBody>
          <a:bodyPr/>
          <a:lstStyle/>
          <a:p>
            <a:fld id="{FA00AF82-EB85-4D0A-A767-0F591179F832}" type="slidenum">
              <a:rPr lang="en-IN" smtClean="0"/>
              <a:t>5</a:t>
            </a:fld>
            <a:endParaRPr lang="en-IN"/>
          </a:p>
        </p:txBody>
      </p:sp>
      <p:sp>
        <p:nvSpPr>
          <p:cNvPr id="11" name="Content Placeholder 10">
            <a:extLst>
              <a:ext uri="{FF2B5EF4-FFF2-40B4-BE49-F238E27FC236}">
                <a16:creationId xmlns:a16="http://schemas.microsoft.com/office/drawing/2014/main" id="{0A47DF5B-5B72-449A-65ED-3651CBCAC9B7}"/>
              </a:ext>
            </a:extLst>
          </p:cNvPr>
          <p:cNvSpPr>
            <a:spLocks noGrp="1"/>
          </p:cNvSpPr>
          <p:nvPr>
            <p:ph idx="1"/>
          </p:nvPr>
        </p:nvSpPr>
        <p:spPr>
          <a:xfrm>
            <a:off x="482600" y="1058620"/>
            <a:ext cx="10642600" cy="4915143"/>
          </a:xfrm>
        </p:spPr>
        <p:txBody>
          <a:bodyPr>
            <a:normAutofit/>
          </a:bodyPr>
          <a:lstStyle/>
          <a:p>
            <a:r>
              <a:rPr lang="en-IN" sz="2000" dirty="0"/>
              <a:t>The challenge of finding a legal path through the city that visits the most sights is called the Manhattan Tourist Problem.</a:t>
            </a:r>
          </a:p>
          <a:p>
            <a:r>
              <a:rPr lang="en-IN" sz="2000" dirty="0"/>
              <a:t>We will represent the map of Manhattan as a directed graph Manhattan Graph in which we model each intersection as a node and each city block between two intersections as a directed edge indicating the legal direction of travel (        or     )</a:t>
            </a:r>
          </a:p>
          <a:p>
            <a:r>
              <a:rPr lang="en-IN" sz="2000" dirty="0"/>
              <a:t>We then assign each directed edge a weight equal                                                                                      to the number of attractions along the corresponding                                                                         block. Adding the weights along a path from the                                                                                 source to the sink yields the number of attractions                                                                               along that path.</a:t>
            </a:r>
          </a:p>
          <a:p>
            <a:r>
              <a:rPr lang="en-IN" sz="2000" dirty="0"/>
              <a:t>To solve the Manhattan Tourist Problem we need to                                                                               find a maximum-weight path connecting the source                                                                                    to the sink in Manhattan Graph.</a:t>
            </a:r>
          </a:p>
        </p:txBody>
      </p:sp>
      <p:cxnSp>
        <p:nvCxnSpPr>
          <p:cNvPr id="14" name="Straight Arrow Connector 13">
            <a:extLst>
              <a:ext uri="{FF2B5EF4-FFF2-40B4-BE49-F238E27FC236}">
                <a16:creationId xmlns:a16="http://schemas.microsoft.com/office/drawing/2014/main" id="{02D4E162-221C-C9D8-20D6-8B5C14AC861A}"/>
              </a:ext>
            </a:extLst>
          </p:cNvPr>
          <p:cNvCxnSpPr>
            <a:cxnSpLocks/>
          </p:cNvCxnSpPr>
          <p:nvPr/>
        </p:nvCxnSpPr>
        <p:spPr>
          <a:xfrm>
            <a:off x="4817534" y="2445921"/>
            <a:ext cx="347133"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88B6A3AB-653B-F5DF-DC48-62C6CF362CDB}"/>
              </a:ext>
            </a:extLst>
          </p:cNvPr>
          <p:cNvCxnSpPr/>
          <p:nvPr/>
        </p:nvCxnSpPr>
        <p:spPr>
          <a:xfrm>
            <a:off x="5586696" y="2344321"/>
            <a:ext cx="0" cy="25400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9" name="Picture 18" descr="A screenshot of a grid&#10;&#10;AI-generated content may be incorrect.">
            <a:extLst>
              <a:ext uri="{FF2B5EF4-FFF2-40B4-BE49-F238E27FC236}">
                <a16:creationId xmlns:a16="http://schemas.microsoft.com/office/drawing/2014/main" id="{9F85A81A-CE66-0A47-2833-D4ABC754B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977" y="2831042"/>
            <a:ext cx="5436546" cy="3142721"/>
          </a:xfrm>
          <a:prstGeom prst="rect">
            <a:avLst/>
          </a:prstGeom>
        </p:spPr>
      </p:pic>
      <p:sp>
        <p:nvSpPr>
          <p:cNvPr id="20" name="TextBox 19">
            <a:extLst>
              <a:ext uri="{FF2B5EF4-FFF2-40B4-BE49-F238E27FC236}">
                <a16:creationId xmlns:a16="http://schemas.microsoft.com/office/drawing/2014/main" id="{45CAC19B-0AAB-A744-D3D8-578054584894}"/>
              </a:ext>
            </a:extLst>
          </p:cNvPr>
          <p:cNvSpPr txBox="1"/>
          <p:nvPr/>
        </p:nvSpPr>
        <p:spPr>
          <a:xfrm>
            <a:off x="6845306" y="5987018"/>
            <a:ext cx="4272965" cy="369332"/>
          </a:xfrm>
          <a:prstGeom prst="rect">
            <a:avLst/>
          </a:prstGeom>
          <a:noFill/>
        </p:spPr>
        <p:txBody>
          <a:bodyPr wrap="none" rtlCol="0">
            <a:spAutoFit/>
          </a:bodyPr>
          <a:lstStyle/>
          <a:p>
            <a:r>
              <a:rPr lang="en-IN" dirty="0"/>
              <a:t>Fig-2: Simplification of Midtown Manhattan</a:t>
            </a:r>
          </a:p>
        </p:txBody>
      </p:sp>
    </p:spTree>
    <p:extLst>
      <p:ext uri="{BB962C8B-B14F-4D97-AF65-F5344CB8AC3E}">
        <p14:creationId xmlns:p14="http://schemas.microsoft.com/office/powerpoint/2010/main" val="401730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5757-3544-2548-8A88-DC462F921129}"/>
              </a:ext>
            </a:extLst>
          </p:cNvPr>
          <p:cNvSpPr>
            <a:spLocks noGrp="1"/>
          </p:cNvSpPr>
          <p:nvPr>
            <p:ph type="title"/>
          </p:nvPr>
        </p:nvSpPr>
        <p:spPr>
          <a:xfrm>
            <a:off x="561289" y="136525"/>
            <a:ext cx="10515600" cy="1325563"/>
          </a:xfrm>
        </p:spPr>
        <p:txBody>
          <a:bodyPr/>
          <a:lstStyle/>
          <a:p>
            <a:pPr>
              <a:lnSpc>
                <a:spcPct val="80000"/>
              </a:lnSpc>
            </a:pPr>
            <a:r>
              <a:rPr lang="en-IN" b="1" dirty="0"/>
              <a:t>Sequence Alignment is the Manhattan Problem in Disguise</a:t>
            </a:r>
          </a:p>
        </p:txBody>
      </p:sp>
      <p:sp>
        <p:nvSpPr>
          <p:cNvPr id="3" name="Content Placeholder 2">
            <a:extLst>
              <a:ext uri="{FF2B5EF4-FFF2-40B4-BE49-F238E27FC236}">
                <a16:creationId xmlns:a16="http://schemas.microsoft.com/office/drawing/2014/main" id="{F4F4509B-F15E-809C-B2EE-2CF48990B80C}"/>
              </a:ext>
            </a:extLst>
          </p:cNvPr>
          <p:cNvSpPr>
            <a:spLocks noGrp="1"/>
          </p:cNvSpPr>
          <p:nvPr>
            <p:ph idx="1"/>
          </p:nvPr>
        </p:nvSpPr>
        <p:spPr>
          <a:xfrm>
            <a:off x="561289" y="1408943"/>
            <a:ext cx="10648406" cy="5001306"/>
          </a:xfrm>
        </p:spPr>
        <p:txBody>
          <a:bodyPr/>
          <a:lstStyle/>
          <a:p>
            <a:r>
              <a:rPr lang="en-IN" sz="2400" dirty="0"/>
              <a:t>In addition to horizontal and vertical edges in Manhattan Tourist Problem, we have added diagonal edges connecting (</a:t>
            </a:r>
            <a:r>
              <a:rPr lang="en-IN" sz="2400" dirty="0" err="1"/>
              <a:t>i,j</a:t>
            </a:r>
            <a:r>
              <a:rPr lang="en-IN" sz="2400" dirty="0"/>
              <a:t>) to (i+1 , j+1) in Fig.3 . </a:t>
            </a:r>
          </a:p>
          <a:p>
            <a:r>
              <a:rPr lang="en-IN" sz="2400" dirty="0"/>
              <a:t>Finding a longest common subsequence of two strings is equivalent to finding an alignment of these strings maximizing the number                                                        of matches.</a:t>
            </a:r>
          </a:p>
          <a:p>
            <a:r>
              <a:rPr lang="en-IN" sz="2400" dirty="0"/>
              <a:t>To compute scores for any node (</a:t>
            </a:r>
            <a:r>
              <a:rPr lang="en-IN" sz="2400" dirty="0" err="1"/>
              <a:t>i,j</a:t>
            </a:r>
            <a:r>
              <a:rPr lang="en-IN" sz="2400" dirty="0"/>
              <a:t>) of this graph,                                                      we use the following recurrence:</a:t>
            </a:r>
          </a:p>
          <a:p>
            <a:endParaRPr lang="en-IN" sz="2400" dirty="0"/>
          </a:p>
          <a:p>
            <a:endParaRPr lang="en-IN" sz="2400" dirty="0"/>
          </a:p>
        </p:txBody>
      </p:sp>
      <p:sp>
        <p:nvSpPr>
          <p:cNvPr id="4" name="TextBox 3">
            <a:extLst>
              <a:ext uri="{FF2B5EF4-FFF2-40B4-BE49-F238E27FC236}">
                <a16:creationId xmlns:a16="http://schemas.microsoft.com/office/drawing/2014/main" id="{DDE2B1EC-8098-E91D-6635-BE10D2073522}"/>
              </a:ext>
            </a:extLst>
          </p:cNvPr>
          <p:cNvSpPr txBox="1"/>
          <p:nvPr/>
        </p:nvSpPr>
        <p:spPr>
          <a:xfrm>
            <a:off x="7331203" y="5926667"/>
            <a:ext cx="3745686" cy="646331"/>
          </a:xfrm>
          <a:prstGeom prst="rect">
            <a:avLst/>
          </a:prstGeom>
          <a:noFill/>
        </p:spPr>
        <p:txBody>
          <a:bodyPr wrap="square" rtlCol="0">
            <a:spAutoFit/>
          </a:bodyPr>
          <a:lstStyle/>
          <a:p>
            <a:r>
              <a:rPr lang="en-IN" dirty="0"/>
              <a:t>Fig-3: Calculation of Maximum Length </a:t>
            </a:r>
          </a:p>
          <a:p>
            <a:r>
              <a:rPr lang="en-IN" dirty="0"/>
              <a:t>            Path to go from Source to Sink</a:t>
            </a:r>
          </a:p>
        </p:txBody>
      </p:sp>
      <p:sp>
        <p:nvSpPr>
          <p:cNvPr id="6" name="Slide Number Placeholder 5">
            <a:extLst>
              <a:ext uri="{FF2B5EF4-FFF2-40B4-BE49-F238E27FC236}">
                <a16:creationId xmlns:a16="http://schemas.microsoft.com/office/drawing/2014/main" id="{C29E6EBA-B727-00A7-6B02-32AE8B46C561}"/>
              </a:ext>
            </a:extLst>
          </p:cNvPr>
          <p:cNvSpPr>
            <a:spLocks noGrp="1"/>
          </p:cNvSpPr>
          <p:nvPr>
            <p:ph type="sldNum" sz="quarter" idx="12"/>
          </p:nvPr>
        </p:nvSpPr>
        <p:spPr/>
        <p:txBody>
          <a:bodyPr/>
          <a:lstStyle/>
          <a:p>
            <a:fld id="{FA00AF82-EB85-4D0A-A767-0F591179F832}" type="slidenum">
              <a:rPr lang="en-IN" smtClean="0"/>
              <a:t>6</a:t>
            </a:fld>
            <a:endParaRPr lang="en-IN"/>
          </a:p>
        </p:txBody>
      </p:sp>
      <p:pic>
        <p:nvPicPr>
          <p:cNvPr id="16" name="Picture 15">
            <a:extLst>
              <a:ext uri="{FF2B5EF4-FFF2-40B4-BE49-F238E27FC236}">
                <a16:creationId xmlns:a16="http://schemas.microsoft.com/office/drawing/2014/main" id="{90C5550E-1652-8073-F44B-0391B764157B}"/>
              </a:ext>
            </a:extLst>
          </p:cNvPr>
          <p:cNvPicPr>
            <a:picLocks noChangeAspect="1"/>
          </p:cNvPicPr>
          <p:nvPr/>
        </p:nvPicPr>
        <p:blipFill>
          <a:blip r:embed="rId2"/>
          <a:stretch>
            <a:fillRect/>
          </a:stretch>
        </p:blipFill>
        <p:spPr>
          <a:xfrm>
            <a:off x="561289" y="4230512"/>
            <a:ext cx="6931712" cy="1073137"/>
          </a:xfrm>
          <a:prstGeom prst="rect">
            <a:avLst/>
          </a:prstGeom>
        </p:spPr>
      </p:pic>
      <p:pic>
        <p:nvPicPr>
          <p:cNvPr id="7" name="Picture 6" descr="A diagram of a game&#10;&#10;AI-generated content may be incorrect.">
            <a:extLst>
              <a:ext uri="{FF2B5EF4-FFF2-40B4-BE49-F238E27FC236}">
                <a16:creationId xmlns:a16="http://schemas.microsoft.com/office/drawing/2014/main" id="{ACACB30C-65F7-5AE8-E6AA-06D6A9651850}"/>
              </a:ext>
            </a:extLst>
          </p:cNvPr>
          <p:cNvPicPr>
            <a:picLocks noChangeAspect="1"/>
          </p:cNvPicPr>
          <p:nvPr/>
        </p:nvPicPr>
        <p:blipFill>
          <a:blip r:embed="rId3">
            <a:extLst>
              <a:ext uri="{28A0092B-C50C-407E-A947-70E740481C1C}">
                <a14:useLocalDpi xmlns:a14="http://schemas.microsoft.com/office/drawing/2010/main" val="0"/>
              </a:ext>
            </a:extLst>
          </a:blip>
          <a:srcRect l="4901" t="3225" r="3774" b="3657"/>
          <a:stretch/>
        </p:blipFill>
        <p:spPr>
          <a:xfrm>
            <a:off x="7493001" y="2631722"/>
            <a:ext cx="3502313" cy="3294945"/>
          </a:xfrm>
          <a:prstGeom prst="rect">
            <a:avLst/>
          </a:prstGeom>
        </p:spPr>
      </p:pic>
    </p:spTree>
    <p:extLst>
      <p:ext uri="{BB962C8B-B14F-4D97-AF65-F5344CB8AC3E}">
        <p14:creationId xmlns:p14="http://schemas.microsoft.com/office/powerpoint/2010/main" val="3508074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9F1F-6343-D566-6226-18DFEC43E209}"/>
              </a:ext>
            </a:extLst>
          </p:cNvPr>
          <p:cNvSpPr>
            <a:spLocks noGrp="1"/>
          </p:cNvSpPr>
          <p:nvPr>
            <p:ph type="title"/>
          </p:nvPr>
        </p:nvSpPr>
        <p:spPr>
          <a:xfrm>
            <a:off x="414866" y="0"/>
            <a:ext cx="10482007" cy="1183747"/>
          </a:xfrm>
        </p:spPr>
        <p:txBody>
          <a:bodyPr>
            <a:normAutofit/>
          </a:bodyPr>
          <a:lstStyle/>
          <a:p>
            <a:r>
              <a:rPr lang="en-IN" sz="4200" b="1" dirty="0"/>
              <a:t>Space-Efficient Sequence Alignment</a:t>
            </a:r>
          </a:p>
        </p:txBody>
      </p:sp>
      <p:sp>
        <p:nvSpPr>
          <p:cNvPr id="7" name="TextBox 6">
            <a:extLst>
              <a:ext uri="{FF2B5EF4-FFF2-40B4-BE49-F238E27FC236}">
                <a16:creationId xmlns:a16="http://schemas.microsoft.com/office/drawing/2014/main" id="{5AED7E14-C475-01A7-3DDB-54FFB9344D84}"/>
              </a:ext>
            </a:extLst>
          </p:cNvPr>
          <p:cNvSpPr txBox="1"/>
          <p:nvPr/>
        </p:nvSpPr>
        <p:spPr>
          <a:xfrm>
            <a:off x="553494" y="1150938"/>
            <a:ext cx="10482007" cy="4154984"/>
          </a:xfrm>
          <a:prstGeom prst="rect">
            <a:avLst/>
          </a:prstGeom>
          <a:noFill/>
        </p:spPr>
        <p:txBody>
          <a:bodyPr wrap="square" rtlCol="0">
            <a:spAutoFit/>
          </a:bodyPr>
          <a:lstStyle/>
          <a:p>
            <a:pPr marL="342900" indent="-342900">
              <a:buFont typeface="Arial" panose="020B0604020202020204" pitchFamily="34" charset="0"/>
              <a:buChar char="•"/>
            </a:pPr>
            <a:r>
              <a:rPr lang="en-IN" sz="2400" dirty="0"/>
              <a:t>The runtime of the dynamic programming algorithm for aligning two strings of lengths </a:t>
            </a:r>
            <a:r>
              <a:rPr lang="en-IN" sz="2400" i="1" dirty="0"/>
              <a:t>n</a:t>
            </a:r>
            <a:r>
              <a:rPr lang="en-IN" sz="2400" dirty="0"/>
              <a:t> and </a:t>
            </a:r>
            <a:r>
              <a:rPr lang="en-IN" sz="2400" i="1" dirty="0"/>
              <a:t>m </a:t>
            </a:r>
            <a:r>
              <a:rPr lang="en-IN" sz="2400" dirty="0"/>
              <a:t>is proportional to the number of edges in their alignment graph, which is </a:t>
            </a:r>
            <a:r>
              <a:rPr lang="en-IN" sz="2400" b="1" i="1" dirty="0"/>
              <a:t>O(nm). </a:t>
            </a:r>
            <a:r>
              <a:rPr lang="en-IN" sz="2400" dirty="0"/>
              <a:t>The memory required is also </a:t>
            </a:r>
            <a:r>
              <a:rPr lang="en-IN" sz="2400" b="1" i="1" dirty="0"/>
              <a:t>O(nm). </a:t>
            </a:r>
            <a:endParaRPr lang="en-IN" sz="2400" dirty="0"/>
          </a:p>
          <a:p>
            <a:pPr marL="342900" indent="-342900">
              <a:buFont typeface="Arial" panose="020B0604020202020204" pitchFamily="34" charset="0"/>
              <a:buChar char="•"/>
            </a:pPr>
            <a:r>
              <a:rPr lang="en-IN" sz="2400" dirty="0"/>
              <a:t>A divide-and-conquer algorithm often works when a solution to a large problem can be constructed from solutions of smaller problem instances. The divide phase splits a problem instance into smaller instances and solves them; the conquer phase stitches the smaller solutions into a solution to the original problem.</a:t>
            </a:r>
          </a:p>
          <a:p>
            <a:pPr marL="342900" indent="-342900">
              <a:buFont typeface="Arial" panose="020B0604020202020204" pitchFamily="34" charset="0"/>
              <a:buChar char="•"/>
            </a:pPr>
            <a:r>
              <a:rPr lang="en-IN" sz="2400" dirty="0"/>
              <a:t>The idea of space reduction technique works in following steps:</a:t>
            </a:r>
          </a:p>
          <a:p>
            <a:pPr marL="914400" lvl="1" indent="-457200">
              <a:buFont typeface="+mj-lt"/>
              <a:buAutoNum type="arabicPeriod"/>
            </a:pPr>
            <a:r>
              <a:rPr lang="en-IN" sz="2400" dirty="0"/>
              <a:t>Finding Middle Node of the Alignment.</a:t>
            </a:r>
          </a:p>
          <a:p>
            <a:pPr marL="914400" lvl="1" indent="-457200">
              <a:buFont typeface="+mj-lt"/>
              <a:buAutoNum type="arabicPeriod"/>
            </a:pPr>
            <a:r>
              <a:rPr lang="en-IN" sz="2400" dirty="0"/>
              <a:t>Computing Alignment Score in Linear Space.</a:t>
            </a:r>
          </a:p>
        </p:txBody>
      </p:sp>
      <p:sp>
        <p:nvSpPr>
          <p:cNvPr id="5" name="Slide Number Placeholder 4">
            <a:extLst>
              <a:ext uri="{FF2B5EF4-FFF2-40B4-BE49-F238E27FC236}">
                <a16:creationId xmlns:a16="http://schemas.microsoft.com/office/drawing/2014/main" id="{9A3704AF-0935-C052-3786-C4A1D24FF59C}"/>
              </a:ext>
            </a:extLst>
          </p:cNvPr>
          <p:cNvSpPr>
            <a:spLocks noGrp="1"/>
          </p:cNvSpPr>
          <p:nvPr>
            <p:ph type="sldNum" sz="quarter" idx="12"/>
          </p:nvPr>
        </p:nvSpPr>
        <p:spPr/>
        <p:txBody>
          <a:bodyPr/>
          <a:lstStyle/>
          <a:p>
            <a:fld id="{FA00AF82-EB85-4D0A-A767-0F591179F832}" type="slidenum">
              <a:rPr lang="en-IN" smtClean="0"/>
              <a:t>7</a:t>
            </a:fld>
            <a:endParaRPr lang="en-IN" dirty="0"/>
          </a:p>
        </p:txBody>
      </p:sp>
    </p:spTree>
    <p:extLst>
      <p:ext uri="{BB962C8B-B14F-4D97-AF65-F5344CB8AC3E}">
        <p14:creationId xmlns:p14="http://schemas.microsoft.com/office/powerpoint/2010/main" val="406266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52A11-B9E8-11B6-C838-811690B19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06AA00-8586-0E93-8E51-0779AF3FBFE2}"/>
              </a:ext>
            </a:extLst>
          </p:cNvPr>
          <p:cNvSpPr>
            <a:spLocks noGrp="1"/>
          </p:cNvSpPr>
          <p:nvPr>
            <p:ph type="title"/>
          </p:nvPr>
        </p:nvSpPr>
        <p:spPr>
          <a:xfrm>
            <a:off x="414866" y="0"/>
            <a:ext cx="10482007" cy="1183747"/>
          </a:xfrm>
        </p:spPr>
        <p:txBody>
          <a:bodyPr>
            <a:normAutofit/>
          </a:bodyPr>
          <a:lstStyle/>
          <a:p>
            <a:r>
              <a:rPr lang="en-IN" sz="4200" b="1" dirty="0"/>
              <a:t>Finding Middle Node of the Alignment</a:t>
            </a:r>
          </a:p>
        </p:txBody>
      </p:sp>
      <p:sp>
        <p:nvSpPr>
          <p:cNvPr id="5" name="Slide Number Placeholder 4">
            <a:extLst>
              <a:ext uri="{FF2B5EF4-FFF2-40B4-BE49-F238E27FC236}">
                <a16:creationId xmlns:a16="http://schemas.microsoft.com/office/drawing/2014/main" id="{E9B9FE48-69B8-979E-8B52-7A69C7C75C44}"/>
              </a:ext>
            </a:extLst>
          </p:cNvPr>
          <p:cNvSpPr>
            <a:spLocks noGrp="1"/>
          </p:cNvSpPr>
          <p:nvPr>
            <p:ph type="sldNum" sz="quarter" idx="12"/>
          </p:nvPr>
        </p:nvSpPr>
        <p:spPr/>
        <p:txBody>
          <a:bodyPr/>
          <a:lstStyle/>
          <a:p>
            <a:fld id="{FA00AF82-EB85-4D0A-A767-0F591179F832}" type="slidenum">
              <a:rPr lang="en-IN" smtClean="0"/>
              <a:t>8</a:t>
            </a:fld>
            <a:endParaRPr lang="en-IN" dirty="0"/>
          </a:p>
        </p:txBody>
      </p:sp>
      <p:sp>
        <p:nvSpPr>
          <p:cNvPr id="3" name="TextBox 2">
            <a:extLst>
              <a:ext uri="{FF2B5EF4-FFF2-40B4-BE49-F238E27FC236}">
                <a16:creationId xmlns:a16="http://schemas.microsoft.com/office/drawing/2014/main" id="{6DF45ADD-03BF-E87C-BBC5-241FD4796502}"/>
              </a:ext>
            </a:extLst>
          </p:cNvPr>
          <p:cNvSpPr txBox="1"/>
          <p:nvPr/>
        </p:nvSpPr>
        <p:spPr>
          <a:xfrm>
            <a:off x="452868" y="1210962"/>
            <a:ext cx="6331979" cy="4801314"/>
          </a:xfrm>
          <a:prstGeom prst="rect">
            <a:avLst/>
          </a:prstGeom>
          <a:noFill/>
        </p:spPr>
        <p:txBody>
          <a:bodyPr wrap="square" rtlCol="0">
            <a:spAutoFit/>
          </a:bodyPr>
          <a:lstStyle/>
          <a:p>
            <a:pPr marL="285750" indent="-285750">
              <a:buFont typeface="Arial" panose="020B0604020202020204" pitchFamily="34" charset="0"/>
              <a:buChar char="•"/>
            </a:pPr>
            <a:r>
              <a:rPr lang="en-IN" dirty="0"/>
              <a:t>Given Strings v = v</a:t>
            </a:r>
            <a:r>
              <a:rPr lang="en-IN" baseline="-25000" dirty="0"/>
              <a:t>1</a:t>
            </a:r>
            <a:r>
              <a:rPr lang="en-IN" dirty="0"/>
              <a:t> , v</a:t>
            </a:r>
            <a:r>
              <a:rPr lang="en-IN" baseline="-25000" dirty="0"/>
              <a:t>2</a:t>
            </a:r>
            <a:r>
              <a:rPr lang="en-IN" dirty="0"/>
              <a:t> ………. v</a:t>
            </a:r>
            <a:r>
              <a:rPr lang="en-IN" baseline="-25000" dirty="0"/>
              <a:t>n</a:t>
            </a:r>
            <a:r>
              <a:rPr lang="en-IN" dirty="0"/>
              <a:t> and w = w</a:t>
            </a:r>
            <a:r>
              <a:rPr lang="en-IN" baseline="-25000" dirty="0"/>
              <a:t>1</a:t>
            </a:r>
            <a:r>
              <a:rPr lang="en-IN" dirty="0"/>
              <a:t> , w</a:t>
            </a:r>
            <a:r>
              <a:rPr lang="en-IN" baseline="-25000" dirty="0"/>
              <a:t>2</a:t>
            </a:r>
            <a:r>
              <a:rPr lang="en-IN" dirty="0"/>
              <a:t> ………. </a:t>
            </a:r>
            <a:r>
              <a:rPr lang="en-IN" dirty="0" err="1"/>
              <a:t>w</a:t>
            </a:r>
            <a:r>
              <a:rPr lang="en-IN" baseline="-25000" dirty="0" err="1"/>
              <a:t>m</a:t>
            </a:r>
            <a:r>
              <a:rPr lang="en-IN" baseline="-25000" dirty="0"/>
              <a:t> </a:t>
            </a:r>
            <a:r>
              <a:rPr lang="en-IN" dirty="0"/>
              <a:t> define middle = m/2.  A longest path from Source to Sink in the alignment graph must cross the middle column somewhere, and our first task is to figure out where using only </a:t>
            </a:r>
            <a:r>
              <a:rPr lang="en-IN" b="1" i="1" dirty="0"/>
              <a:t>O(n)</a:t>
            </a:r>
            <a:r>
              <a:rPr lang="en-IN" dirty="0"/>
              <a:t> memory.   </a:t>
            </a: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r>
              <a:rPr lang="en-US" dirty="0"/>
              <a:t>In Figure 4, From (Top Left) we calculated middle = 3 (⌊m / 2⌋), and the alignment path crosses the middle column at the (unique) middle node (4,3) which has highest score in that column i.e., 4. Let </a:t>
            </a:r>
            <a:r>
              <a:rPr lang="en-US" dirty="0" err="1"/>
              <a:t>FromSource</a:t>
            </a:r>
            <a:r>
              <a:rPr lang="en-US" dirty="0"/>
              <a:t>(</a:t>
            </a:r>
            <a:r>
              <a:rPr lang="en-US" dirty="0" err="1"/>
              <a:t>i</a:t>
            </a:r>
            <a:r>
              <a:rPr lang="en-US" dirty="0"/>
              <a:t>) denote the length of the longest path from the source (0,0) to ending at (</a:t>
            </a:r>
            <a:r>
              <a:rPr lang="en-US" dirty="0" err="1"/>
              <a:t>i,middle</a:t>
            </a:r>
            <a:r>
              <a:rPr lang="en-US" dirty="0"/>
              <a:t>) and </a:t>
            </a:r>
            <a:r>
              <a:rPr lang="en-US" dirty="0" err="1"/>
              <a:t>ToSink</a:t>
            </a:r>
            <a:r>
              <a:rPr lang="en-US" dirty="0"/>
              <a:t>(</a:t>
            </a:r>
            <a:r>
              <a:rPr lang="en-US" dirty="0" err="1"/>
              <a:t>i</a:t>
            </a:r>
            <a:r>
              <a:rPr lang="en-US" dirty="0"/>
              <a:t>) denote the length of the longest path from (</a:t>
            </a:r>
            <a:r>
              <a:rPr lang="en-US" dirty="0" err="1"/>
              <a:t>i,middle</a:t>
            </a:r>
            <a:r>
              <a:rPr lang="en-US" dirty="0"/>
              <a:t>) to the sink (</a:t>
            </a:r>
            <a:r>
              <a:rPr lang="en-US" dirty="0" err="1"/>
              <a:t>n,m</a:t>
            </a:r>
            <a:r>
              <a:rPr lang="en-US" dirty="0"/>
              <a:t>).</a:t>
            </a:r>
            <a:endParaRPr lang="en-IN"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a:p>
            <a:r>
              <a:rPr lang="en-IN" baseline="30000" dirty="0"/>
              <a:t> 	</a:t>
            </a:r>
            <a:r>
              <a:rPr lang="en-IN" b="1" i="1" dirty="0"/>
              <a:t>Length(</a:t>
            </a:r>
            <a:r>
              <a:rPr lang="en-IN" b="1" i="1" dirty="0" err="1"/>
              <a:t>i</a:t>
            </a:r>
            <a:r>
              <a:rPr lang="en-IN" b="1" i="1" dirty="0"/>
              <a:t>) = </a:t>
            </a:r>
            <a:r>
              <a:rPr lang="en-IN" b="1" i="1" dirty="0" err="1"/>
              <a:t>FromSource</a:t>
            </a:r>
            <a:r>
              <a:rPr lang="en-IN" b="1" i="1" dirty="0"/>
              <a:t>(</a:t>
            </a:r>
            <a:r>
              <a:rPr lang="en-IN" b="1" i="1" dirty="0" err="1"/>
              <a:t>i</a:t>
            </a:r>
            <a:r>
              <a:rPr lang="en-IN" b="1" i="1" dirty="0"/>
              <a:t>) + </a:t>
            </a:r>
            <a:r>
              <a:rPr lang="en-IN" b="1" i="1" dirty="0" err="1"/>
              <a:t>ToSink</a:t>
            </a:r>
            <a:r>
              <a:rPr lang="en-IN" b="1" i="1" dirty="0"/>
              <a:t>(</a:t>
            </a:r>
            <a:r>
              <a:rPr lang="en-IN" b="1" i="1" dirty="0" err="1"/>
              <a:t>i</a:t>
            </a:r>
            <a:r>
              <a:rPr lang="en-IN" b="1" i="1" dirty="0"/>
              <a:t>)</a:t>
            </a:r>
            <a:endParaRPr lang="en-IN" baseline="30000" dirty="0"/>
          </a:p>
          <a:p>
            <a:pPr marL="285750" indent="-285750">
              <a:buFont typeface="Arial" panose="020B0604020202020204" pitchFamily="34" charset="0"/>
              <a:buChar char="•"/>
            </a:pPr>
            <a:endParaRPr lang="en-IN" baseline="30000" dirty="0"/>
          </a:p>
          <a:p>
            <a:pPr marL="285750" indent="-285750">
              <a:buFont typeface="Arial" panose="020B0604020202020204" pitchFamily="34" charset="0"/>
              <a:buChar char="•"/>
            </a:pPr>
            <a:endParaRPr lang="en-IN" baseline="30000" dirty="0"/>
          </a:p>
        </p:txBody>
      </p:sp>
      <p:pic>
        <p:nvPicPr>
          <p:cNvPr id="6" name="Picture 5" descr="A group of squares with lines and dots&#10;&#10;AI-generated content may be incorrect.">
            <a:extLst>
              <a:ext uri="{FF2B5EF4-FFF2-40B4-BE49-F238E27FC236}">
                <a16:creationId xmlns:a16="http://schemas.microsoft.com/office/drawing/2014/main" id="{7A8884FD-4A94-1B1D-CD23-198F34623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750" y="1183746"/>
            <a:ext cx="4819636" cy="4473923"/>
          </a:xfrm>
          <a:prstGeom prst="rect">
            <a:avLst/>
          </a:prstGeom>
        </p:spPr>
      </p:pic>
      <p:sp>
        <p:nvSpPr>
          <p:cNvPr id="8" name="TextBox 7">
            <a:extLst>
              <a:ext uri="{FF2B5EF4-FFF2-40B4-BE49-F238E27FC236}">
                <a16:creationId xmlns:a16="http://schemas.microsoft.com/office/drawing/2014/main" id="{E856B70E-E61C-194C-2BF3-9A2AC5D5E49C}"/>
              </a:ext>
            </a:extLst>
          </p:cNvPr>
          <p:cNvSpPr txBox="1"/>
          <p:nvPr/>
        </p:nvSpPr>
        <p:spPr>
          <a:xfrm>
            <a:off x="7117055" y="5710019"/>
            <a:ext cx="4462440" cy="646331"/>
          </a:xfrm>
          <a:prstGeom prst="rect">
            <a:avLst/>
          </a:prstGeom>
          <a:noFill/>
        </p:spPr>
        <p:txBody>
          <a:bodyPr wrap="none" rtlCol="0">
            <a:spAutoFit/>
          </a:bodyPr>
          <a:lstStyle/>
          <a:p>
            <a:r>
              <a:rPr lang="en-IN" dirty="0"/>
              <a:t>Fig-4: Finding Mid Node based on two Scores </a:t>
            </a:r>
          </a:p>
          <a:p>
            <a:r>
              <a:rPr lang="en-IN" dirty="0"/>
              <a:t>           i.e., </a:t>
            </a:r>
            <a:r>
              <a:rPr lang="en-IN" dirty="0" err="1"/>
              <a:t>FromSource</a:t>
            </a:r>
            <a:r>
              <a:rPr lang="en-IN" dirty="0"/>
              <a:t>(</a:t>
            </a:r>
            <a:r>
              <a:rPr lang="en-IN" dirty="0" err="1"/>
              <a:t>i</a:t>
            </a:r>
            <a:r>
              <a:rPr lang="en-IN" dirty="0"/>
              <a:t>) and </a:t>
            </a:r>
            <a:r>
              <a:rPr lang="en-IN" dirty="0" err="1"/>
              <a:t>toSink</a:t>
            </a:r>
            <a:r>
              <a:rPr lang="en-IN" dirty="0"/>
              <a:t>(</a:t>
            </a:r>
            <a:r>
              <a:rPr lang="en-IN" dirty="0" err="1"/>
              <a:t>i</a:t>
            </a:r>
            <a:r>
              <a:rPr lang="en-IN" dirty="0"/>
              <a:t>).</a:t>
            </a:r>
          </a:p>
        </p:txBody>
      </p:sp>
    </p:spTree>
    <p:extLst>
      <p:ext uri="{BB962C8B-B14F-4D97-AF65-F5344CB8AC3E}">
        <p14:creationId xmlns:p14="http://schemas.microsoft.com/office/powerpoint/2010/main" val="177199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9EF33-7DC5-2003-170C-63E6144D8A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037576-A793-63F2-BAB5-07EBFA761A48}"/>
              </a:ext>
            </a:extLst>
          </p:cNvPr>
          <p:cNvSpPr>
            <a:spLocks noGrp="1"/>
          </p:cNvSpPr>
          <p:nvPr>
            <p:ph type="title"/>
          </p:nvPr>
        </p:nvSpPr>
        <p:spPr>
          <a:xfrm>
            <a:off x="270933" y="50151"/>
            <a:ext cx="10117940" cy="946680"/>
          </a:xfrm>
        </p:spPr>
        <p:txBody>
          <a:bodyPr>
            <a:normAutofit/>
          </a:bodyPr>
          <a:lstStyle/>
          <a:p>
            <a:r>
              <a:rPr lang="en-IN" sz="4200" b="1" dirty="0"/>
              <a:t>Computing Alignment Score in Linear Space</a:t>
            </a:r>
          </a:p>
        </p:txBody>
      </p:sp>
      <p:sp>
        <p:nvSpPr>
          <p:cNvPr id="5" name="Slide Number Placeholder 4">
            <a:extLst>
              <a:ext uri="{FF2B5EF4-FFF2-40B4-BE49-F238E27FC236}">
                <a16:creationId xmlns:a16="http://schemas.microsoft.com/office/drawing/2014/main" id="{F96804E6-F01D-75A6-4234-C0E795838BD6}"/>
              </a:ext>
            </a:extLst>
          </p:cNvPr>
          <p:cNvSpPr>
            <a:spLocks noGrp="1"/>
          </p:cNvSpPr>
          <p:nvPr>
            <p:ph type="sldNum" sz="quarter" idx="12"/>
          </p:nvPr>
        </p:nvSpPr>
        <p:spPr/>
        <p:txBody>
          <a:bodyPr/>
          <a:lstStyle/>
          <a:p>
            <a:fld id="{FA00AF82-EB85-4D0A-A767-0F591179F832}" type="slidenum">
              <a:rPr lang="en-IN" smtClean="0"/>
              <a:t>9</a:t>
            </a:fld>
            <a:endParaRPr lang="en-IN" dirty="0"/>
          </a:p>
        </p:txBody>
      </p:sp>
      <p:sp>
        <p:nvSpPr>
          <p:cNvPr id="3" name="TextBox 2">
            <a:extLst>
              <a:ext uri="{FF2B5EF4-FFF2-40B4-BE49-F238E27FC236}">
                <a16:creationId xmlns:a16="http://schemas.microsoft.com/office/drawing/2014/main" id="{7F3AF718-406C-BE22-D5DC-966A30357CB5}"/>
              </a:ext>
            </a:extLst>
          </p:cNvPr>
          <p:cNvSpPr txBox="1"/>
          <p:nvPr/>
        </p:nvSpPr>
        <p:spPr>
          <a:xfrm>
            <a:off x="361012" y="2321004"/>
            <a:ext cx="5792191" cy="2215991"/>
          </a:xfrm>
          <a:prstGeom prst="rect">
            <a:avLst/>
          </a:prstGeom>
          <a:noFill/>
        </p:spPr>
        <p:txBody>
          <a:bodyPr wrap="square" rtlCol="0">
            <a:spAutoFit/>
          </a:bodyPr>
          <a:lstStyle/>
          <a:p>
            <a:pPr marL="285750" indent="-285750">
              <a:buFont typeface="Arial" panose="020B0604020202020204" pitchFamily="34" charset="0"/>
              <a:buChar char="•"/>
            </a:pPr>
            <a:r>
              <a:rPr lang="en-IN" dirty="0"/>
              <a:t>The space required can easily be reduced from the observation that only values needed to compute the alignment scores in column j are the alignment scores in column j-1. Therefore, the alignment scores in the columns before columns j-1 can be discarded when                                                                                        computing the alignment scores for column j, as illustrated.</a:t>
            </a:r>
            <a:endParaRPr lang="en-IN" baseline="30000" dirty="0"/>
          </a:p>
          <a:p>
            <a:pPr marL="285750" indent="-285750">
              <a:buFont typeface="Arial" panose="020B0604020202020204" pitchFamily="34" charset="0"/>
              <a:buChar char="•"/>
            </a:pPr>
            <a:endParaRPr lang="en-IN" baseline="30000" dirty="0"/>
          </a:p>
        </p:txBody>
      </p:sp>
      <p:sp>
        <p:nvSpPr>
          <p:cNvPr id="8" name="TextBox 7">
            <a:extLst>
              <a:ext uri="{FF2B5EF4-FFF2-40B4-BE49-F238E27FC236}">
                <a16:creationId xmlns:a16="http://schemas.microsoft.com/office/drawing/2014/main" id="{787191C1-EE24-E65F-D8FA-6EB84E50193F}"/>
              </a:ext>
            </a:extLst>
          </p:cNvPr>
          <p:cNvSpPr txBox="1"/>
          <p:nvPr/>
        </p:nvSpPr>
        <p:spPr>
          <a:xfrm>
            <a:off x="6486932" y="5928539"/>
            <a:ext cx="4930517" cy="369332"/>
          </a:xfrm>
          <a:prstGeom prst="rect">
            <a:avLst/>
          </a:prstGeom>
          <a:noFill/>
        </p:spPr>
        <p:txBody>
          <a:bodyPr wrap="none" rtlCol="0">
            <a:spAutoFit/>
          </a:bodyPr>
          <a:lstStyle/>
          <a:p>
            <a:r>
              <a:rPr lang="en-IN" dirty="0"/>
              <a:t>Fig-5: Computing Alignment Scores in Linear Space</a:t>
            </a:r>
          </a:p>
        </p:txBody>
      </p:sp>
      <p:pic>
        <p:nvPicPr>
          <p:cNvPr id="7" name="Picture 6" descr="A screenshot of a diagram&#10;&#10;AI-generated content may be incorrect.">
            <a:extLst>
              <a:ext uri="{FF2B5EF4-FFF2-40B4-BE49-F238E27FC236}">
                <a16:creationId xmlns:a16="http://schemas.microsoft.com/office/drawing/2014/main" id="{A76FFC19-0322-4184-18F8-2C9A8E3FF098}"/>
              </a:ext>
            </a:extLst>
          </p:cNvPr>
          <p:cNvPicPr>
            <a:picLocks noChangeAspect="1"/>
          </p:cNvPicPr>
          <p:nvPr/>
        </p:nvPicPr>
        <p:blipFill>
          <a:blip r:embed="rId3">
            <a:extLst>
              <a:ext uri="{28A0092B-C50C-407E-A947-70E740481C1C}">
                <a14:useLocalDpi xmlns:a14="http://schemas.microsoft.com/office/drawing/2010/main" val="0"/>
              </a:ext>
            </a:extLst>
          </a:blip>
          <a:srcRect b="32401"/>
          <a:stretch/>
        </p:blipFill>
        <p:spPr>
          <a:xfrm>
            <a:off x="6464596" y="996831"/>
            <a:ext cx="4975190" cy="4713700"/>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E845B84-C73E-ABD2-2C70-96D9CE84D735}"/>
                  </a:ext>
                </a:extLst>
              </p14:cNvPr>
              <p14:cNvContentPartPr/>
              <p14:nvPr/>
            </p14:nvContentPartPr>
            <p14:xfrm>
              <a:off x="8885067" y="5401707"/>
              <a:ext cx="216720" cy="367200"/>
            </p14:xfrm>
          </p:contentPart>
        </mc:Choice>
        <mc:Fallback xmlns="">
          <p:pic>
            <p:nvPicPr>
              <p:cNvPr id="4" name="Ink 3">
                <a:extLst>
                  <a:ext uri="{FF2B5EF4-FFF2-40B4-BE49-F238E27FC236}">
                    <a16:creationId xmlns:a16="http://schemas.microsoft.com/office/drawing/2014/main" id="{7E845B84-C73E-ABD2-2C70-96D9CE84D735}"/>
                  </a:ext>
                </a:extLst>
              </p:cNvPr>
              <p:cNvPicPr/>
              <p:nvPr/>
            </p:nvPicPr>
            <p:blipFill>
              <a:blip r:embed="rId5"/>
              <a:stretch>
                <a:fillRect/>
              </a:stretch>
            </p:blipFill>
            <p:spPr>
              <a:xfrm>
                <a:off x="8822067" y="5339067"/>
                <a:ext cx="342360" cy="492840"/>
              </a:xfrm>
              <a:prstGeom prst="rect">
                <a:avLst/>
              </a:prstGeom>
            </p:spPr>
          </p:pic>
        </mc:Fallback>
      </mc:AlternateContent>
    </p:spTree>
    <p:extLst>
      <p:ext uri="{BB962C8B-B14F-4D97-AF65-F5344CB8AC3E}">
        <p14:creationId xmlns:p14="http://schemas.microsoft.com/office/powerpoint/2010/main" val="2878444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4086CD51094F48A9CECCE098001DE8" ma:contentTypeVersion="8" ma:contentTypeDescription="Create a new document." ma:contentTypeScope="" ma:versionID="e17ec4a5dcbd3402dd54bc5037a20c7f">
  <xsd:schema xmlns:xsd="http://www.w3.org/2001/XMLSchema" xmlns:xs="http://www.w3.org/2001/XMLSchema" xmlns:p="http://schemas.microsoft.com/office/2006/metadata/properties" xmlns:ns2="37d7b7c2-43e0-4ebf-b9ee-e1d2469f426f" targetNamespace="http://schemas.microsoft.com/office/2006/metadata/properties" ma:root="true" ma:fieldsID="581f13e67daf436ce61da2ea72baadeb" ns2:_="">
    <xsd:import namespace="37d7b7c2-43e0-4ebf-b9ee-e1d2469f426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d7b7c2-43e0-4ebf-b9ee-e1d2469f42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8F3029-4D68-4ED3-B6A2-C610250FBC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d7b7c2-43e0-4ebf-b9ee-e1d2469f42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F15A2D-5AF7-4A2F-ADB3-B5256669C6CB}">
  <ds:schemaRefs>
    <ds:schemaRef ds:uri="http://schemas.openxmlformats.org/package/2006/metadata/core-properties"/>
    <ds:schemaRef ds:uri="http://purl.org/dc/dcmitype/"/>
    <ds:schemaRef ds:uri="http://schemas.microsoft.com/office/2006/documentManagement/types"/>
    <ds:schemaRef ds:uri="http://purl.org/dc/terms/"/>
    <ds:schemaRef ds:uri="http://schemas.microsoft.com/office/infopath/2007/PartnerControls"/>
    <ds:schemaRef ds:uri="http://www.w3.org/XML/1998/namespace"/>
    <ds:schemaRef ds:uri="37d7b7c2-43e0-4ebf-b9ee-e1d2469f426f"/>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E4F66DA2-CE58-49A5-8F62-19AD77186F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5650</TotalTime>
  <Words>1938</Words>
  <Application>Microsoft Office PowerPoint</Application>
  <PresentationFormat>Widescreen</PresentationFormat>
  <Paragraphs>246</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Design Phase Presentation</vt:lpstr>
      <vt:lpstr>Outline</vt:lpstr>
      <vt:lpstr>Aim of the Project</vt:lpstr>
      <vt:lpstr>Longest Common Subsequence (LCS)</vt:lpstr>
      <vt:lpstr>Manhattan Tourist Problem</vt:lpstr>
      <vt:lpstr>Sequence Alignment is the Manhattan Problem in Disguise</vt:lpstr>
      <vt:lpstr>Space-Efficient Sequence Alignment</vt:lpstr>
      <vt:lpstr>Finding Middle Node of the Alignment</vt:lpstr>
      <vt:lpstr>Computing Alignment Score in Linear Space</vt:lpstr>
      <vt:lpstr>The Fast and Memory-Efficient Alignment Algorithm</vt:lpstr>
      <vt:lpstr>PowerPoint Presentation</vt:lpstr>
      <vt:lpstr>High-Level Synthesis (HLS)</vt:lpstr>
      <vt:lpstr>HLS Component Development Flow</vt:lpstr>
      <vt:lpstr>Role of Pragmas in HLS</vt:lpstr>
      <vt:lpstr>Non-Synthesizable Constructs of C/C++</vt:lpstr>
      <vt:lpstr>Features of Alveo U50</vt:lpstr>
      <vt:lpstr>Project Specifications</vt:lpstr>
      <vt:lpstr>Demo Setup</vt:lpstr>
      <vt:lpstr>Status of the Project</vt:lpstr>
      <vt:lpstr>Time Plan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dc:title>
  <dc:creator>Sri Sai Nomula;Sai Charan Katakam</dc:creator>
  <cp:lastModifiedBy>Sri Sai Nomula</cp:lastModifiedBy>
  <cp:revision>248</cp:revision>
  <dcterms:created xsi:type="dcterms:W3CDTF">2022-09-22T09:31:56Z</dcterms:created>
  <dcterms:modified xsi:type="dcterms:W3CDTF">2025-03-04T18:42:49Z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0x010100594086CD51094F48A9CECCE098001DE8</vt:lpwstr>
  </property>
</Properties>
</file>