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AD6E5-5DC3-46B6-A776-BBA6F2DFE56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8FE4C43-63A2-43F9-8DEA-7FD9EC167E9B}">
      <dgm:prSet/>
      <dgm:spPr/>
      <dgm:t>
        <a:bodyPr/>
        <a:lstStyle/>
        <a:p>
          <a:pPr rtl="0"/>
          <a:r>
            <a:rPr lang="en-IN" smtClean="0"/>
            <a:t>3 types</a:t>
          </a:r>
          <a:endParaRPr lang="en-IN"/>
        </a:p>
      </dgm:t>
    </dgm:pt>
    <dgm:pt modelId="{B7E25008-F8B1-42D8-9B84-A6A8FD0A605B}" type="parTrans" cxnId="{6CE3CB04-C9E8-4352-9A6E-082AD5E341F5}">
      <dgm:prSet/>
      <dgm:spPr/>
      <dgm:t>
        <a:bodyPr/>
        <a:lstStyle/>
        <a:p>
          <a:endParaRPr lang="en-IN"/>
        </a:p>
      </dgm:t>
    </dgm:pt>
    <dgm:pt modelId="{9A5E0268-F912-4120-9370-0BA3468A0CC3}" type="sibTrans" cxnId="{6CE3CB04-C9E8-4352-9A6E-082AD5E341F5}">
      <dgm:prSet/>
      <dgm:spPr/>
      <dgm:t>
        <a:bodyPr/>
        <a:lstStyle/>
        <a:p>
          <a:endParaRPr lang="en-IN"/>
        </a:p>
      </dgm:t>
    </dgm:pt>
    <dgm:pt modelId="{1ED27F12-23E8-4881-B40E-7CF371A3BCCB}">
      <dgm:prSet/>
      <dgm:spPr/>
      <dgm:t>
        <a:bodyPr/>
        <a:lstStyle/>
        <a:p>
          <a:pPr rtl="0"/>
          <a:r>
            <a:rPr lang="en-IN" dirty="0" smtClean="0"/>
            <a:t>System Level</a:t>
          </a:r>
          <a:endParaRPr lang="en-IN" dirty="0"/>
        </a:p>
      </dgm:t>
    </dgm:pt>
    <dgm:pt modelId="{FE0210FF-7147-4C9D-AE29-7F47FCE5447A}" type="parTrans" cxnId="{FA02E155-742F-43B1-A353-C059039AC962}">
      <dgm:prSet/>
      <dgm:spPr/>
      <dgm:t>
        <a:bodyPr/>
        <a:lstStyle/>
        <a:p>
          <a:endParaRPr lang="en-IN"/>
        </a:p>
      </dgm:t>
    </dgm:pt>
    <dgm:pt modelId="{3C3FAE60-B69F-47E4-A80B-CC528C263EB8}" type="sibTrans" cxnId="{FA02E155-742F-43B1-A353-C059039AC962}">
      <dgm:prSet/>
      <dgm:spPr/>
      <dgm:t>
        <a:bodyPr/>
        <a:lstStyle/>
        <a:p>
          <a:endParaRPr lang="en-IN"/>
        </a:p>
      </dgm:t>
    </dgm:pt>
    <dgm:pt modelId="{D22D921A-5ED7-4E7F-854B-709A17B7F245}">
      <dgm:prSet/>
      <dgm:spPr/>
      <dgm:t>
        <a:bodyPr/>
        <a:lstStyle/>
        <a:p>
          <a:pPr rtl="0"/>
          <a:r>
            <a:rPr lang="en-IN" dirty="0" smtClean="0"/>
            <a:t>Global Level</a:t>
          </a:r>
          <a:endParaRPr lang="en-IN" dirty="0"/>
        </a:p>
      </dgm:t>
    </dgm:pt>
    <dgm:pt modelId="{E113FF2E-057D-49B0-8C67-8232498C0214}" type="parTrans" cxnId="{B11CB462-A02B-4815-8571-57787FF51DDC}">
      <dgm:prSet/>
      <dgm:spPr/>
      <dgm:t>
        <a:bodyPr/>
        <a:lstStyle/>
        <a:p>
          <a:endParaRPr lang="en-IN"/>
        </a:p>
      </dgm:t>
    </dgm:pt>
    <dgm:pt modelId="{5FEC078C-3AA4-49F0-9336-35901FA0F2CE}" type="sibTrans" cxnId="{B11CB462-A02B-4815-8571-57787FF51DDC}">
      <dgm:prSet/>
      <dgm:spPr/>
      <dgm:t>
        <a:bodyPr/>
        <a:lstStyle/>
        <a:p>
          <a:endParaRPr lang="en-IN"/>
        </a:p>
      </dgm:t>
    </dgm:pt>
    <dgm:pt modelId="{0B21E1E6-8DC0-4CE6-8ACF-5EBE8057F2B5}">
      <dgm:prSet/>
      <dgm:spPr/>
      <dgm:t>
        <a:bodyPr/>
        <a:lstStyle/>
        <a:p>
          <a:pPr rtl="0"/>
          <a:r>
            <a:rPr lang="en-IN" dirty="0" smtClean="0"/>
            <a:t>Local level</a:t>
          </a:r>
          <a:endParaRPr lang="en-IN" dirty="0"/>
        </a:p>
      </dgm:t>
    </dgm:pt>
    <dgm:pt modelId="{A5B16FEB-4975-4664-9735-55BBFEAA9E16}" type="parTrans" cxnId="{615D77CA-4C9A-4A32-A760-C7A2DCA89CC5}">
      <dgm:prSet/>
      <dgm:spPr/>
      <dgm:t>
        <a:bodyPr/>
        <a:lstStyle/>
        <a:p>
          <a:endParaRPr lang="en-IN"/>
        </a:p>
      </dgm:t>
    </dgm:pt>
    <dgm:pt modelId="{7898ED72-482C-4109-980B-2E3FC1028E06}" type="sibTrans" cxnId="{615D77CA-4C9A-4A32-A760-C7A2DCA89CC5}">
      <dgm:prSet/>
      <dgm:spPr/>
      <dgm:t>
        <a:bodyPr/>
        <a:lstStyle/>
        <a:p>
          <a:endParaRPr lang="en-IN"/>
        </a:p>
      </dgm:t>
    </dgm:pt>
    <dgm:pt modelId="{170663C4-DE21-4054-9614-BC8ED8C6D17B}" type="pres">
      <dgm:prSet presAssocID="{987AD6E5-5DC3-46B6-A776-BBA6F2DFE5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F0BDC7-C4AA-4692-8E40-DAB636433055}" type="pres">
      <dgm:prSet presAssocID="{78FE4C43-63A2-43F9-8DEA-7FD9EC167E9B}" presName="hierRoot1" presStyleCnt="0"/>
      <dgm:spPr/>
    </dgm:pt>
    <dgm:pt modelId="{6DA71A7B-5B5F-47AB-BD71-1F1D74C211BA}" type="pres">
      <dgm:prSet presAssocID="{78FE4C43-63A2-43F9-8DEA-7FD9EC167E9B}" presName="composite" presStyleCnt="0"/>
      <dgm:spPr/>
    </dgm:pt>
    <dgm:pt modelId="{74AC8A11-6D2F-415A-B20E-934A0B5E52CE}" type="pres">
      <dgm:prSet presAssocID="{78FE4C43-63A2-43F9-8DEA-7FD9EC167E9B}" presName="background" presStyleLbl="node0" presStyleIdx="0" presStyleCnt="1"/>
      <dgm:spPr/>
    </dgm:pt>
    <dgm:pt modelId="{85C8E567-F5B5-4A76-B024-BBEFEC4086F9}" type="pres">
      <dgm:prSet presAssocID="{78FE4C43-63A2-43F9-8DEA-7FD9EC167E9B}" presName="text" presStyleLbl="fgAcc0" presStyleIdx="0" presStyleCnt="1">
        <dgm:presLayoutVars>
          <dgm:chPref val="3"/>
        </dgm:presLayoutVars>
      </dgm:prSet>
      <dgm:spPr/>
    </dgm:pt>
    <dgm:pt modelId="{F7091226-3DCF-46FD-A7BC-DDB2E464F981}" type="pres">
      <dgm:prSet presAssocID="{78FE4C43-63A2-43F9-8DEA-7FD9EC167E9B}" presName="hierChild2" presStyleCnt="0"/>
      <dgm:spPr/>
    </dgm:pt>
    <dgm:pt modelId="{74ADC5E8-3051-43FD-BA37-55DB1BCAFE07}" type="pres">
      <dgm:prSet presAssocID="{FE0210FF-7147-4C9D-AE29-7F47FCE5447A}" presName="Name10" presStyleLbl="parChTrans1D2" presStyleIdx="0" presStyleCnt="3"/>
      <dgm:spPr/>
    </dgm:pt>
    <dgm:pt modelId="{B9CED5E8-1AEC-4950-A269-9311CB928821}" type="pres">
      <dgm:prSet presAssocID="{1ED27F12-23E8-4881-B40E-7CF371A3BCCB}" presName="hierRoot2" presStyleCnt="0"/>
      <dgm:spPr/>
    </dgm:pt>
    <dgm:pt modelId="{D99E6092-A530-47A6-B374-BF18BE288310}" type="pres">
      <dgm:prSet presAssocID="{1ED27F12-23E8-4881-B40E-7CF371A3BCCB}" presName="composite2" presStyleCnt="0"/>
      <dgm:spPr/>
    </dgm:pt>
    <dgm:pt modelId="{F24B9EE8-38F4-4C56-AA7C-BDBE7C3C30A4}" type="pres">
      <dgm:prSet presAssocID="{1ED27F12-23E8-4881-B40E-7CF371A3BCCB}" presName="background2" presStyleLbl="node2" presStyleIdx="0" presStyleCnt="3"/>
      <dgm:spPr/>
    </dgm:pt>
    <dgm:pt modelId="{8B2268C9-634C-4EC7-A52E-DB0B00CD28AE}" type="pres">
      <dgm:prSet presAssocID="{1ED27F12-23E8-4881-B40E-7CF371A3BCCB}" presName="text2" presStyleLbl="fgAcc2" presStyleIdx="0" presStyleCnt="3">
        <dgm:presLayoutVars>
          <dgm:chPref val="3"/>
        </dgm:presLayoutVars>
      </dgm:prSet>
      <dgm:spPr/>
    </dgm:pt>
    <dgm:pt modelId="{FC8F45D3-DC28-44CB-8A38-F6BDBAFE18C6}" type="pres">
      <dgm:prSet presAssocID="{1ED27F12-23E8-4881-B40E-7CF371A3BCCB}" presName="hierChild3" presStyleCnt="0"/>
      <dgm:spPr/>
    </dgm:pt>
    <dgm:pt modelId="{B97039AE-9E72-41D2-9451-3B0327621D6D}" type="pres">
      <dgm:prSet presAssocID="{E113FF2E-057D-49B0-8C67-8232498C0214}" presName="Name10" presStyleLbl="parChTrans1D2" presStyleIdx="1" presStyleCnt="3"/>
      <dgm:spPr/>
    </dgm:pt>
    <dgm:pt modelId="{5BEF6812-3C64-419B-90CD-3B62909423A4}" type="pres">
      <dgm:prSet presAssocID="{D22D921A-5ED7-4E7F-854B-709A17B7F245}" presName="hierRoot2" presStyleCnt="0"/>
      <dgm:spPr/>
    </dgm:pt>
    <dgm:pt modelId="{BB53EFD9-CB13-478A-B85B-6312CEAD04B1}" type="pres">
      <dgm:prSet presAssocID="{D22D921A-5ED7-4E7F-854B-709A17B7F245}" presName="composite2" presStyleCnt="0"/>
      <dgm:spPr/>
    </dgm:pt>
    <dgm:pt modelId="{A9F68AFF-8311-474B-B80F-E329FFE7FBE5}" type="pres">
      <dgm:prSet presAssocID="{D22D921A-5ED7-4E7F-854B-709A17B7F245}" presName="background2" presStyleLbl="node2" presStyleIdx="1" presStyleCnt="3"/>
      <dgm:spPr/>
    </dgm:pt>
    <dgm:pt modelId="{9F7A0101-4756-4141-8724-949C2BBB15AA}" type="pres">
      <dgm:prSet presAssocID="{D22D921A-5ED7-4E7F-854B-709A17B7F245}" presName="text2" presStyleLbl="fgAcc2" presStyleIdx="1" presStyleCnt="3">
        <dgm:presLayoutVars>
          <dgm:chPref val="3"/>
        </dgm:presLayoutVars>
      </dgm:prSet>
      <dgm:spPr/>
    </dgm:pt>
    <dgm:pt modelId="{359FDB5A-F249-4F9E-A08D-5E197F1D4841}" type="pres">
      <dgm:prSet presAssocID="{D22D921A-5ED7-4E7F-854B-709A17B7F245}" presName="hierChild3" presStyleCnt="0"/>
      <dgm:spPr/>
    </dgm:pt>
    <dgm:pt modelId="{51B7DED2-72F9-49AA-8552-8B4B05D626E6}" type="pres">
      <dgm:prSet presAssocID="{A5B16FEB-4975-4664-9735-55BBFEAA9E16}" presName="Name10" presStyleLbl="parChTrans1D2" presStyleIdx="2" presStyleCnt="3"/>
      <dgm:spPr/>
    </dgm:pt>
    <dgm:pt modelId="{B2677F7D-2773-46FC-ACF8-C22015652403}" type="pres">
      <dgm:prSet presAssocID="{0B21E1E6-8DC0-4CE6-8ACF-5EBE8057F2B5}" presName="hierRoot2" presStyleCnt="0"/>
      <dgm:spPr/>
    </dgm:pt>
    <dgm:pt modelId="{80364A1C-BA0D-4609-8019-059925E5E623}" type="pres">
      <dgm:prSet presAssocID="{0B21E1E6-8DC0-4CE6-8ACF-5EBE8057F2B5}" presName="composite2" presStyleCnt="0"/>
      <dgm:spPr/>
    </dgm:pt>
    <dgm:pt modelId="{D0192894-9C17-4FF9-9CB0-D6FE146EE99D}" type="pres">
      <dgm:prSet presAssocID="{0B21E1E6-8DC0-4CE6-8ACF-5EBE8057F2B5}" presName="background2" presStyleLbl="node2" presStyleIdx="2" presStyleCnt="3"/>
      <dgm:spPr/>
    </dgm:pt>
    <dgm:pt modelId="{92E28A24-D07A-404F-A516-5212D33DAF12}" type="pres">
      <dgm:prSet presAssocID="{0B21E1E6-8DC0-4CE6-8ACF-5EBE8057F2B5}" presName="text2" presStyleLbl="fgAcc2" presStyleIdx="2" presStyleCnt="3">
        <dgm:presLayoutVars>
          <dgm:chPref val="3"/>
        </dgm:presLayoutVars>
      </dgm:prSet>
      <dgm:spPr/>
    </dgm:pt>
    <dgm:pt modelId="{84ED6659-0FB4-45A5-AFF2-B7E5E01CE58D}" type="pres">
      <dgm:prSet presAssocID="{0B21E1E6-8DC0-4CE6-8ACF-5EBE8057F2B5}" presName="hierChild3" presStyleCnt="0"/>
      <dgm:spPr/>
    </dgm:pt>
  </dgm:ptLst>
  <dgm:cxnLst>
    <dgm:cxn modelId="{E961ACF7-D19E-4714-81AF-701960BD55C4}" type="presOf" srcId="{D22D921A-5ED7-4E7F-854B-709A17B7F245}" destId="{9F7A0101-4756-4141-8724-949C2BBB15AA}" srcOrd="0" destOrd="0" presId="urn:microsoft.com/office/officeart/2005/8/layout/hierarchy1"/>
    <dgm:cxn modelId="{615D77CA-4C9A-4A32-A760-C7A2DCA89CC5}" srcId="{78FE4C43-63A2-43F9-8DEA-7FD9EC167E9B}" destId="{0B21E1E6-8DC0-4CE6-8ACF-5EBE8057F2B5}" srcOrd="2" destOrd="0" parTransId="{A5B16FEB-4975-4664-9735-55BBFEAA9E16}" sibTransId="{7898ED72-482C-4109-980B-2E3FC1028E06}"/>
    <dgm:cxn modelId="{B11CB462-A02B-4815-8571-57787FF51DDC}" srcId="{78FE4C43-63A2-43F9-8DEA-7FD9EC167E9B}" destId="{D22D921A-5ED7-4E7F-854B-709A17B7F245}" srcOrd="1" destOrd="0" parTransId="{E113FF2E-057D-49B0-8C67-8232498C0214}" sibTransId="{5FEC078C-3AA4-49F0-9336-35901FA0F2CE}"/>
    <dgm:cxn modelId="{B1268459-6138-47D8-BD94-8A126FE26C28}" type="presOf" srcId="{FE0210FF-7147-4C9D-AE29-7F47FCE5447A}" destId="{74ADC5E8-3051-43FD-BA37-55DB1BCAFE07}" srcOrd="0" destOrd="0" presId="urn:microsoft.com/office/officeart/2005/8/layout/hierarchy1"/>
    <dgm:cxn modelId="{838EE15A-C38B-4707-99D3-C6C6A7BDACD4}" type="presOf" srcId="{987AD6E5-5DC3-46B6-A776-BBA6F2DFE56F}" destId="{170663C4-DE21-4054-9614-BC8ED8C6D17B}" srcOrd="0" destOrd="0" presId="urn:microsoft.com/office/officeart/2005/8/layout/hierarchy1"/>
    <dgm:cxn modelId="{4862EBF1-2011-44FF-98DB-A450BC56CD95}" type="presOf" srcId="{A5B16FEB-4975-4664-9735-55BBFEAA9E16}" destId="{51B7DED2-72F9-49AA-8552-8B4B05D626E6}" srcOrd="0" destOrd="0" presId="urn:microsoft.com/office/officeart/2005/8/layout/hierarchy1"/>
    <dgm:cxn modelId="{028BBF6D-5500-4961-9C33-0503FA1187B0}" type="presOf" srcId="{78FE4C43-63A2-43F9-8DEA-7FD9EC167E9B}" destId="{85C8E567-F5B5-4A76-B024-BBEFEC4086F9}" srcOrd="0" destOrd="0" presId="urn:microsoft.com/office/officeart/2005/8/layout/hierarchy1"/>
    <dgm:cxn modelId="{FA02E155-742F-43B1-A353-C059039AC962}" srcId="{78FE4C43-63A2-43F9-8DEA-7FD9EC167E9B}" destId="{1ED27F12-23E8-4881-B40E-7CF371A3BCCB}" srcOrd="0" destOrd="0" parTransId="{FE0210FF-7147-4C9D-AE29-7F47FCE5447A}" sibTransId="{3C3FAE60-B69F-47E4-A80B-CC528C263EB8}"/>
    <dgm:cxn modelId="{6CE3CB04-C9E8-4352-9A6E-082AD5E341F5}" srcId="{987AD6E5-5DC3-46B6-A776-BBA6F2DFE56F}" destId="{78FE4C43-63A2-43F9-8DEA-7FD9EC167E9B}" srcOrd="0" destOrd="0" parTransId="{B7E25008-F8B1-42D8-9B84-A6A8FD0A605B}" sibTransId="{9A5E0268-F912-4120-9370-0BA3468A0CC3}"/>
    <dgm:cxn modelId="{72C3808C-EF1F-4AB2-BE45-B01EF8F8931B}" type="presOf" srcId="{0B21E1E6-8DC0-4CE6-8ACF-5EBE8057F2B5}" destId="{92E28A24-D07A-404F-A516-5212D33DAF12}" srcOrd="0" destOrd="0" presId="urn:microsoft.com/office/officeart/2005/8/layout/hierarchy1"/>
    <dgm:cxn modelId="{BCD4E33D-1F2F-4F40-A0A2-87182975CD04}" type="presOf" srcId="{E113FF2E-057D-49B0-8C67-8232498C0214}" destId="{B97039AE-9E72-41D2-9451-3B0327621D6D}" srcOrd="0" destOrd="0" presId="urn:microsoft.com/office/officeart/2005/8/layout/hierarchy1"/>
    <dgm:cxn modelId="{4D9769DA-C272-4328-A320-3AE62F65C0CC}" type="presOf" srcId="{1ED27F12-23E8-4881-B40E-7CF371A3BCCB}" destId="{8B2268C9-634C-4EC7-A52E-DB0B00CD28AE}" srcOrd="0" destOrd="0" presId="urn:microsoft.com/office/officeart/2005/8/layout/hierarchy1"/>
    <dgm:cxn modelId="{67C6F535-8FB2-48C2-9D7C-FA2DA1BCE73B}" type="presParOf" srcId="{170663C4-DE21-4054-9614-BC8ED8C6D17B}" destId="{3AF0BDC7-C4AA-4692-8E40-DAB636433055}" srcOrd="0" destOrd="0" presId="urn:microsoft.com/office/officeart/2005/8/layout/hierarchy1"/>
    <dgm:cxn modelId="{DA0EADBF-722D-492B-A651-08F5FCD206B1}" type="presParOf" srcId="{3AF0BDC7-C4AA-4692-8E40-DAB636433055}" destId="{6DA71A7B-5B5F-47AB-BD71-1F1D74C211BA}" srcOrd="0" destOrd="0" presId="urn:microsoft.com/office/officeart/2005/8/layout/hierarchy1"/>
    <dgm:cxn modelId="{B62F5D55-E0FF-4DC9-AFAE-A5C7EB204281}" type="presParOf" srcId="{6DA71A7B-5B5F-47AB-BD71-1F1D74C211BA}" destId="{74AC8A11-6D2F-415A-B20E-934A0B5E52CE}" srcOrd="0" destOrd="0" presId="urn:microsoft.com/office/officeart/2005/8/layout/hierarchy1"/>
    <dgm:cxn modelId="{AD549D49-CC6E-486A-8A36-C6E91777D2BD}" type="presParOf" srcId="{6DA71A7B-5B5F-47AB-BD71-1F1D74C211BA}" destId="{85C8E567-F5B5-4A76-B024-BBEFEC4086F9}" srcOrd="1" destOrd="0" presId="urn:microsoft.com/office/officeart/2005/8/layout/hierarchy1"/>
    <dgm:cxn modelId="{D83C4FA2-CEDE-4C9D-A71F-BE4940F6564B}" type="presParOf" srcId="{3AF0BDC7-C4AA-4692-8E40-DAB636433055}" destId="{F7091226-3DCF-46FD-A7BC-DDB2E464F981}" srcOrd="1" destOrd="0" presId="urn:microsoft.com/office/officeart/2005/8/layout/hierarchy1"/>
    <dgm:cxn modelId="{423EF7AD-2868-4F52-A38B-FC93644FC35C}" type="presParOf" srcId="{F7091226-3DCF-46FD-A7BC-DDB2E464F981}" destId="{74ADC5E8-3051-43FD-BA37-55DB1BCAFE07}" srcOrd="0" destOrd="0" presId="urn:microsoft.com/office/officeart/2005/8/layout/hierarchy1"/>
    <dgm:cxn modelId="{A5B594B9-1413-49F1-94C6-2EE9D6A32AC9}" type="presParOf" srcId="{F7091226-3DCF-46FD-A7BC-DDB2E464F981}" destId="{B9CED5E8-1AEC-4950-A269-9311CB928821}" srcOrd="1" destOrd="0" presId="urn:microsoft.com/office/officeart/2005/8/layout/hierarchy1"/>
    <dgm:cxn modelId="{2B07A270-3CE3-4175-905A-7A187BD4CC95}" type="presParOf" srcId="{B9CED5E8-1AEC-4950-A269-9311CB928821}" destId="{D99E6092-A530-47A6-B374-BF18BE288310}" srcOrd="0" destOrd="0" presId="urn:microsoft.com/office/officeart/2005/8/layout/hierarchy1"/>
    <dgm:cxn modelId="{F4260323-19EA-461C-90F3-9F9A3E412F0E}" type="presParOf" srcId="{D99E6092-A530-47A6-B374-BF18BE288310}" destId="{F24B9EE8-38F4-4C56-AA7C-BDBE7C3C30A4}" srcOrd="0" destOrd="0" presId="urn:microsoft.com/office/officeart/2005/8/layout/hierarchy1"/>
    <dgm:cxn modelId="{02711150-B47C-43EF-BC31-A6077F7276DB}" type="presParOf" srcId="{D99E6092-A530-47A6-B374-BF18BE288310}" destId="{8B2268C9-634C-4EC7-A52E-DB0B00CD28AE}" srcOrd="1" destOrd="0" presId="urn:microsoft.com/office/officeart/2005/8/layout/hierarchy1"/>
    <dgm:cxn modelId="{607632E7-108D-406A-9E8B-3C257317AF87}" type="presParOf" srcId="{B9CED5E8-1AEC-4950-A269-9311CB928821}" destId="{FC8F45D3-DC28-44CB-8A38-F6BDBAFE18C6}" srcOrd="1" destOrd="0" presId="urn:microsoft.com/office/officeart/2005/8/layout/hierarchy1"/>
    <dgm:cxn modelId="{D007214F-DEE4-4BD2-8A26-075AF2CD08F4}" type="presParOf" srcId="{F7091226-3DCF-46FD-A7BC-DDB2E464F981}" destId="{B97039AE-9E72-41D2-9451-3B0327621D6D}" srcOrd="2" destOrd="0" presId="urn:microsoft.com/office/officeart/2005/8/layout/hierarchy1"/>
    <dgm:cxn modelId="{5278EC12-0371-40A2-A333-6361B9C814B5}" type="presParOf" srcId="{F7091226-3DCF-46FD-A7BC-DDB2E464F981}" destId="{5BEF6812-3C64-419B-90CD-3B62909423A4}" srcOrd="3" destOrd="0" presId="urn:microsoft.com/office/officeart/2005/8/layout/hierarchy1"/>
    <dgm:cxn modelId="{D97AA825-DDCA-4613-B41C-6CADB7D81C95}" type="presParOf" srcId="{5BEF6812-3C64-419B-90CD-3B62909423A4}" destId="{BB53EFD9-CB13-478A-B85B-6312CEAD04B1}" srcOrd="0" destOrd="0" presId="urn:microsoft.com/office/officeart/2005/8/layout/hierarchy1"/>
    <dgm:cxn modelId="{D3CDA7B2-DAED-4545-B703-68C8141A993E}" type="presParOf" srcId="{BB53EFD9-CB13-478A-B85B-6312CEAD04B1}" destId="{A9F68AFF-8311-474B-B80F-E329FFE7FBE5}" srcOrd="0" destOrd="0" presId="urn:microsoft.com/office/officeart/2005/8/layout/hierarchy1"/>
    <dgm:cxn modelId="{9081EB86-67A1-4107-B7E3-800EB824BF7E}" type="presParOf" srcId="{BB53EFD9-CB13-478A-B85B-6312CEAD04B1}" destId="{9F7A0101-4756-4141-8724-949C2BBB15AA}" srcOrd="1" destOrd="0" presId="urn:microsoft.com/office/officeart/2005/8/layout/hierarchy1"/>
    <dgm:cxn modelId="{4708A576-D8E2-4DDF-81AA-0589854D27CB}" type="presParOf" srcId="{5BEF6812-3C64-419B-90CD-3B62909423A4}" destId="{359FDB5A-F249-4F9E-A08D-5E197F1D4841}" srcOrd="1" destOrd="0" presId="urn:microsoft.com/office/officeart/2005/8/layout/hierarchy1"/>
    <dgm:cxn modelId="{BE80EC06-47BA-4308-83C9-CE4845CA1E36}" type="presParOf" srcId="{F7091226-3DCF-46FD-A7BC-DDB2E464F981}" destId="{51B7DED2-72F9-49AA-8552-8B4B05D626E6}" srcOrd="4" destOrd="0" presId="urn:microsoft.com/office/officeart/2005/8/layout/hierarchy1"/>
    <dgm:cxn modelId="{8AB7F87C-CB40-4BAC-B428-2C0DE3670872}" type="presParOf" srcId="{F7091226-3DCF-46FD-A7BC-DDB2E464F981}" destId="{B2677F7D-2773-46FC-ACF8-C22015652403}" srcOrd="5" destOrd="0" presId="urn:microsoft.com/office/officeart/2005/8/layout/hierarchy1"/>
    <dgm:cxn modelId="{55D6DF12-836D-4BD7-BA8E-987B2C68B364}" type="presParOf" srcId="{B2677F7D-2773-46FC-ACF8-C22015652403}" destId="{80364A1C-BA0D-4609-8019-059925E5E623}" srcOrd="0" destOrd="0" presId="urn:microsoft.com/office/officeart/2005/8/layout/hierarchy1"/>
    <dgm:cxn modelId="{E80796D3-E9B8-480F-B3B6-E48E0B035EFC}" type="presParOf" srcId="{80364A1C-BA0D-4609-8019-059925E5E623}" destId="{D0192894-9C17-4FF9-9CB0-D6FE146EE99D}" srcOrd="0" destOrd="0" presId="urn:microsoft.com/office/officeart/2005/8/layout/hierarchy1"/>
    <dgm:cxn modelId="{DFBE4CB8-47B4-42B0-ABCB-2759A5C59B8D}" type="presParOf" srcId="{80364A1C-BA0D-4609-8019-059925E5E623}" destId="{92E28A24-D07A-404F-A516-5212D33DAF12}" srcOrd="1" destOrd="0" presId="urn:microsoft.com/office/officeart/2005/8/layout/hierarchy1"/>
    <dgm:cxn modelId="{C9A71F9B-9712-4A79-9ADB-25C110CF4A61}" type="presParOf" srcId="{B2677F7D-2773-46FC-ACF8-C22015652403}" destId="{84ED6659-0FB4-45A5-AFF2-B7E5E01CE5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7DED2-72F9-49AA-8552-8B4B05D626E6}">
      <dsp:nvSpPr>
        <dsp:cNvPr id="0" name=""/>
        <dsp:cNvSpPr/>
      </dsp:nvSpPr>
      <dsp:spPr>
        <a:xfrm>
          <a:off x="3986212" y="1827264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039AE-9E72-41D2-9451-3B0327621D6D}">
      <dsp:nvSpPr>
        <dsp:cNvPr id="0" name=""/>
        <dsp:cNvSpPr/>
      </dsp:nvSpPr>
      <dsp:spPr>
        <a:xfrm>
          <a:off x="3940492" y="1827264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DC5E8-3051-43FD-BA37-55DB1BCAFE07}">
      <dsp:nvSpPr>
        <dsp:cNvPr id="0" name=""/>
        <dsp:cNvSpPr/>
      </dsp:nvSpPr>
      <dsp:spPr>
        <a:xfrm>
          <a:off x="1157287" y="1827264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C8A11-6D2F-415A-B20E-934A0B5E52CE}">
      <dsp:nvSpPr>
        <dsp:cNvPr id="0" name=""/>
        <dsp:cNvSpPr/>
      </dsp:nvSpPr>
      <dsp:spPr>
        <a:xfrm>
          <a:off x="2828924" y="35750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8E567-F5B5-4A76-B024-BBEFEC4086F9}">
      <dsp:nvSpPr>
        <dsp:cNvPr id="0" name=""/>
        <dsp:cNvSpPr/>
      </dsp:nvSpPr>
      <dsp:spPr>
        <a:xfrm>
          <a:off x="3086099" y="60182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smtClean="0"/>
            <a:t>3 types</a:t>
          </a:r>
          <a:endParaRPr lang="en-IN" sz="3800" kern="1200"/>
        </a:p>
      </dsp:txBody>
      <dsp:txXfrm>
        <a:off x="3129147" y="644873"/>
        <a:ext cx="2228479" cy="1383659"/>
      </dsp:txXfrm>
    </dsp:sp>
    <dsp:sp modelId="{F24B9EE8-38F4-4C56-AA7C-BDBE7C3C30A4}">
      <dsp:nvSpPr>
        <dsp:cNvPr id="0" name=""/>
        <dsp:cNvSpPr/>
      </dsp:nvSpPr>
      <dsp:spPr>
        <a:xfrm>
          <a:off x="0" y="2500419"/>
          <a:ext cx="2314575" cy="1469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268C9-634C-4EC7-A52E-DB0B00CD28AE}">
      <dsp:nvSpPr>
        <dsp:cNvPr id="0" name=""/>
        <dsp:cNvSpPr/>
      </dsp:nvSpPr>
      <dsp:spPr>
        <a:xfrm>
          <a:off x="257174" y="274473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System Level</a:t>
          </a:r>
          <a:endParaRPr lang="en-IN" sz="3800" kern="1200" dirty="0"/>
        </a:p>
      </dsp:txBody>
      <dsp:txXfrm>
        <a:off x="300222" y="2787783"/>
        <a:ext cx="2228479" cy="1383659"/>
      </dsp:txXfrm>
    </dsp:sp>
    <dsp:sp modelId="{A9F68AFF-8311-474B-B80F-E329FFE7FBE5}">
      <dsp:nvSpPr>
        <dsp:cNvPr id="0" name=""/>
        <dsp:cNvSpPr/>
      </dsp:nvSpPr>
      <dsp:spPr>
        <a:xfrm>
          <a:off x="2828924" y="2500419"/>
          <a:ext cx="2314575" cy="1469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A0101-4756-4141-8724-949C2BBB15AA}">
      <dsp:nvSpPr>
        <dsp:cNvPr id="0" name=""/>
        <dsp:cNvSpPr/>
      </dsp:nvSpPr>
      <dsp:spPr>
        <a:xfrm>
          <a:off x="3086099" y="274473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Global Level</a:t>
          </a:r>
          <a:endParaRPr lang="en-IN" sz="3800" kern="1200" dirty="0"/>
        </a:p>
      </dsp:txBody>
      <dsp:txXfrm>
        <a:off x="3129147" y="2787783"/>
        <a:ext cx="2228479" cy="1383659"/>
      </dsp:txXfrm>
    </dsp:sp>
    <dsp:sp modelId="{D0192894-9C17-4FF9-9CB0-D6FE146EE99D}">
      <dsp:nvSpPr>
        <dsp:cNvPr id="0" name=""/>
        <dsp:cNvSpPr/>
      </dsp:nvSpPr>
      <dsp:spPr>
        <a:xfrm>
          <a:off x="5657850" y="2500419"/>
          <a:ext cx="2314575" cy="1469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8A24-D07A-404F-A516-5212D33DAF12}">
      <dsp:nvSpPr>
        <dsp:cNvPr id="0" name=""/>
        <dsp:cNvSpPr/>
      </dsp:nvSpPr>
      <dsp:spPr>
        <a:xfrm>
          <a:off x="5915024" y="274473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Local level</a:t>
          </a:r>
          <a:endParaRPr lang="en-IN" sz="3800" kern="1200" dirty="0"/>
        </a:p>
      </dsp:txBody>
      <dsp:txXfrm>
        <a:off x="5958072" y="2787783"/>
        <a:ext cx="2228479" cy="1383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42A8-2677-4491-82CE-4A02003C6FD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6061-D9F1-46AF-BC31-9B4A68246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3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2B1AB04-9374-402C-83C6-CFCFE0FE634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Version Control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Git &amp; </a:t>
            </a:r>
            <a:r>
              <a:rPr lang="en-IN" dirty="0" err="1" smtClean="0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8136"/>
          </a:xfrm>
        </p:spPr>
        <p:txBody>
          <a:bodyPr/>
          <a:lstStyle/>
          <a:p>
            <a:r>
              <a:rPr lang="en-IN" dirty="0" smtClean="0"/>
              <a:t>Origin: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associates remote repository with names.</a:t>
            </a:r>
          </a:p>
          <a:p>
            <a:pPr lvl="1"/>
            <a:r>
              <a:rPr lang="en-US" dirty="0" smtClean="0"/>
              <a:t>It is a local name set for the default repository.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useful to point the default repository when executing </a:t>
            </a:r>
            <a:r>
              <a:rPr lang="en-US" dirty="0" err="1"/>
              <a:t>git</a:t>
            </a:r>
            <a:r>
              <a:rPr lang="en-US" dirty="0"/>
              <a:t> commands. </a:t>
            </a:r>
            <a:endParaRPr lang="en-US" dirty="0" smtClean="0"/>
          </a:p>
          <a:p>
            <a:r>
              <a:rPr lang="en-US" dirty="0" smtClean="0"/>
              <a:t>Clone:</a:t>
            </a:r>
          </a:p>
          <a:p>
            <a:pPr lvl="1"/>
            <a:r>
              <a:rPr lang="en-US" dirty="0"/>
              <a:t>It copies the existing repository from a remote repository.</a:t>
            </a:r>
          </a:p>
          <a:p>
            <a:pPr lvl="1"/>
            <a:r>
              <a:rPr lang="en-US" dirty="0"/>
              <a:t>It will get the complete repo, whereas checkout will only fetch the working copy.</a:t>
            </a:r>
          </a:p>
          <a:p>
            <a:pPr lvl="1"/>
            <a:r>
              <a:rPr lang="en-US" dirty="0"/>
              <a:t>It helps to replicate the repo on the local machine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49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52" y="3933056"/>
            <a:ext cx="8579296" cy="2305728"/>
          </a:xfrm>
        </p:spPr>
        <p:txBody>
          <a:bodyPr/>
          <a:lstStyle/>
          <a:p>
            <a:r>
              <a:rPr lang="en-US" dirty="0"/>
              <a:t>When the data is flowing between repository A and B, repository A is upstream and B is downstream making B pull data from repository A.</a:t>
            </a:r>
          </a:p>
          <a:p>
            <a:endParaRPr lang="en-IN" dirty="0"/>
          </a:p>
        </p:txBody>
      </p:sp>
      <p:sp>
        <p:nvSpPr>
          <p:cNvPr id="4" name="Google Shape;1311;gb04aa8a8d7_0_861"/>
          <p:cNvSpPr/>
          <p:nvPr/>
        </p:nvSpPr>
        <p:spPr>
          <a:xfrm>
            <a:off x="1691680" y="596018"/>
            <a:ext cx="5496550" cy="2873712"/>
          </a:xfrm>
          <a:prstGeom prst="flowChartProcess">
            <a:avLst/>
          </a:prstGeom>
          <a:solidFill>
            <a:schemeClr val="lt1"/>
          </a:solidFill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oogle Shape;1314;gb04aa8a8d7_0_861" descr="Image result for repository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6971" y="1380397"/>
            <a:ext cx="1349839" cy="144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15;gb04aa8a8d7_0_861" descr="Image result for repositor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6249"/>
            <a:ext cx="2147351" cy="20014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16;gb04aa8a8d7_0_861"/>
          <p:cNvSpPr txBox="1"/>
          <p:nvPr/>
        </p:nvSpPr>
        <p:spPr>
          <a:xfrm>
            <a:off x="2051720" y="908720"/>
            <a:ext cx="2350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1317;gb04aa8a8d7_0_861"/>
          <p:cNvSpPr txBox="1"/>
          <p:nvPr/>
        </p:nvSpPr>
        <p:spPr>
          <a:xfrm>
            <a:off x="4799995" y="944452"/>
            <a:ext cx="2350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1318;gb04aa8a8d7_0_861"/>
          <p:cNvSpPr txBox="1"/>
          <p:nvPr/>
        </p:nvSpPr>
        <p:spPr>
          <a:xfrm>
            <a:off x="2183533" y="2877665"/>
            <a:ext cx="2350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Downstream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319;gb04aa8a8d7_0_861"/>
          <p:cNvSpPr txBox="1"/>
          <p:nvPr/>
        </p:nvSpPr>
        <p:spPr>
          <a:xfrm>
            <a:off x="5159702" y="2907519"/>
            <a:ext cx="2350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Upstream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78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VS </a:t>
            </a:r>
            <a:r>
              <a:rPr lang="en-IN" dirty="0" err="1" smtClean="0"/>
              <a:t>Github</a:t>
            </a:r>
            <a:endParaRPr lang="en-IN" dirty="0"/>
          </a:p>
        </p:txBody>
      </p:sp>
      <p:graphicFrame>
        <p:nvGraphicFramePr>
          <p:cNvPr id="4" name="Google Shape;1363;gb04aa8a8d7_0_9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87310"/>
              </p:ext>
            </p:extLst>
          </p:nvPr>
        </p:nvGraphicFramePr>
        <p:xfrm>
          <a:off x="395536" y="2204864"/>
          <a:ext cx="4040480" cy="34589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40480"/>
              </a:tblGrid>
              <a:tr h="1456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 err="1"/>
                        <a:t>Git</a:t>
                      </a:r>
                      <a:endParaRPr sz="2200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 anchor="ctr">
                    <a:solidFill>
                      <a:srgbClr val="E06666"/>
                    </a:solidFill>
                  </a:tcPr>
                </a:tc>
              </a:tr>
              <a:tr h="106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It is installed and maintained on the local system.</a:t>
                      </a:r>
                      <a:endParaRPr sz="2200" u="none" strike="noStrike" cap="non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 anchor="ctr"/>
                </a:tc>
              </a:tr>
              <a:tr h="87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/>
                        <a:t>It is a command line tool.</a:t>
                      </a:r>
                      <a:endParaRPr sz="2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 dirty="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 anchor="b"/>
                </a:tc>
              </a:tr>
              <a:tr h="106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/>
                        <a:t>It is a tool to manage different versions of the file in a </a:t>
                      </a:r>
                      <a:r>
                        <a:rPr lang="en-US" sz="2200" u="none" strike="noStrike" cap="none" dirty="0" err="1"/>
                        <a:t>git</a:t>
                      </a:r>
                      <a:r>
                        <a:rPr lang="en-US" sz="2200" u="none" strike="noStrike" cap="none" dirty="0"/>
                        <a:t> repository.</a:t>
                      </a:r>
                      <a:endParaRPr sz="2200" u="none" strike="noStrike" cap="none" dirty="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5" name="Google Shape;1364;gb04aa8a8d7_0_9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50093"/>
              </p:ext>
            </p:extLst>
          </p:nvPr>
        </p:nvGraphicFramePr>
        <p:xfrm>
          <a:off x="4788024" y="2204864"/>
          <a:ext cx="4032448" cy="33883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32448"/>
              </a:tblGrid>
              <a:tr h="4359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/>
                        <a:t>GitHub</a:t>
                      </a:r>
                      <a:endParaRPr sz="2200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 anchor="b">
                    <a:solidFill>
                      <a:srgbClr val="E06666"/>
                    </a:solidFill>
                  </a:tcPr>
                </a:tc>
              </a:tr>
              <a:tr h="9329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It is hosted on the web.</a:t>
                      </a:r>
                      <a:endParaRPr sz="2200" u="none" strike="noStrike" cap="non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 anchor="ctr"/>
                </a:tc>
              </a:tr>
              <a:tr h="9329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It is a graphical interface.</a:t>
                      </a:r>
                      <a:endParaRPr sz="2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 anchor="b"/>
                </a:tc>
              </a:tr>
              <a:tr h="10863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/>
                        <a:t>It is a space to upload a copy of the </a:t>
                      </a:r>
                      <a:r>
                        <a:rPr lang="en-US" sz="2200" u="none" strike="noStrike" cap="none" dirty="0" err="1"/>
                        <a:t>git</a:t>
                      </a:r>
                      <a:r>
                        <a:rPr lang="en-US" sz="2200" u="none" strike="noStrike" cap="none" dirty="0"/>
                        <a:t> repository.</a:t>
                      </a:r>
                      <a:endParaRPr sz="2200" u="none" strike="noStrike" cap="none" dirty="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smtClean="0"/>
              <a:t>Configuration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12194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31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Level </a:t>
            </a:r>
            <a:r>
              <a:rPr lang="en-US" dirty="0" smtClean="0"/>
              <a:t>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820472" cy="5256584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dirty="0" smtClean="0"/>
              <a:t>Affects </a:t>
            </a:r>
            <a:r>
              <a:rPr lang="en-US" dirty="0"/>
              <a:t>all users and all repositories on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Stored </a:t>
            </a:r>
            <a:r>
              <a:rPr lang="en-US" dirty="0"/>
              <a:t>in the $(prefix)/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gitconfig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level username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--system user.name "System User"</a:t>
            </a:r>
          </a:p>
          <a:p>
            <a:r>
              <a:rPr lang="en-US" dirty="0" smtClean="0"/>
              <a:t>System level email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--system </a:t>
            </a:r>
            <a:r>
              <a:rPr lang="en-US" dirty="0" err="1" smtClean="0"/>
              <a:t>user.email</a:t>
            </a:r>
            <a:r>
              <a:rPr lang="en-US" dirty="0" smtClean="0"/>
              <a:t> "systemuser@example.com"</a:t>
            </a:r>
          </a:p>
          <a:p>
            <a:r>
              <a:rPr lang="en-US" dirty="0"/>
              <a:t>System-Level Default Editor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--system </a:t>
            </a:r>
            <a:r>
              <a:rPr lang="en-US" dirty="0" err="1"/>
              <a:t>core.editor</a:t>
            </a:r>
            <a:r>
              <a:rPr lang="en-US" dirty="0"/>
              <a:t> "notepad"</a:t>
            </a:r>
          </a:p>
          <a:p>
            <a:r>
              <a:rPr lang="en-US" dirty="0"/>
              <a:t>Enable System-Level Colored Output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--system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auto</a:t>
            </a:r>
          </a:p>
          <a:p>
            <a:r>
              <a:rPr lang="en-US" dirty="0"/>
              <a:t>Viewing System-Level Configurations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--system --list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7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Level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4898016"/>
          </a:xfrm>
        </p:spPr>
        <p:txBody>
          <a:bodyPr/>
          <a:lstStyle/>
          <a:p>
            <a:r>
              <a:rPr lang="en-US" dirty="0"/>
              <a:t>Global level configurations in </a:t>
            </a:r>
            <a:r>
              <a:rPr lang="en-US" dirty="0" err="1"/>
              <a:t>Git</a:t>
            </a:r>
            <a:r>
              <a:rPr lang="en-US" dirty="0"/>
              <a:t> are user-specific settings that apply to all repositories for the current user.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settings are stored in the ~/.</a:t>
            </a:r>
            <a:r>
              <a:rPr lang="en-US" dirty="0" err="1"/>
              <a:t>gitconfig</a:t>
            </a:r>
            <a:r>
              <a:rPr lang="en-US" dirty="0"/>
              <a:t> file (usually found at C:\Users\&lt;YourUsername&gt;\.gitconfig on Windows).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2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Set Global Username</a:t>
            </a:r>
            <a:r>
              <a:rPr lang="en-IN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Name"</a:t>
            </a:r>
          </a:p>
          <a:p>
            <a:r>
              <a:rPr lang="en-IN" dirty="0" smtClean="0"/>
              <a:t>Set global Email: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</a:t>
            </a:r>
            <a:r>
              <a:rPr lang="en-IN" dirty="0" err="1"/>
              <a:t>user.email</a:t>
            </a:r>
            <a:r>
              <a:rPr lang="en-IN" dirty="0"/>
              <a:t> "you@example.com"</a:t>
            </a:r>
          </a:p>
          <a:p>
            <a:r>
              <a:rPr lang="en-IN" dirty="0" smtClean="0"/>
              <a:t>Set global default editor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</a:t>
            </a:r>
            <a:r>
              <a:rPr lang="en-IN" dirty="0" err="1"/>
              <a:t>core.editor</a:t>
            </a:r>
            <a:r>
              <a:rPr lang="en-IN" dirty="0"/>
              <a:t> "notepad"</a:t>
            </a:r>
          </a:p>
          <a:p>
            <a:r>
              <a:rPr lang="en-IN" dirty="0" smtClean="0"/>
              <a:t>Set global coloured output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</a:t>
            </a:r>
            <a:r>
              <a:rPr lang="en-IN" dirty="0" err="1"/>
              <a:t>color.ui</a:t>
            </a:r>
            <a:r>
              <a:rPr lang="en-IN" dirty="0"/>
              <a:t> auto</a:t>
            </a:r>
          </a:p>
          <a:p>
            <a:r>
              <a:rPr lang="en-IN" dirty="0" smtClean="0"/>
              <a:t>Set global aliases: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alias.co checkout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alias.br branch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alias.ci commit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alias.st </a:t>
            </a:r>
            <a:r>
              <a:rPr lang="en-IN" dirty="0" smtClean="0"/>
              <a:t>status</a:t>
            </a:r>
          </a:p>
          <a:p>
            <a:r>
              <a:rPr lang="en-IN" dirty="0" smtClean="0"/>
              <a:t>View all configuration: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--list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7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want to set a specific username and email for a particular repository, different from your global settings, and create a few local aliases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Local user or email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--local user.name "Your Local Name"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--local </a:t>
            </a:r>
            <a:r>
              <a:rPr lang="en-US" dirty="0" err="1"/>
              <a:t>user.email</a:t>
            </a:r>
            <a:r>
              <a:rPr lang="en-US" dirty="0"/>
              <a:t> "local@example.com"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68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Initializing a new repository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Create a new repository on </a:t>
            </a:r>
            <a:r>
              <a:rPr lang="en-US" dirty="0" smtClean="0"/>
              <a:t>local: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Browse files added by GIT</a:t>
            </a:r>
          </a:p>
          <a:p>
            <a:pPr marL="285750" indent="-285750"/>
            <a:r>
              <a:rPr lang="en-US" dirty="0" smtClean="0"/>
              <a:t>Adding </a:t>
            </a:r>
            <a:r>
              <a:rPr lang="en-US" dirty="0"/>
              <a:t>new files</a:t>
            </a:r>
          </a:p>
          <a:p>
            <a:pPr marL="742950" lvl="1"/>
            <a:r>
              <a:rPr lang="en-US" dirty="0"/>
              <a:t>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pPr marL="742950" lvl="1"/>
            <a:r>
              <a:rPr lang="en-US" dirty="0"/>
              <a:t>Add file to staging </a:t>
            </a:r>
            <a:r>
              <a:rPr lang="en-US" dirty="0" smtClean="0"/>
              <a:t>area: </a:t>
            </a:r>
            <a:r>
              <a:rPr lang="en-US" dirty="0" err="1" smtClean="0"/>
              <a:t>git</a:t>
            </a:r>
            <a:r>
              <a:rPr lang="en-US" dirty="0" smtClean="0"/>
              <a:t> add filename</a:t>
            </a:r>
            <a:endParaRPr lang="en-US" dirty="0"/>
          </a:p>
          <a:p>
            <a:pPr marL="742950" lvl="1"/>
            <a:r>
              <a:rPr lang="en-US" dirty="0"/>
              <a:t>Commit to </a:t>
            </a:r>
            <a:r>
              <a:rPr lang="en-US" dirty="0" smtClean="0"/>
              <a:t>Repo: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endParaRPr lang="en-US" dirty="0"/>
          </a:p>
          <a:p>
            <a:pPr marL="742950" lvl="1"/>
            <a:r>
              <a:rPr lang="en-US" dirty="0"/>
              <a:t>View </a:t>
            </a:r>
            <a:r>
              <a:rPr lang="en-US" dirty="0" smtClean="0"/>
              <a:t>log: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742950" lvl="1"/>
            <a:r>
              <a:rPr lang="en-US" dirty="0" err="1" smtClean="0"/>
              <a:t>Unstage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82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manages and stores </a:t>
            </a:r>
            <a:r>
              <a:rPr lang="en-US" dirty="0" smtClean="0"/>
              <a:t>commits?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861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ody Level 1"/>
              </a:rPr>
              <a:t>Every change set that is committed is converted to a checksum using SHA-1 hash algorithm</a:t>
            </a:r>
          </a:p>
          <a:p>
            <a:r>
              <a:rPr lang="en-US" dirty="0">
                <a:latin typeface="Body Level 1"/>
              </a:rPr>
              <a:t>SHA id is 40 character hexadecimal string</a:t>
            </a:r>
          </a:p>
          <a:p>
            <a:endParaRPr lang="en-GB" sz="2400" dirty="0">
              <a:latin typeface="Body Level 1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448207-1576-4CA2-970C-291E01AA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284984"/>
            <a:ext cx="6445765" cy="28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en-US" dirty="0"/>
              <a:t>History of version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 vert="horz" anchor="t">
            <a:normAutofit fontScale="70000" lnSpcReduction="20000"/>
          </a:bodyPr>
          <a:lstStyle/>
          <a:p>
            <a:r>
              <a:rPr lang="en-US" dirty="0"/>
              <a:t>Source Code Control System (SCCS)</a:t>
            </a:r>
          </a:p>
          <a:p>
            <a:pPr lvl="1"/>
            <a:r>
              <a:rPr lang="en-US" dirty="0"/>
              <a:t>1972, Closed source, free with UNIX</a:t>
            </a:r>
          </a:p>
          <a:p>
            <a:r>
              <a:rPr lang="en-US" dirty="0"/>
              <a:t>Revision Control System (RCS)</a:t>
            </a:r>
          </a:p>
          <a:p>
            <a:pPr lvl="1"/>
            <a:r>
              <a:rPr lang="en-US" dirty="0"/>
              <a:t>1982 , Open Source, cross platform, faster, more features</a:t>
            </a:r>
          </a:p>
          <a:p>
            <a:r>
              <a:rPr lang="en-US" dirty="0"/>
              <a:t>Concurrent versions system (CVS)</a:t>
            </a:r>
          </a:p>
          <a:p>
            <a:pPr lvl="1"/>
            <a:r>
              <a:rPr lang="en-US" dirty="0"/>
              <a:t>1986-1990, open source, multiple files, multiple users</a:t>
            </a:r>
          </a:p>
          <a:p>
            <a:r>
              <a:rPr lang="en-US" dirty="0"/>
              <a:t>Apache Subversion (SVN)</a:t>
            </a:r>
          </a:p>
          <a:p>
            <a:pPr lvl="1"/>
            <a:r>
              <a:rPr lang="en-US" dirty="0"/>
              <a:t>2000, open source, support for directory tracking, support for non-text</a:t>
            </a:r>
          </a:p>
          <a:p>
            <a:r>
              <a:rPr lang="en-US" dirty="0" err="1"/>
              <a:t>BitKeeper</a:t>
            </a:r>
            <a:r>
              <a:rPr lang="en-US" dirty="0"/>
              <a:t> SCM</a:t>
            </a:r>
          </a:p>
          <a:p>
            <a:pPr lvl="1"/>
            <a:r>
              <a:rPr lang="en-US" dirty="0"/>
              <a:t> 2000, closed source, proprietary</a:t>
            </a:r>
          </a:p>
          <a:p>
            <a:pPr lvl="1"/>
            <a:r>
              <a:rPr lang="en-US" dirty="0"/>
              <a:t> distributed version control</a:t>
            </a:r>
          </a:p>
          <a:p>
            <a:pPr lvl="1"/>
            <a:r>
              <a:rPr lang="en-US" dirty="0"/>
              <a:t> “community version” was free initially ; from 2005 no longer free</a:t>
            </a:r>
          </a:p>
          <a:p>
            <a:pPr lvl="1"/>
            <a:r>
              <a:rPr lang="en-US" dirty="0"/>
              <a:t> used for source code of Linux kernel from 2002 – 2005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Born April 2005, created by Linus Torvalds</a:t>
            </a:r>
          </a:p>
          <a:p>
            <a:pPr lvl="1"/>
            <a:r>
              <a:rPr lang="en-US" dirty="0"/>
              <a:t>Replacement for </a:t>
            </a:r>
            <a:r>
              <a:rPr lang="en-US" dirty="0" err="1"/>
              <a:t>BitKeeper</a:t>
            </a:r>
            <a:r>
              <a:rPr lang="en-US" dirty="0"/>
              <a:t> to manage Linux kernel</a:t>
            </a:r>
          </a:p>
          <a:p>
            <a:pPr lvl="1"/>
            <a:endParaRPr lang="en-US" dirty="0"/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97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1042136"/>
          </a:xfrm>
        </p:spPr>
        <p:txBody>
          <a:bodyPr/>
          <a:lstStyle/>
          <a:p>
            <a:r>
              <a:rPr lang="en-US" b="1" dirty="0">
                <a:latin typeface="Body Level 1"/>
              </a:rPr>
              <a:t>HEAD</a:t>
            </a:r>
            <a:r>
              <a:rPr lang="en-US" dirty="0">
                <a:latin typeface="Body Level 1"/>
              </a:rPr>
              <a:t> Pointer points to the </a:t>
            </a:r>
            <a:r>
              <a:rPr lang="en-US" b="1" dirty="0">
                <a:latin typeface="Body Level 1"/>
              </a:rPr>
              <a:t>tip</a:t>
            </a:r>
            <a:r>
              <a:rPr lang="en-US" dirty="0">
                <a:latin typeface="Body Level 1"/>
              </a:rPr>
              <a:t> of the </a:t>
            </a:r>
            <a:r>
              <a:rPr lang="en-US" b="1" dirty="0">
                <a:latin typeface="Body Level 1"/>
              </a:rPr>
              <a:t>current</a:t>
            </a:r>
            <a:r>
              <a:rPr lang="en-US" dirty="0">
                <a:latin typeface="Body Level 1"/>
              </a:rPr>
              <a:t> branch on </a:t>
            </a:r>
            <a:r>
              <a:rPr lang="en-US" b="1" dirty="0">
                <a:latin typeface="Body Level 1"/>
              </a:rPr>
              <a:t>repository</a:t>
            </a:r>
          </a:p>
          <a:p>
            <a:endParaRPr lang="en-GB" sz="2400" dirty="0">
              <a:latin typeface="Body Level 1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C5ECD9-51A6-4C8B-813B-B8A73323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55272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0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/ Deleting / Renaming / Undoing changes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Editing files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Viewing </a:t>
            </a:r>
            <a:r>
              <a:rPr lang="en-US" dirty="0" err="1"/>
              <a:t>git</a:t>
            </a:r>
            <a:r>
              <a:rPr lang="en-US" dirty="0"/>
              <a:t> status: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Committing changes directly to repo: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 dirty="0" smtClean="0"/>
              <a:t>a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 smtClean="0"/>
              <a:t>Viewing </a:t>
            </a:r>
            <a:r>
              <a:rPr lang="en-US" dirty="0"/>
              <a:t>diff between repo and </a:t>
            </a:r>
            <a:r>
              <a:rPr lang="en-US" dirty="0" smtClean="0"/>
              <a:t>working: </a:t>
            </a:r>
            <a:r>
              <a:rPr lang="en-US" dirty="0" err="1"/>
              <a:t>git</a:t>
            </a:r>
            <a:r>
              <a:rPr lang="en-US" dirty="0"/>
              <a:t> diff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Viewing diff between repo and staging: </a:t>
            </a:r>
            <a:r>
              <a:rPr lang="en-US" dirty="0" err="1"/>
              <a:t>git</a:t>
            </a:r>
            <a:r>
              <a:rPr lang="en-US" dirty="0"/>
              <a:t> diff --staged</a:t>
            </a:r>
          </a:p>
          <a:p>
            <a:pPr marL="742950"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70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851104" cy="1001266"/>
          </a:xfrm>
        </p:spPr>
        <p:txBody>
          <a:bodyPr/>
          <a:lstStyle/>
          <a:p>
            <a:r>
              <a:rPr lang="en-IN" dirty="0" smtClean="0"/>
              <a:t>Let’s take one 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0420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have modified a file named </a:t>
            </a:r>
            <a:r>
              <a:rPr lang="en-US" dirty="0" smtClean="0"/>
              <a:t>hello.txt </a:t>
            </a:r>
            <a:r>
              <a:rPr lang="en-US" dirty="0"/>
              <a:t>in your working directory.</a:t>
            </a:r>
          </a:p>
          <a:p>
            <a:r>
              <a:rPr lang="en-US" dirty="0"/>
              <a:t>You have staged some changes in </a:t>
            </a:r>
            <a:r>
              <a:rPr lang="en-US" dirty="0" smtClean="0"/>
              <a:t>sonam.txt</a:t>
            </a:r>
            <a:r>
              <a:rPr lang="en-US" dirty="0"/>
              <a:t>.</a:t>
            </a:r>
          </a:p>
          <a:p>
            <a:r>
              <a:rPr lang="en-US" dirty="0"/>
              <a:t>You want to see what changes are </a:t>
            </a:r>
            <a:r>
              <a:rPr lang="en-US" dirty="0" err="1"/>
              <a:t>unstaged</a:t>
            </a:r>
            <a:r>
              <a:rPr lang="en-US" dirty="0"/>
              <a:t>, what changes are staged, and what changes were made in the last commit</a:t>
            </a:r>
            <a:r>
              <a:rPr lang="en-US" dirty="0" smtClean="0"/>
              <a:t>.</a:t>
            </a:r>
          </a:p>
          <a:p>
            <a:r>
              <a:rPr lang="en-US" dirty="0"/>
              <a:t>Show </a:t>
            </a:r>
            <a:r>
              <a:rPr lang="en-US" dirty="0" err="1"/>
              <a:t>Unstaged</a:t>
            </a:r>
            <a:r>
              <a:rPr lang="en-US" dirty="0"/>
              <a:t> Changes: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diff</a:t>
            </a:r>
          </a:p>
          <a:p>
            <a:r>
              <a:rPr lang="en-US" dirty="0"/>
              <a:t>Show Staged Changes: </a:t>
            </a:r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en-US" dirty="0" smtClean="0"/>
              <a:t>–staged</a:t>
            </a:r>
          </a:p>
          <a:p>
            <a:r>
              <a:rPr lang="en-US" dirty="0"/>
              <a:t>Show Changes in the Last Commit: </a:t>
            </a:r>
            <a:r>
              <a:rPr lang="en-US" dirty="0" err="1"/>
              <a:t>git</a:t>
            </a:r>
            <a:r>
              <a:rPr lang="en-US" dirty="0"/>
              <a:t> diff HEAD^ HEAD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06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and Rename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Delete file :git </a:t>
            </a:r>
            <a:r>
              <a:rPr lang="en-IN" dirty="0" err="1"/>
              <a:t>rm</a:t>
            </a:r>
            <a:r>
              <a:rPr lang="en-IN" dirty="0"/>
              <a:t> &lt;filename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Rename: git </a:t>
            </a:r>
            <a:r>
              <a:rPr lang="en-IN" dirty="0"/>
              <a:t>mv &lt;old-filename&gt; &lt;new-filename&gt;</a:t>
            </a:r>
          </a:p>
        </p:txBody>
      </p:sp>
    </p:spTree>
    <p:extLst>
      <p:ext uri="{BB962C8B-B14F-4D97-AF65-F5344CB8AC3E}">
        <p14:creationId xmlns:p14="http://schemas.microsoft.com/office/powerpoint/2010/main" val="101631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7494"/>
            <a:ext cx="7067128" cy="857250"/>
          </a:xfrm>
        </p:spPr>
        <p:txBody>
          <a:bodyPr/>
          <a:lstStyle/>
          <a:p>
            <a:r>
              <a:rPr lang="en-IN" dirty="0" smtClean="0"/>
              <a:t>Undo Changes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48980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Undoing changes to modified files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checkout -- &lt;filename&gt;</a:t>
            </a:r>
          </a:p>
          <a:p>
            <a:r>
              <a:rPr lang="en-US" dirty="0"/>
              <a:t>Undoing changes to staged files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reset HEAD &lt;filename&gt;</a:t>
            </a:r>
          </a:p>
          <a:p>
            <a:r>
              <a:rPr lang="en-IN" dirty="0"/>
              <a:t>Undoing a commit</a:t>
            </a:r>
            <a:r>
              <a:rPr lang="en-IN" dirty="0" smtClean="0"/>
              <a:t>: </a:t>
            </a:r>
            <a:r>
              <a:rPr lang="en-US" dirty="0"/>
              <a:t>If you have already committed changes and want to undo the last commit (while keeping the changes in your working directory): </a:t>
            </a:r>
            <a:r>
              <a:rPr lang="en-US" dirty="0" err="1"/>
              <a:t>git</a:t>
            </a:r>
            <a:r>
              <a:rPr lang="en-US" dirty="0"/>
              <a:t> reset --soft HEAD^</a:t>
            </a:r>
          </a:p>
          <a:p>
            <a:r>
              <a:rPr lang="en-US" dirty="0"/>
              <a:t>This will undo the last commit but leave your changes staged</a:t>
            </a:r>
            <a:r>
              <a:rPr lang="en-US" dirty="0" smtClean="0"/>
              <a:t>.</a:t>
            </a:r>
          </a:p>
          <a:p>
            <a:r>
              <a:rPr lang="en-US" dirty="0"/>
              <a:t>Completely discarding all local changes:</a:t>
            </a:r>
            <a:endParaRPr lang="en-US" dirty="0" smtClean="0"/>
          </a:p>
          <a:p>
            <a:pPr lvl="1"/>
            <a:r>
              <a:rPr lang="en-IN" dirty="0"/>
              <a:t>git reset --hard HEAD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88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already pushed changes to a remote repository and want to revert a commit, you can use</a:t>
            </a:r>
            <a:r>
              <a:rPr lang="en-US" dirty="0" smtClean="0"/>
              <a:t>:</a:t>
            </a:r>
          </a:p>
          <a:p>
            <a:r>
              <a:rPr lang="en-IN" dirty="0"/>
              <a:t>git revert &lt;commit-hash&gt;</a:t>
            </a:r>
          </a:p>
          <a:p>
            <a:r>
              <a:rPr lang="en-US" dirty="0"/>
              <a:t>This will create a new commit that undoes the changes introduced by the specified commit.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86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Commit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 log: show all commits</a:t>
            </a:r>
          </a:p>
          <a:p>
            <a:r>
              <a:rPr lang="en-IN" dirty="0" smtClean="0"/>
              <a:t>To exit from many commit you can press q</a:t>
            </a:r>
          </a:p>
          <a:p>
            <a:r>
              <a:rPr lang="en-IN" dirty="0"/>
              <a:t>git log -n </a:t>
            </a:r>
            <a:r>
              <a:rPr lang="en-IN" dirty="0" smtClean="0"/>
              <a:t>5: </a:t>
            </a:r>
            <a:r>
              <a:rPr lang="en-US" dirty="0"/>
              <a:t>This will show the last 5 commits in your repository's history</a:t>
            </a:r>
            <a:r>
              <a:rPr lang="en-US" dirty="0" smtClean="0"/>
              <a:t>.</a:t>
            </a:r>
          </a:p>
          <a:p>
            <a:r>
              <a:rPr lang="en-IN" dirty="0"/>
              <a:t>Search within git log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git log --grep="search-term"</a:t>
            </a:r>
          </a:p>
          <a:p>
            <a:r>
              <a:rPr lang="en-IN" dirty="0"/>
              <a:t>Git log in one line: git log </a:t>
            </a:r>
            <a:r>
              <a:rPr lang="en-IN" dirty="0" smtClean="0"/>
              <a:t>–</a:t>
            </a:r>
            <a:r>
              <a:rPr lang="en-IN" dirty="0" err="1" smtClean="0"/>
              <a:t>oneline</a:t>
            </a:r>
            <a:endParaRPr lang="en-IN" dirty="0" smtClean="0"/>
          </a:p>
          <a:p>
            <a:r>
              <a:rPr lang="en-IN" dirty="0" smtClean="0"/>
              <a:t>Git show: showing details of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06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branch: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  <a:p>
            <a:r>
              <a:rPr lang="en-US" dirty="0"/>
              <a:t>Switch branch: </a:t>
            </a:r>
            <a:r>
              <a:rPr lang="en-US" dirty="0" err="1"/>
              <a:t>git</a:t>
            </a:r>
            <a:r>
              <a:rPr lang="en-US" dirty="0"/>
              <a:t> branch &lt;name</a:t>
            </a:r>
            <a:r>
              <a:rPr lang="en-US" dirty="0" smtClean="0"/>
              <a:t>&gt;</a:t>
            </a:r>
          </a:p>
          <a:p>
            <a:r>
              <a:rPr lang="en-US" dirty="0"/>
              <a:t>Show all branches: </a:t>
            </a:r>
            <a:r>
              <a:rPr lang="en-US" dirty="0" err="1"/>
              <a:t>git</a:t>
            </a:r>
            <a:r>
              <a:rPr lang="en-US" dirty="0"/>
              <a:t> checkout –b &lt;branch</a:t>
            </a:r>
            <a:r>
              <a:rPr lang="en-US" dirty="0" smtClean="0"/>
              <a:t>&gt;</a:t>
            </a:r>
          </a:p>
          <a:p>
            <a:r>
              <a:rPr lang="en-US" dirty="0"/>
              <a:t>View HEAD pointers of all branches: </a:t>
            </a:r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en-US" dirty="0" err="1"/>
              <a:t>master..</a:t>
            </a:r>
            <a:r>
              <a:rPr lang="en-US" dirty="0" err="1" smtClean="0"/>
              <a:t>branch</a:t>
            </a:r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/>
              <a:t>tips of two branches</a:t>
            </a:r>
          </a:p>
          <a:p>
            <a:r>
              <a:rPr lang="en-US" dirty="0"/>
              <a:t>Delete branch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5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67494"/>
            <a:ext cx="5842992" cy="785242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 vert="horz" anchor="t">
            <a:normAutofit fontScale="62500" lnSpcReduction="20000"/>
          </a:bodyPr>
          <a:lstStyle/>
          <a:p>
            <a:r>
              <a:rPr lang="en-US" dirty="0"/>
              <a:t>Create a new branch named 'feature/new-feature' and switch to it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</a:t>
            </a:r>
            <a:r>
              <a:rPr lang="en-US" dirty="0" smtClean="0"/>
              <a:t>feature/new-feature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changes to your code and commit them on the 'feature/new-feature'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 -m "Added new feature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Switch back to the main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main</a:t>
            </a:r>
          </a:p>
          <a:p>
            <a:r>
              <a:rPr lang="en-US" dirty="0" smtClean="0"/>
              <a:t>Compare </a:t>
            </a:r>
            <a:r>
              <a:rPr lang="en-US" dirty="0"/>
              <a:t>tips of two branches (main and feature/new-feature)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en-US" dirty="0" err="1"/>
              <a:t>main..</a:t>
            </a:r>
            <a:r>
              <a:rPr lang="en-US" dirty="0" err="1" smtClean="0"/>
              <a:t>feature</a:t>
            </a:r>
            <a:r>
              <a:rPr lang="en-US" dirty="0" smtClean="0"/>
              <a:t>/new-feature</a:t>
            </a:r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all branches (local and remote)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HEAD pointers of all branches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show-ref</a:t>
            </a:r>
            <a:endParaRPr lang="en-US" dirty="0"/>
          </a:p>
          <a:p>
            <a:r>
              <a:rPr lang="en-US" dirty="0" smtClean="0"/>
              <a:t>Merge </a:t>
            </a:r>
            <a:r>
              <a:rPr lang="en-US" dirty="0"/>
              <a:t>'feature/new-feature' branch into 'main' (assuming no conflicts)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feature/new-feature</a:t>
            </a:r>
            <a:endParaRPr lang="en-US" dirty="0"/>
          </a:p>
          <a:p>
            <a:r>
              <a:rPr lang="en-US" dirty="0" smtClean="0"/>
              <a:t>Delete </a:t>
            </a:r>
            <a:r>
              <a:rPr lang="en-US" dirty="0"/>
              <a:t>the 'feature/new-feature' branch after merge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-d feature/new-feature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209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67494"/>
            <a:ext cx="5698976" cy="857250"/>
          </a:xfrm>
        </p:spPr>
        <p:txBody>
          <a:bodyPr/>
          <a:lstStyle/>
          <a:p>
            <a:r>
              <a:rPr lang="en-IN" dirty="0" smtClean="0"/>
              <a:t>True Merge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Assume you have diverged branches: main and feature/branch-b</a:t>
            </a:r>
            <a:r>
              <a:rPr lang="en-US" dirty="0" smtClean="0"/>
              <a:t>.</a:t>
            </a:r>
          </a:p>
          <a:p>
            <a:r>
              <a:rPr lang="en-US" dirty="0"/>
              <a:t>Create a new branch and make changes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feature/branch-b</a:t>
            </a:r>
          </a:p>
          <a:p>
            <a:r>
              <a:rPr lang="en-US" dirty="0" smtClean="0"/>
              <a:t>Make </a:t>
            </a:r>
            <a:r>
              <a:rPr lang="en-US" dirty="0"/>
              <a:t>changes to files and commit them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"Made changes in feature </a:t>
            </a:r>
            <a:r>
              <a:rPr lang="en-US" dirty="0" smtClean="0"/>
              <a:t>branch“</a:t>
            </a:r>
          </a:p>
          <a:p>
            <a:r>
              <a:rPr lang="en-US" dirty="0"/>
              <a:t>Switch back to main and merge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main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feature/branch-b</a:t>
            </a:r>
          </a:p>
          <a:p>
            <a:pPr marL="619506" indent="-457200"/>
            <a:r>
              <a:rPr lang="en-US" dirty="0"/>
              <a:t>If there are new commits on both main and feature/branch-b, </a:t>
            </a:r>
            <a:r>
              <a:rPr lang="en-US" dirty="0" err="1"/>
              <a:t>Git</a:t>
            </a:r>
            <a:r>
              <a:rPr lang="en-US" dirty="0"/>
              <a:t> performs a true merge, creating a new commit that combines changes from both branches.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69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229600" cy="836712"/>
          </a:xfrm>
        </p:spPr>
        <p:txBody>
          <a:bodyPr/>
          <a:lstStyle/>
          <a:p>
            <a:r>
              <a:rPr lang="en-GB" dirty="0" smtClean="0"/>
              <a:t>Distributed </a:t>
            </a:r>
            <a:r>
              <a:rPr lang="en-GB" dirty="0"/>
              <a:t>Version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31303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Different users  maintain their own repositories instead of working from a central repository</a:t>
            </a:r>
          </a:p>
          <a:p>
            <a:r>
              <a:rPr lang="en-US" dirty="0"/>
              <a:t>Changes are stored as “Change sets” or “patches”</a:t>
            </a:r>
          </a:p>
          <a:p>
            <a:pPr lvl="1"/>
            <a:r>
              <a:rPr lang="en-US" dirty="0"/>
              <a:t>Tracks changes not versions</a:t>
            </a:r>
          </a:p>
          <a:p>
            <a:pPr lvl="1"/>
            <a:r>
              <a:rPr lang="en-US" dirty="0"/>
              <a:t>Change sets can be exchanged between repositories</a:t>
            </a:r>
          </a:p>
          <a:p>
            <a:r>
              <a:rPr lang="en-US" dirty="0"/>
              <a:t>Example , suppose a file has following sets of changes – A,B,C,D,E,F</a:t>
            </a:r>
          </a:p>
          <a:p>
            <a:r>
              <a:rPr lang="en-US" dirty="0"/>
              <a:t>Different repositories may have different combinations of the above change sets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D0C67F-9E0D-478D-9765-88FE9616F145}"/>
              </a:ext>
            </a:extLst>
          </p:cNvPr>
          <p:cNvSpPr/>
          <p:nvPr/>
        </p:nvSpPr>
        <p:spPr>
          <a:xfrm>
            <a:off x="1835696" y="4229100"/>
            <a:ext cx="1828800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Repo 1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A,B,C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713480-EC23-4B5E-B431-EA189C810A47}"/>
              </a:ext>
            </a:extLst>
          </p:cNvPr>
          <p:cNvSpPr/>
          <p:nvPr/>
        </p:nvSpPr>
        <p:spPr>
          <a:xfrm>
            <a:off x="4731296" y="4239260"/>
            <a:ext cx="1828800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Repo 2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A,B,C,D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8B5035A-96F4-4F04-9C62-BA2B5072E30D}"/>
              </a:ext>
            </a:extLst>
          </p:cNvPr>
          <p:cNvSpPr/>
          <p:nvPr/>
        </p:nvSpPr>
        <p:spPr>
          <a:xfrm>
            <a:off x="3283496" y="5414185"/>
            <a:ext cx="2286000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Repo 3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A,B,C,D,E,F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7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Aborting a Merge: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the merge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git merge feature/branch-b</a:t>
            </a:r>
          </a:p>
          <a:p>
            <a:r>
              <a:rPr lang="en-US" dirty="0" smtClean="0"/>
              <a:t>Here, </a:t>
            </a:r>
            <a:r>
              <a:rPr lang="en-US" dirty="0"/>
              <a:t>you </a:t>
            </a:r>
            <a:r>
              <a:rPr lang="en-US" dirty="0" smtClean="0"/>
              <a:t>have encounter some </a:t>
            </a:r>
            <a:r>
              <a:rPr lang="en-US" dirty="0"/>
              <a:t>conflicts </a:t>
            </a:r>
            <a:r>
              <a:rPr lang="en-US" dirty="0" smtClean="0"/>
              <a:t>and decide </a:t>
            </a:r>
            <a:r>
              <a:rPr lang="en-US" dirty="0"/>
              <a:t>to abort for other reasons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git merge --abort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704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Resolving Conflict Manually: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363272" cy="475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and switch to a new branch (feature/branch-c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feature/branch-c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changes to file.txt and commit them</a:t>
            </a:r>
          </a:p>
          <a:p>
            <a:pPr lvl="1"/>
            <a:r>
              <a:rPr lang="en-US" dirty="0"/>
              <a:t>echo "Feature branch content" &gt;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"Made changes in feature branch"</a:t>
            </a:r>
          </a:p>
          <a:p>
            <a:r>
              <a:rPr lang="en-US" dirty="0"/>
              <a:t>Switch back to main and make conflicting changes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main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conflicting changes to file.txt and commit them</a:t>
            </a:r>
          </a:p>
          <a:p>
            <a:pPr lvl="1"/>
            <a:r>
              <a:rPr lang="en-US" dirty="0"/>
              <a:t>echo "Main branch content" &gt;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"Made changes in main branch"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906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6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Merge feature/branch-c into main, causing conflicts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merge feature/branch-c</a:t>
            </a:r>
          </a:p>
          <a:p>
            <a:r>
              <a:rPr lang="en-US" dirty="0" err="1"/>
              <a:t>Git</a:t>
            </a:r>
            <a:r>
              <a:rPr lang="en-US" dirty="0"/>
              <a:t> will detect that file.txt has conflicting changes in both branches and will output a message indicating a merge conflict</a:t>
            </a:r>
            <a:r>
              <a:rPr lang="en-US" dirty="0" smtClean="0"/>
              <a:t>.</a:t>
            </a:r>
          </a:p>
          <a:p>
            <a:r>
              <a:rPr lang="en-US" dirty="0"/>
              <a:t>Decide which changes to keep or modify file.txt accordingly. </a:t>
            </a:r>
            <a:endParaRPr lang="en-US" dirty="0" smtClean="0"/>
          </a:p>
          <a:p>
            <a:pPr lvl="1"/>
            <a:r>
              <a:rPr lang="en-US" dirty="0"/>
              <a:t>Feature branch content and Main branch content </a:t>
            </a:r>
            <a:r>
              <a:rPr lang="en-US" dirty="0" smtClean="0"/>
              <a:t>combined (modify it manually)</a:t>
            </a:r>
          </a:p>
          <a:p>
            <a:r>
              <a:rPr lang="en-US" dirty="0"/>
              <a:t>Stage the resolved file and commit the merge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26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mark specific points in the repository's history, such as releases or significant commits.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tags: </a:t>
            </a:r>
            <a:endParaRPr lang="en-US" dirty="0" smtClean="0"/>
          </a:p>
          <a:p>
            <a:pPr lvl="1"/>
            <a:r>
              <a:rPr lang="en-US" dirty="0" smtClean="0"/>
              <a:t>lightweight </a:t>
            </a:r>
            <a:r>
              <a:rPr lang="en-US" dirty="0"/>
              <a:t>tags </a:t>
            </a:r>
          </a:p>
          <a:p>
            <a:pPr lvl="1"/>
            <a:r>
              <a:rPr lang="en-US" dirty="0" smtClean="0"/>
              <a:t>annotated </a:t>
            </a:r>
            <a:r>
              <a:rPr lang="en-US" dirty="0"/>
              <a:t>tags.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505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Lightweight </a:t>
            </a:r>
            <a:r>
              <a:rPr lang="en-IN" dirty="0" smtClean="0"/>
              <a:t>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tag is simply a pointer to a specific commit. It's similar to a branch that doesn't change — it's just a reference to a commit</a:t>
            </a:r>
            <a:r>
              <a:rPr lang="en-US" dirty="0" smtClean="0"/>
              <a:t>.</a:t>
            </a:r>
          </a:p>
          <a:p>
            <a:r>
              <a:rPr lang="en-IN" dirty="0"/>
              <a:t>git tag &lt;tag-name&gt;</a:t>
            </a:r>
          </a:p>
          <a:p>
            <a:r>
              <a:rPr lang="en-IN" dirty="0"/>
              <a:t>E.g. git tag </a:t>
            </a:r>
            <a:r>
              <a:rPr lang="en-IN" dirty="0" smtClean="0"/>
              <a:t>v1.0.0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7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Annotated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363272" cy="4754000"/>
          </a:xfrm>
        </p:spPr>
        <p:txBody>
          <a:bodyPr>
            <a:normAutofit/>
          </a:bodyPr>
          <a:lstStyle/>
          <a:p>
            <a:r>
              <a:rPr lang="en-US" sz="2800" dirty="0"/>
              <a:t>An annotated tag, on the other hand, is stored as a full object in the </a:t>
            </a:r>
            <a:r>
              <a:rPr lang="en-US" sz="2800" dirty="0" err="1"/>
              <a:t>Git</a:t>
            </a:r>
            <a:r>
              <a:rPr lang="en-US" sz="2800" dirty="0"/>
              <a:t> database.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includes a tagger name, email, date, and a tagging message. </a:t>
            </a:r>
            <a:endParaRPr lang="en-US" sz="2800" dirty="0" smtClean="0"/>
          </a:p>
          <a:p>
            <a:r>
              <a:rPr lang="en-US" sz="2800" dirty="0" smtClean="0"/>
              <a:t>Annotated </a:t>
            </a:r>
            <a:r>
              <a:rPr lang="en-US" sz="2800" dirty="0"/>
              <a:t>tags are recommended for most use cases as they provide more information and context about the </a:t>
            </a:r>
            <a:r>
              <a:rPr lang="en-US" sz="2800" dirty="0" smtClean="0"/>
              <a:t>tag.</a:t>
            </a:r>
          </a:p>
          <a:p>
            <a:r>
              <a:rPr lang="de-DE" sz="2800" dirty="0"/>
              <a:t>git tag -a &lt;tag-name&gt; -m "Tagging message"</a:t>
            </a:r>
          </a:p>
          <a:p>
            <a:r>
              <a:rPr lang="en-IN" sz="2800" dirty="0" smtClean="0"/>
              <a:t>E.g. </a:t>
            </a:r>
            <a:r>
              <a:rPr lang="en-US" sz="2800" dirty="0" err="1"/>
              <a:t>git</a:t>
            </a:r>
            <a:r>
              <a:rPr lang="en-US" sz="2800" dirty="0"/>
              <a:t> tag -a v1.0.0 -m "Initial release version 1.0.0"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88912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all tags in the repository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View details of specific tag:</a:t>
            </a:r>
          </a:p>
          <a:p>
            <a:pPr lvl="1"/>
            <a:r>
              <a:rPr lang="en-IN" dirty="0"/>
              <a:t>git show &lt;tag-name&gt;</a:t>
            </a:r>
          </a:p>
        </p:txBody>
      </p:sp>
    </p:spTree>
    <p:extLst>
      <p:ext uri="{BB962C8B-B14F-4D97-AF65-F5344CB8AC3E}">
        <p14:creationId xmlns:p14="http://schemas.microsoft.com/office/powerpoint/2010/main" val="3501250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Pushing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created locally are not automatically pushed to remote repositories.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push tags to a remote repository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push origin &lt;tag-name&gt;</a:t>
            </a:r>
          </a:p>
          <a:p>
            <a:r>
              <a:rPr lang="en-US" dirty="0"/>
              <a:t>To push all tags to the remote repository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push origin --tags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33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tag locally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tag -d &lt;tag-name&gt;</a:t>
            </a:r>
          </a:p>
          <a:p>
            <a:pPr lvl="1"/>
            <a:endParaRPr lang="en-IN" dirty="0" smtClean="0"/>
          </a:p>
          <a:p>
            <a:r>
              <a:rPr lang="en-US" dirty="0"/>
              <a:t>To delete a tag from the remote repository (after it has been pushed</a:t>
            </a:r>
            <a:r>
              <a:rPr lang="en-US" dirty="0" smtClean="0"/>
              <a:t>):</a:t>
            </a:r>
          </a:p>
          <a:p>
            <a:pPr lvl="1"/>
            <a:r>
              <a:rPr lang="en-IN" dirty="0"/>
              <a:t>git push origin --delete &lt;tag-name&gt;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904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Remotes – Create repository on </a:t>
            </a:r>
            <a:r>
              <a:rPr lang="en-GB" dirty="0" err="1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Create a new repository on </a:t>
            </a:r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/>
              <a:t>Copy the URL of the new </a:t>
            </a:r>
            <a:r>
              <a:rPr lang="en-US" sz="3200" dirty="0" smtClean="0"/>
              <a:t>repository</a:t>
            </a:r>
          </a:p>
          <a:p>
            <a:r>
              <a:rPr lang="en-US" sz="3200" dirty="0"/>
              <a:t>Clone the repository on your </a:t>
            </a:r>
            <a:r>
              <a:rPr lang="en-US" sz="3200" dirty="0" err="1"/>
              <a:t>lapto</a:t>
            </a:r>
            <a:r>
              <a:rPr lang="en-GB" sz="3200" dirty="0"/>
              <a:t>p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Create two repositories on local</a:t>
            </a:r>
          </a:p>
          <a:p>
            <a:pPr lvl="1"/>
            <a:r>
              <a:rPr lang="en-GB" sz="3200" dirty="0" smtClean="0"/>
              <a:t>git clone &lt;URL&gt; GITLab1</a:t>
            </a:r>
          </a:p>
          <a:p>
            <a:pPr lvl="1"/>
            <a:r>
              <a:rPr lang="en-US" sz="3200" dirty="0" smtClean="0"/>
              <a:t>g</a:t>
            </a:r>
            <a:r>
              <a:rPr lang="en-GB" sz="3200" dirty="0" smtClean="0"/>
              <a:t>it clone &lt;URL&gt; GITLab2</a:t>
            </a:r>
          </a:p>
          <a:p>
            <a:endParaRPr lang="en-US" sz="3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87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No need to communicate with a single server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No network access required</a:t>
            </a:r>
          </a:p>
          <a:p>
            <a:pPr lvl="1"/>
            <a:r>
              <a:rPr lang="en-US" dirty="0"/>
              <a:t>No single failure point</a:t>
            </a:r>
          </a:p>
          <a:p>
            <a:r>
              <a:rPr lang="en-US" dirty="0"/>
              <a:t>Encourages collaborative development (“forking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Open Source and free</a:t>
            </a:r>
          </a:p>
          <a:p>
            <a:r>
              <a:rPr lang="en-US" dirty="0"/>
              <a:t>Compatible with UNIX like systems and Windows</a:t>
            </a:r>
          </a:p>
          <a:p>
            <a:r>
              <a:rPr lang="en-US" dirty="0"/>
              <a:t>Faster than other SCMs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906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73BE13-CF27-4D92-8725-CABA9BCF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3932745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12980B-AE08-4AB6-83D4-22649121D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844824"/>
            <a:ext cx="3987765" cy="1914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2A880E-13B6-4677-A1D4-5E97A6B7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65" y="4077072"/>
            <a:ext cx="3457895" cy="16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7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Tracking and non tracking 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Push –u always creates a tracking branch that tells GIT about the remote details.</a:t>
            </a:r>
          </a:p>
          <a:p>
            <a:r>
              <a:rPr lang="en-US" dirty="0"/>
              <a:t>Without –u, push will send changes to remote without creating a tracking branch to sync changes</a:t>
            </a:r>
          </a:p>
          <a:p>
            <a:r>
              <a:rPr lang="en-US" dirty="0"/>
              <a:t>Clone automatically creates a tracking branch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44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/ Fetching changes to/from Remote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sz="2800" dirty="0"/>
              <a:t>Pushing changes to </a:t>
            </a:r>
            <a:r>
              <a:rPr lang="en-US" sz="2800" dirty="0" smtClean="0"/>
              <a:t>remote: </a:t>
            </a:r>
            <a:r>
              <a:rPr lang="en-US" sz="2800" dirty="0" err="1" smtClean="0"/>
              <a:t>git</a:t>
            </a:r>
            <a:r>
              <a:rPr lang="en-US" sz="2800" dirty="0" smtClean="0"/>
              <a:t> push</a:t>
            </a:r>
            <a:endParaRPr lang="en-US" sz="2800" dirty="0"/>
          </a:p>
          <a:p>
            <a:r>
              <a:rPr lang="en-US" sz="2800" dirty="0"/>
              <a:t>Viewing tracking </a:t>
            </a:r>
            <a:r>
              <a:rPr lang="en-US" sz="2800" dirty="0" smtClean="0"/>
              <a:t>branch: </a:t>
            </a:r>
            <a:r>
              <a:rPr lang="en-IN" sz="2800" dirty="0"/>
              <a:t>git branch -</a:t>
            </a:r>
            <a:r>
              <a:rPr lang="en-IN" sz="2800" dirty="0" err="1"/>
              <a:t>vv</a:t>
            </a:r>
            <a:endParaRPr lang="en-US" sz="2800" dirty="0"/>
          </a:p>
          <a:p>
            <a:r>
              <a:rPr lang="en-US" sz="2800" dirty="0"/>
              <a:t>Viewing changes on </a:t>
            </a:r>
            <a:r>
              <a:rPr lang="en-US" sz="2800" dirty="0" smtClean="0"/>
              <a:t>Remote: </a:t>
            </a:r>
          </a:p>
          <a:p>
            <a:pPr lvl="1"/>
            <a:r>
              <a:rPr lang="en-IN" sz="2400" dirty="0" smtClean="0"/>
              <a:t>git </a:t>
            </a:r>
            <a:r>
              <a:rPr lang="en-IN" sz="2400" dirty="0"/>
              <a:t>fetch </a:t>
            </a:r>
            <a:r>
              <a:rPr lang="en-IN" sz="2400" dirty="0" smtClean="0"/>
              <a:t>origin (</a:t>
            </a:r>
            <a:r>
              <a:rPr lang="en-US" sz="2400" dirty="0"/>
              <a:t>Fetches the latest changes from the remote </a:t>
            </a:r>
            <a:r>
              <a:rPr lang="en-US" sz="2400" dirty="0" smtClean="0"/>
              <a:t>repository)</a:t>
            </a:r>
            <a:endParaRPr lang="en-IN" sz="2400" dirty="0" smtClean="0"/>
          </a:p>
          <a:p>
            <a:pPr lvl="1"/>
            <a:r>
              <a:rPr lang="en-IN" sz="2400" dirty="0"/>
              <a:t>git branch </a:t>
            </a:r>
            <a:r>
              <a:rPr lang="en-IN" sz="2400" dirty="0" smtClean="0"/>
              <a:t>–r (view remote branch)</a:t>
            </a:r>
            <a:endParaRPr lang="en-US" sz="2400" dirty="0"/>
          </a:p>
          <a:p>
            <a:r>
              <a:rPr lang="en-US" sz="2800" dirty="0"/>
              <a:t>Push a new local branch to </a:t>
            </a:r>
            <a:r>
              <a:rPr lang="en-US" sz="2800" dirty="0" smtClean="0"/>
              <a:t>remote:</a:t>
            </a:r>
          </a:p>
          <a:p>
            <a:pPr lvl="1"/>
            <a:r>
              <a:rPr lang="en-IN" sz="2400" dirty="0"/>
              <a:t>git checkout -b </a:t>
            </a:r>
            <a:r>
              <a:rPr lang="en-IN" sz="2400" dirty="0" smtClean="0"/>
              <a:t>new-branch-name (</a:t>
            </a:r>
            <a:r>
              <a:rPr lang="en-US" sz="2400" dirty="0"/>
              <a:t>Creates a new branch named new-branch-name and switches to it</a:t>
            </a:r>
            <a:r>
              <a:rPr lang="en-US" sz="2400" dirty="0" smtClean="0"/>
              <a:t>.)</a:t>
            </a:r>
          </a:p>
          <a:p>
            <a:pPr lvl="1"/>
            <a:r>
              <a:rPr lang="en-US" sz="2400" dirty="0" err="1"/>
              <a:t>git</a:t>
            </a:r>
            <a:r>
              <a:rPr lang="en-US" sz="2400" dirty="0"/>
              <a:t> push -u origin &lt;local-branch-name&gt;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40828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35280" cy="1399032"/>
          </a:xfrm>
        </p:spPr>
        <p:txBody>
          <a:bodyPr>
            <a:normAutofit/>
          </a:bodyPr>
          <a:lstStyle/>
          <a:p>
            <a:r>
              <a:rPr lang="en-IN" dirty="0" smtClean="0"/>
              <a:t>Activity: </a:t>
            </a:r>
            <a:r>
              <a:rPr lang="en-US" dirty="0" err="1"/>
              <a:t>Git</a:t>
            </a:r>
            <a:r>
              <a:rPr lang="en-US" dirty="0"/>
              <a:t> Branching and </a:t>
            </a:r>
            <a:r>
              <a:rPr lang="en-US" dirty="0" smtClean="0"/>
              <a:t>Merging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branch (feature/username-task) from main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</a:t>
            </a:r>
            <a:r>
              <a:rPr lang="en-US" dirty="0"/>
              <a:t>changes to a file (README.md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Commit </a:t>
            </a:r>
            <a:r>
              <a:rPr lang="en-US" dirty="0"/>
              <a:t>changes to the feature branch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Switch </a:t>
            </a:r>
            <a:r>
              <a:rPr lang="en-US" dirty="0"/>
              <a:t>back to main and make different changes to the same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Merge </a:t>
            </a:r>
            <a:r>
              <a:rPr lang="en-US" dirty="0"/>
              <a:t>the feature branch into main, resolving any conflicts if they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000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Activity: </a:t>
            </a:r>
            <a:r>
              <a:rPr lang="en-US" dirty="0"/>
              <a:t>Explore </a:t>
            </a:r>
            <a:r>
              <a:rPr lang="en-US" dirty="0" err="1"/>
              <a:t>Git</a:t>
            </a:r>
            <a:r>
              <a:rPr lang="en-US" dirty="0"/>
              <a:t> history and understand commit operations.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a small repository with a history of commits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/>
              <a:t>git</a:t>
            </a:r>
            <a:r>
              <a:rPr lang="en-US" dirty="0"/>
              <a:t> log and </a:t>
            </a:r>
            <a:r>
              <a:rPr lang="en-US" dirty="0" err="1"/>
              <a:t>git</a:t>
            </a:r>
            <a:r>
              <a:rPr lang="en-US" dirty="0"/>
              <a:t> show commands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commit history (</a:t>
            </a:r>
            <a:r>
              <a:rPr lang="en-US" dirty="0" err="1"/>
              <a:t>git</a:t>
            </a:r>
            <a:r>
              <a:rPr lang="en-US" dirty="0"/>
              <a:t> log).</a:t>
            </a:r>
          </a:p>
          <a:p>
            <a:pPr lvl="1"/>
            <a:r>
              <a:rPr lang="en-US" dirty="0"/>
              <a:t>Examine details of a specific commit (</a:t>
            </a:r>
            <a:r>
              <a:rPr lang="en-US" dirty="0" err="1"/>
              <a:t>git</a:t>
            </a:r>
            <a:r>
              <a:rPr lang="en-US" dirty="0"/>
              <a:t> show &lt;commit-hash&gt;).</a:t>
            </a:r>
          </a:p>
          <a:p>
            <a:r>
              <a:rPr lang="en-US" dirty="0"/>
              <a:t>Discuss the concept of commit hashes and how </a:t>
            </a:r>
            <a:r>
              <a:rPr lang="en-US" dirty="0" err="1"/>
              <a:t>Git</a:t>
            </a:r>
            <a:r>
              <a:rPr lang="en-US" dirty="0"/>
              <a:t> tracks changes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04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Activity: Git collaboration and pull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Divide students into pairs or small </a:t>
            </a:r>
            <a:r>
              <a:rPr lang="en-US" dirty="0" err="1"/>
              <a:t>groups.Assign</a:t>
            </a:r>
            <a:r>
              <a:rPr lang="en-US" dirty="0"/>
              <a:t> roles (Developer A and Developer 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Developer </a:t>
            </a:r>
            <a:r>
              <a:rPr lang="en-US" dirty="0"/>
              <a:t>A creates a new feature branch (feature/xyz) and makes </a:t>
            </a:r>
            <a:r>
              <a:rPr lang="en-US" dirty="0" smtClean="0"/>
              <a:t>changes.</a:t>
            </a:r>
          </a:p>
          <a:p>
            <a:r>
              <a:rPr lang="en-US" dirty="0" smtClean="0"/>
              <a:t>Push </a:t>
            </a:r>
            <a:r>
              <a:rPr lang="en-US" dirty="0"/>
              <a:t>the feature branch to a remote repository (</a:t>
            </a:r>
            <a:r>
              <a:rPr lang="en-US" dirty="0" err="1"/>
              <a:t>git</a:t>
            </a:r>
            <a:r>
              <a:rPr lang="en-US" dirty="0"/>
              <a:t> push origin feature/xyz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Developer </a:t>
            </a:r>
            <a:r>
              <a:rPr lang="en-US" dirty="0"/>
              <a:t>B reviews the changes and suggests improvements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 </a:t>
            </a:r>
            <a:r>
              <a:rPr lang="en-US" dirty="0"/>
              <a:t>A integrates feedback, resolves conflicts if any, and merges the branch via a pull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4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GB" dirty="0"/>
              <a:t>IT Architecture of 3 trees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07775F-997C-4AF5-9FF6-C8FF8BE1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55701"/>
            <a:ext cx="6648450" cy="4095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292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 git on your system</a:t>
            </a:r>
          </a:p>
          <a:p>
            <a:r>
              <a:rPr lang="en-IN" dirty="0" smtClean="0"/>
              <a:t>Verify installation: check version using command prompt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8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/>
              <a:t>Buzzwords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Master:</a:t>
            </a:r>
            <a:endParaRPr lang="en-US" dirty="0"/>
          </a:p>
          <a:p>
            <a:pPr lvl="1"/>
            <a:r>
              <a:rPr lang="en-US" dirty="0"/>
              <a:t>It is a default branch.</a:t>
            </a:r>
          </a:p>
          <a:p>
            <a:pPr lvl="1"/>
            <a:r>
              <a:rPr lang="en-US" dirty="0"/>
              <a:t>It is used by CI tools for build and deployment.</a:t>
            </a:r>
          </a:p>
          <a:p>
            <a:pPr lvl="1"/>
            <a:r>
              <a:rPr lang="en-US" dirty="0"/>
              <a:t>It is followed by the other repositories. </a:t>
            </a:r>
            <a:endParaRPr lang="en-US" dirty="0" smtClean="0"/>
          </a:p>
          <a:p>
            <a:r>
              <a:rPr lang="en-US" dirty="0" smtClean="0"/>
              <a:t>Branch: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/>
              <a:t>t is a light weight working copy.</a:t>
            </a:r>
          </a:p>
          <a:p>
            <a:pPr lvl="1"/>
            <a:r>
              <a:rPr lang="en-US" dirty="0"/>
              <a:t>It has a staging area.</a:t>
            </a:r>
          </a:p>
          <a:p>
            <a:pPr lvl="1"/>
            <a:r>
              <a:rPr lang="en-US" dirty="0"/>
              <a:t>It works without impacting the master branch.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12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24936" cy="640871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Head:</a:t>
            </a:r>
            <a:endParaRPr lang="en-US" dirty="0"/>
          </a:p>
          <a:p>
            <a:pPr lvl="1"/>
            <a:r>
              <a:rPr lang="en-US" dirty="0"/>
              <a:t>It is a pointer to the latest commit of the working branch.</a:t>
            </a:r>
          </a:p>
          <a:p>
            <a:pPr lvl="1"/>
            <a:r>
              <a:rPr lang="en-US" dirty="0"/>
              <a:t>It is present on every repository.</a:t>
            </a:r>
          </a:p>
          <a:p>
            <a:pPr lvl="1"/>
            <a:r>
              <a:rPr lang="en-US" dirty="0"/>
              <a:t>It will point to the latest commit during branch switch. </a:t>
            </a:r>
            <a:endParaRPr lang="en-US" dirty="0" smtClean="0"/>
          </a:p>
          <a:p>
            <a:r>
              <a:rPr lang="en-US" dirty="0" smtClean="0"/>
              <a:t>Remote Repo:</a:t>
            </a:r>
            <a:endParaRPr lang="en-US" dirty="0"/>
          </a:p>
          <a:p>
            <a:pPr lvl="1"/>
            <a:r>
              <a:rPr lang="en-US" dirty="0"/>
              <a:t>It is a </a:t>
            </a:r>
            <a:r>
              <a:rPr lang="en-US" dirty="0" err="1"/>
              <a:t>git</a:t>
            </a:r>
            <a:r>
              <a:rPr lang="en-US" dirty="0"/>
              <a:t> repository on a network outside the local machine.</a:t>
            </a:r>
          </a:p>
          <a:p>
            <a:pPr lvl="1"/>
            <a:r>
              <a:rPr lang="en-US" dirty="0"/>
              <a:t>It can have more than one remote repositories pointing from the local repository.</a:t>
            </a:r>
          </a:p>
          <a:p>
            <a:pPr lvl="1"/>
            <a:r>
              <a:rPr lang="en-US" dirty="0"/>
              <a:t>It can be managed and referenced with short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Push:</a:t>
            </a:r>
          </a:p>
          <a:p>
            <a:pPr lvl="1"/>
            <a:r>
              <a:rPr lang="en-US" dirty="0"/>
              <a:t>It pushes changes from the local to the remote repository.</a:t>
            </a:r>
          </a:p>
          <a:p>
            <a:pPr lvl="1"/>
            <a:r>
              <a:rPr lang="en-US" dirty="0"/>
              <a:t>It is performed after committing the changes to the local repository.</a:t>
            </a:r>
          </a:p>
          <a:p>
            <a:pPr lvl="1"/>
            <a:r>
              <a:rPr lang="en-US" dirty="0"/>
              <a:t>It syncs the changes with the local and remote repository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0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6128"/>
          </a:xfrm>
        </p:spPr>
        <p:txBody>
          <a:bodyPr/>
          <a:lstStyle/>
          <a:p>
            <a:r>
              <a:rPr lang="en-IN" dirty="0" smtClean="0"/>
              <a:t>Pull:</a:t>
            </a:r>
          </a:p>
          <a:p>
            <a:pPr lvl="1"/>
            <a:r>
              <a:rPr lang="en-US" dirty="0"/>
              <a:t>It transfers the updates from the local to the remote repository.</a:t>
            </a:r>
          </a:p>
          <a:p>
            <a:pPr lvl="1"/>
            <a:r>
              <a:rPr lang="en-US" dirty="0"/>
              <a:t>It syncs the changes from remote to the local repository.</a:t>
            </a:r>
          </a:p>
          <a:p>
            <a:pPr lvl="1"/>
            <a:r>
              <a:rPr lang="en-US" dirty="0"/>
              <a:t>It takes current code from remote repository and merges the change with the local repository. </a:t>
            </a:r>
          </a:p>
          <a:p>
            <a:r>
              <a:rPr lang="en-IN" dirty="0" smtClean="0"/>
              <a:t>Fetch:</a:t>
            </a:r>
          </a:p>
          <a:p>
            <a:pPr lvl="1"/>
            <a:r>
              <a:rPr lang="en-US" dirty="0"/>
              <a:t>It will not merge the changes with a local repository.</a:t>
            </a:r>
          </a:p>
          <a:p>
            <a:pPr lvl="1"/>
            <a:r>
              <a:rPr lang="en-US" dirty="0"/>
              <a:t>It gives updates from remote to the local repository.</a:t>
            </a:r>
          </a:p>
          <a:p>
            <a:pPr lvl="1"/>
            <a:r>
              <a:rPr lang="en-US" dirty="0"/>
              <a:t>It syncs the changes from remote to the local repository.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5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778</TotalTime>
  <Words>2436</Words>
  <Application>Microsoft Office PowerPoint</Application>
  <PresentationFormat>On-screen Show (4:3)</PresentationFormat>
  <Paragraphs>329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Verve</vt:lpstr>
      <vt:lpstr>Version Control</vt:lpstr>
      <vt:lpstr>History of version management</vt:lpstr>
      <vt:lpstr>Distributed Version Control</vt:lpstr>
      <vt:lpstr>Why GIT</vt:lpstr>
      <vt:lpstr>GIT Architecture of 3 trees</vt:lpstr>
      <vt:lpstr>Activity 1</vt:lpstr>
      <vt:lpstr>GIT Buzzwords </vt:lpstr>
      <vt:lpstr>PowerPoint Presentation</vt:lpstr>
      <vt:lpstr>PowerPoint Presentation</vt:lpstr>
      <vt:lpstr>PowerPoint Presentation</vt:lpstr>
      <vt:lpstr>PowerPoint Presentation</vt:lpstr>
      <vt:lpstr>Git VS Github</vt:lpstr>
      <vt:lpstr>GIT Configuration</vt:lpstr>
      <vt:lpstr>System Level Configuration</vt:lpstr>
      <vt:lpstr>Global Level Configuration</vt:lpstr>
      <vt:lpstr>PowerPoint Presentation</vt:lpstr>
      <vt:lpstr>Local Configurations</vt:lpstr>
      <vt:lpstr>Git Commands</vt:lpstr>
      <vt:lpstr>How GIT manages and stores commits?</vt:lpstr>
      <vt:lpstr>PowerPoint Presentation</vt:lpstr>
      <vt:lpstr>Editing / Deleting / Renaming / Undoing changes</vt:lpstr>
      <vt:lpstr>Let’s take one scenario</vt:lpstr>
      <vt:lpstr>Delete and Rename</vt:lpstr>
      <vt:lpstr>Undo Changes</vt:lpstr>
      <vt:lpstr>Revert</vt:lpstr>
      <vt:lpstr>Show Commit History</vt:lpstr>
      <vt:lpstr>Branching</vt:lpstr>
      <vt:lpstr>Example</vt:lpstr>
      <vt:lpstr>True Merge</vt:lpstr>
      <vt:lpstr>Aborting a Merge:</vt:lpstr>
      <vt:lpstr>Resolving Conflict Manually:</vt:lpstr>
      <vt:lpstr>PowerPoint Presentation</vt:lpstr>
      <vt:lpstr>Tagging</vt:lpstr>
      <vt:lpstr>Lightweight Tags</vt:lpstr>
      <vt:lpstr>Annotated Tags:</vt:lpstr>
      <vt:lpstr>Viewing Tags:</vt:lpstr>
      <vt:lpstr>Pushing Tags:</vt:lpstr>
      <vt:lpstr>Deleting Tags:</vt:lpstr>
      <vt:lpstr>Remotes – Create repository on Github</vt:lpstr>
      <vt:lpstr>Working with remotes</vt:lpstr>
      <vt:lpstr>Tracking and non tracking branch</vt:lpstr>
      <vt:lpstr>Pushing / Fetching changes to/from Remote</vt:lpstr>
      <vt:lpstr>Activity: Git Branching and Merging</vt:lpstr>
      <vt:lpstr>Activity: Explore Git history and understand commit operations.</vt:lpstr>
      <vt:lpstr>Activity: Git collaboration and pull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215</cp:revision>
  <dcterms:created xsi:type="dcterms:W3CDTF">2024-07-06T06:58:35Z</dcterms:created>
  <dcterms:modified xsi:type="dcterms:W3CDTF">2024-07-09T18:14:11Z</dcterms:modified>
</cp:coreProperties>
</file>