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QWTIC+IntelClearPro-Bold" panose="020B0604020202020204" charset="0"/>
      <p:regular r:id="rId45"/>
    </p:embeddedFont>
    <p:embeddedFont>
      <p:font typeface="CRCFFN+CambriaMath" panose="020B0604020202020204" charset="0"/>
      <p:regular r:id="rId46"/>
    </p:embeddedFont>
    <p:embeddedFont>
      <p:font typeface="IDJWWI+CourierNewPS-BoldMT" panose="020B0604020202020204" charset="0"/>
      <p:regular r:id="rId47"/>
    </p:embeddedFont>
    <p:embeddedFont>
      <p:font typeface="KCFWEQ+IntelClear-Bold" panose="020B0604020202020204" charset="0"/>
      <p:regular r:id="rId48"/>
    </p:embeddedFont>
    <p:embeddedFont>
      <p:font typeface="LUDAIK+Wingdings-Regular" panose="020B0604020202020204" charset="2"/>
      <p:regular r:id="rId49"/>
    </p:embeddedFont>
    <p:embeddedFont>
      <p:font typeface="MMGJRI+IntelClear-Regular" panose="020B0604020202020204" charset="0"/>
      <p:regular r:id="rId50"/>
    </p:embeddedFont>
    <p:embeddedFont>
      <p:font typeface="SKGQGE+CourierNewPS-BoldMT" panose="020B0604020202020204" charset="0"/>
      <p:regular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USRWUE+IntelClear-Bold" panose="020B0604020202020204" charset="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406278" cy="143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Regression</a:t>
            </a:r>
            <a:r>
              <a:rPr sz="3200" b="1" spc="-2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Predict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Continuous 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4428" y="1097917"/>
            <a:ext cx="1121393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3157" y="1097917"/>
            <a:ext cx="1503381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Elevation:</a:t>
            </a:r>
          </a:p>
          <a:p>
            <a:pPr marL="762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&lt; 7900 ft.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299336"/>
            <a:ext cx="442268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Example: use</a:t>
            </a:r>
            <a:r>
              <a:rPr sz="1800" b="1" spc="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slope</a:t>
            </a:r>
            <a:r>
              <a:rPr sz="1800" b="1" spc="1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and elevation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3712" y="1573657"/>
            <a:ext cx="170558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in Himalayas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03184" y="1937006"/>
            <a:ext cx="1099221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Slope:</a:t>
            </a:r>
          </a:p>
          <a:p>
            <a:pPr marL="19811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&lt; 2.5º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200" y="2000630"/>
            <a:ext cx="387508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Predict average precipitation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3712" y="2274950"/>
            <a:ext cx="232303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(continuous</a:t>
            </a:r>
            <a:r>
              <a:rPr sz="1800" b="1" spc="2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value)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45964" y="2315974"/>
            <a:ext cx="1369509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55.42 in.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200" y="2701670"/>
            <a:ext cx="423051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Values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at leaves</a:t>
            </a:r>
            <a:r>
              <a:rPr sz="1800" b="1" spc="2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are</a:t>
            </a:r>
            <a:r>
              <a:rPr sz="1800" b="1" spc="-12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averages of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3712" y="2975687"/>
            <a:ext cx="1350310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members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66866" y="3187067"/>
            <a:ext cx="1546968" cy="1254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13.67 in.</a:t>
            </a:r>
          </a:p>
          <a:p>
            <a:pPr marL="375539" marR="0">
              <a:lnSpc>
                <a:spcPts val="2588"/>
              </a:lnSpc>
              <a:spcBef>
                <a:spcPts val="170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Leaves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06385" y="3187067"/>
            <a:ext cx="1371036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48.50 in.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68552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Regression</a:t>
            </a:r>
            <a:r>
              <a:rPr sz="3200" b="1" spc="-2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Predict</a:t>
            </a:r>
            <a:r>
              <a:rPr sz="3200" b="1" spc="-2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Continuous 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2745" y="1132204"/>
            <a:ext cx="442722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2.0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12745" y="1917319"/>
            <a:ext cx="442722" cy="117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1.0</a:t>
            </a:r>
          </a:p>
          <a:p>
            <a:pPr marL="0" marR="0">
              <a:lnSpc>
                <a:spcPts val="1547"/>
              </a:lnSpc>
              <a:spcBef>
                <a:spcPts val="4436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0.0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1785" y="3455415"/>
            <a:ext cx="503682" cy="1145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-1.0</a:t>
            </a:r>
          </a:p>
          <a:p>
            <a:pPr marL="0" marR="0">
              <a:lnSpc>
                <a:spcPts val="1547"/>
              </a:lnSpc>
              <a:spcBef>
                <a:spcPts val="417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-2.0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63138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5653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18965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98465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93969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51498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5676" y="4885235"/>
            <a:ext cx="4423330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Source:</a:t>
            </a:r>
            <a:r>
              <a:rPr sz="800" spc="-14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 </a:t>
            </a: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http://scikit-learn.org/stable/auto_examples/tree/plot_tree_regression.html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4919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68552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Regression</a:t>
            </a:r>
            <a:r>
              <a:rPr sz="3200" b="1" spc="-2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Predict</a:t>
            </a:r>
            <a:r>
              <a:rPr sz="3200" b="1" spc="-2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Continuous 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2745" y="1132204"/>
            <a:ext cx="442722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2.0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46366" y="1329819"/>
            <a:ext cx="1384804" cy="496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max_depth=2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2745" y="1917319"/>
            <a:ext cx="442722" cy="117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1.0</a:t>
            </a:r>
          </a:p>
          <a:p>
            <a:pPr marL="0" marR="0">
              <a:lnSpc>
                <a:spcPts val="1547"/>
              </a:lnSpc>
              <a:spcBef>
                <a:spcPts val="4436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0.0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51785" y="3455415"/>
            <a:ext cx="503682" cy="1145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-1.0</a:t>
            </a:r>
          </a:p>
          <a:p>
            <a:pPr marL="0" marR="0">
              <a:lnSpc>
                <a:spcPts val="1547"/>
              </a:lnSpc>
              <a:spcBef>
                <a:spcPts val="417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-2.0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63138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653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18965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98465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93969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51498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5676" y="4885235"/>
            <a:ext cx="4423330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Source:</a:t>
            </a:r>
            <a:r>
              <a:rPr sz="800" spc="-14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 </a:t>
            </a: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http://scikit-learn.org/stable/auto_examples/tree/plot_tree_regression.html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84919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568552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Regression</a:t>
            </a:r>
            <a:r>
              <a:rPr sz="3200" b="1" spc="-2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Predict</a:t>
            </a:r>
            <a:r>
              <a:rPr sz="3200" b="1" spc="-2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Continuous 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2745" y="1132204"/>
            <a:ext cx="442722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2.0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46366" y="1329819"/>
            <a:ext cx="1384986" cy="758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max_depth=2</a:t>
            </a:r>
          </a:p>
          <a:p>
            <a:pPr marL="0" marR="0">
              <a:lnSpc>
                <a:spcPts val="1814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max_depth=5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2745" y="1917319"/>
            <a:ext cx="442722" cy="117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1.0</a:t>
            </a:r>
          </a:p>
          <a:p>
            <a:pPr marL="0" marR="0">
              <a:lnSpc>
                <a:spcPts val="1547"/>
              </a:lnSpc>
              <a:spcBef>
                <a:spcPts val="4436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0.0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51785" y="3455415"/>
            <a:ext cx="503682" cy="1145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-1.0</a:t>
            </a:r>
          </a:p>
          <a:p>
            <a:pPr marL="0" marR="0">
              <a:lnSpc>
                <a:spcPts val="1547"/>
              </a:lnSpc>
              <a:spcBef>
                <a:spcPts val="417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-2.0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63138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653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18965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98465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93969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51498" y="4318558"/>
            <a:ext cx="319125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5676" y="4885235"/>
            <a:ext cx="4423330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Source:</a:t>
            </a:r>
            <a:r>
              <a:rPr sz="800" spc="-14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 </a:t>
            </a: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http://scikit-learn.org/stable/auto_examples/tree/plot_tree_regression.html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84919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24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Building</a:t>
            </a:r>
            <a:r>
              <a:rPr sz="3200" b="1" spc="-2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a Decision</a:t>
            </a:r>
            <a:r>
              <a:rPr sz="3200" b="1" spc="-2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97918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Select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 feature and</a:t>
            </a:r>
            <a:r>
              <a:rPr sz="1800" b="1" spc="-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split</a:t>
            </a:r>
            <a:r>
              <a:rPr sz="1800" b="1" spc="3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983231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into binary</a:t>
            </a:r>
            <a:r>
              <a:rPr sz="1800" b="1" spc="-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24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Building</a:t>
            </a:r>
            <a:r>
              <a:rPr sz="3200" b="1" spc="-2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a Decision</a:t>
            </a:r>
            <a:r>
              <a:rPr sz="3200" b="1" spc="-2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97918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Select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 feature and</a:t>
            </a:r>
            <a:r>
              <a:rPr sz="1800" b="1" spc="-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split</a:t>
            </a:r>
            <a:r>
              <a:rPr sz="1800" b="1" spc="3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983231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into binary</a:t>
            </a:r>
            <a:r>
              <a:rPr sz="1800" b="1" spc="-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2489" y="1783333"/>
            <a:ext cx="313321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Continue splitting</a:t>
            </a:r>
            <a:r>
              <a:rPr sz="1800" b="1" spc="3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with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9001" y="2057653"/>
            <a:ext cx="2240736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available</a:t>
            </a:r>
            <a:r>
              <a:rPr sz="1800" b="1" spc="2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24229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Building</a:t>
            </a:r>
            <a:r>
              <a:rPr sz="3200" b="1" spc="-2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a Decision</a:t>
            </a:r>
            <a:r>
              <a:rPr sz="3200" b="1" spc="-2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97918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Select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 feature and</a:t>
            </a:r>
            <a:r>
              <a:rPr sz="1800" b="1" spc="-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split</a:t>
            </a:r>
            <a:r>
              <a:rPr sz="1800" b="1" spc="3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982970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into binary</a:t>
            </a:r>
            <a:r>
              <a:rPr sz="1800" b="1" spc="-1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2489" y="1783333"/>
            <a:ext cx="313321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Continue splitting</a:t>
            </a:r>
            <a:r>
              <a:rPr sz="1800" b="1" spc="3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with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9001" y="2057653"/>
            <a:ext cx="2240736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available</a:t>
            </a:r>
            <a:r>
              <a:rPr sz="1800" b="1" spc="2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72488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How Long </a:t>
            </a:r>
            <a:r>
              <a:rPr sz="3200" b="1" spc="-1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</a:t>
            </a:r>
            <a:r>
              <a:rPr sz="3200" b="1" spc="1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Keep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Splitting?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72488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How Long </a:t>
            </a:r>
            <a:r>
              <a:rPr sz="3200" b="1" spc="-1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</a:t>
            </a:r>
            <a:r>
              <a:rPr sz="3200" b="1" spc="1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Keep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Splitting?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92400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Until: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2489" y="1434208"/>
            <a:ext cx="3743369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600" spc="644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Leaf node(s) are pure</a:t>
            </a:r>
            <a:r>
              <a:rPr sz="16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only one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08040" y="1678048"/>
            <a:ext cx="158338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class</a:t>
            </a:r>
            <a:r>
              <a:rPr sz="1600" b="1" spc="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remains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72488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How Long </a:t>
            </a:r>
            <a:r>
              <a:rPr sz="3200" b="1" spc="-1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</a:t>
            </a:r>
            <a:r>
              <a:rPr sz="3200" b="1" spc="1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Keep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Splitting?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92400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Until: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2489" y="1434208"/>
            <a:ext cx="3743369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600" spc="644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Leaf node(s) are pure</a:t>
            </a:r>
            <a:r>
              <a:rPr sz="16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only one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08040" y="1678048"/>
            <a:ext cx="158338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class</a:t>
            </a:r>
            <a:r>
              <a:rPr sz="1600" b="1" spc="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remains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2489" y="2074288"/>
            <a:ext cx="341783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600" spc="644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 maximum</a:t>
            </a:r>
            <a:r>
              <a:rPr sz="1600" b="1" spc="2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depth</a:t>
            </a:r>
            <a:r>
              <a:rPr sz="1600" b="1" spc="-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is</a:t>
            </a:r>
            <a:r>
              <a:rPr sz="16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reached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06262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Introduction</a:t>
            </a:r>
            <a:r>
              <a:rPr sz="3200" b="1" spc="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 Decision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0627" y="1122171"/>
            <a:ext cx="479450" cy="641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FFFFFF"/>
                </a:solidFill>
                <a:latin typeface="KCFWEQ+IntelClear-Bold"/>
                <a:cs typeface="KCFWEQ+IntelClear-Bold"/>
              </a:rPr>
              <a:t>Day</a:t>
            </a:r>
          </a:p>
          <a:p>
            <a:pPr marL="53339" marR="0">
              <a:lnSpc>
                <a:spcPts val="1284"/>
              </a:lnSpc>
              <a:spcBef>
                <a:spcPts val="68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8689" y="1122171"/>
            <a:ext cx="780440" cy="1321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FFFFFF"/>
                </a:solidFill>
                <a:latin typeface="KCFWEQ+IntelClear-Bold"/>
                <a:cs typeface="KCFWEQ+IntelClear-Bold"/>
              </a:rPr>
              <a:t>Outlook</a:t>
            </a:r>
          </a:p>
          <a:p>
            <a:pPr marL="111252" marR="0">
              <a:lnSpc>
                <a:spcPts val="1284"/>
              </a:lnSpc>
              <a:spcBef>
                <a:spcPts val="68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Sunny</a:t>
            </a:r>
          </a:p>
          <a:p>
            <a:pPr marL="120395" marR="0">
              <a:lnSpc>
                <a:spcPts val="1202"/>
              </a:lnSpc>
              <a:spcBef>
                <a:spcPts val="623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Tahoma"/>
                <a:cs typeface="Tahoma"/>
              </a:rPr>
              <a:t>Sunny</a:t>
            </a:r>
          </a:p>
          <a:p>
            <a:pPr marL="38100" marR="0">
              <a:lnSpc>
                <a:spcPts val="1284"/>
              </a:lnSpc>
              <a:spcBef>
                <a:spcPts val="518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Overcast</a:t>
            </a:r>
          </a:p>
          <a:p>
            <a:pPr marL="167639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Rain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5198" y="1122171"/>
            <a:ext cx="1136599" cy="641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FFFFFF"/>
                </a:solidFill>
                <a:latin typeface="KCFWEQ+IntelClear-Bold"/>
                <a:cs typeface="KCFWEQ+IntelClear-Bold"/>
              </a:rPr>
              <a:t>Temperature</a:t>
            </a:r>
          </a:p>
          <a:p>
            <a:pPr marL="359917" marR="0">
              <a:lnSpc>
                <a:spcPts val="1284"/>
              </a:lnSpc>
              <a:spcBef>
                <a:spcPts val="68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Hot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1332" y="1122171"/>
            <a:ext cx="863803" cy="641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FFFFFF"/>
                </a:solidFill>
                <a:latin typeface="KCFWEQ+IntelClear-Bold"/>
                <a:cs typeface="KCFWEQ+IntelClear-Bold"/>
              </a:rPr>
              <a:t>Humidity</a:t>
            </a:r>
          </a:p>
          <a:p>
            <a:pPr marL="195071" marR="0">
              <a:lnSpc>
                <a:spcPts val="1284"/>
              </a:lnSpc>
              <a:spcBef>
                <a:spcPts val="68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High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4417" y="1122171"/>
            <a:ext cx="578208" cy="3620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7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FFFFFF"/>
                </a:solidFill>
                <a:latin typeface="KCFWEQ+IntelClear-Bold"/>
                <a:cs typeface="KCFWEQ+IntelClear-Bold"/>
              </a:rPr>
              <a:t>Wind</a:t>
            </a:r>
          </a:p>
          <a:p>
            <a:pPr marL="32003" marR="0">
              <a:lnSpc>
                <a:spcPts val="1284"/>
              </a:lnSpc>
              <a:spcBef>
                <a:spcPts val="68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Weak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Strong</a:t>
            </a:r>
          </a:p>
          <a:p>
            <a:pPr marL="32003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Weak</a:t>
            </a:r>
          </a:p>
          <a:p>
            <a:pPr marL="32003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Weak</a:t>
            </a:r>
          </a:p>
          <a:p>
            <a:pPr marL="32003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Weak</a:t>
            </a:r>
          </a:p>
          <a:p>
            <a:pPr marL="0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Strong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Strong</a:t>
            </a:r>
          </a:p>
          <a:p>
            <a:pPr marL="32003" marR="0">
              <a:lnSpc>
                <a:spcPts val="1284"/>
              </a:lnSpc>
              <a:spcBef>
                <a:spcPts val="58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Weak</a:t>
            </a:r>
          </a:p>
          <a:p>
            <a:pPr marL="32003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Weak</a:t>
            </a:r>
          </a:p>
          <a:p>
            <a:pPr marL="32003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Weak</a:t>
            </a:r>
          </a:p>
          <a:p>
            <a:pPr marL="0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Strong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Strong</a:t>
            </a:r>
          </a:p>
          <a:p>
            <a:pPr marL="32003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Weak</a:t>
            </a:r>
          </a:p>
          <a:p>
            <a:pPr marL="0" marR="0">
              <a:lnSpc>
                <a:spcPts val="1284"/>
              </a:lnSpc>
              <a:spcBef>
                <a:spcPts val="579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Strong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71969" y="1122171"/>
            <a:ext cx="1016659" cy="42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7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FFFFFF"/>
                </a:solidFill>
                <a:latin typeface="KCFWEQ+IntelClear-Bold"/>
                <a:cs typeface="KCFWEQ+IntelClear-Bold"/>
              </a:rPr>
              <a:t>PlayTennis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82866" y="1391155"/>
            <a:ext cx="355046" cy="584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13966" y="1621533"/>
            <a:ext cx="354028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95115" y="1621533"/>
            <a:ext cx="398326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Hot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56403" y="1621533"/>
            <a:ext cx="454615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High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13966" y="1852038"/>
            <a:ext cx="354028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95115" y="1852038"/>
            <a:ext cx="398326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Hot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56403" y="1852038"/>
            <a:ext cx="454615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High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63054" y="1852038"/>
            <a:ext cx="395669" cy="104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Yes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Yes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Yes</a:t>
            </a:r>
          </a:p>
          <a:p>
            <a:pPr marL="19811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13966" y="2082416"/>
            <a:ext cx="354028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575303" y="2082416"/>
            <a:ext cx="438550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Mild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56403" y="2082416"/>
            <a:ext cx="454615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High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13966" y="2312794"/>
            <a:ext cx="354028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86329" y="2312794"/>
            <a:ext cx="439183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Rain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567684" y="2312794"/>
            <a:ext cx="454741" cy="1045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Cool</a:t>
            </a:r>
          </a:p>
          <a:p>
            <a:pPr marL="0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Cool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Cool</a:t>
            </a:r>
          </a:p>
          <a:p>
            <a:pPr marL="7619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Mild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75632" y="2312794"/>
            <a:ext cx="614121" cy="1045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Normal</a:t>
            </a:r>
          </a:p>
          <a:p>
            <a:pPr marL="0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Normal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Normal</a:t>
            </a:r>
          </a:p>
          <a:p>
            <a:pPr marL="80771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High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13966" y="2543299"/>
            <a:ext cx="354028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D6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386329" y="2543299"/>
            <a:ext cx="439183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Rain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513966" y="2773677"/>
            <a:ext cx="354028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D7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56789" y="2773677"/>
            <a:ext cx="696468" cy="104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Overcast</a:t>
            </a:r>
          </a:p>
          <a:p>
            <a:pPr marL="73152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Sunny</a:t>
            </a:r>
          </a:p>
          <a:p>
            <a:pPr marL="73152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Sunny</a:t>
            </a:r>
          </a:p>
          <a:p>
            <a:pPr marL="129539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Rain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163054" y="2773677"/>
            <a:ext cx="395669" cy="584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Yes</a:t>
            </a:r>
          </a:p>
          <a:p>
            <a:pPr marL="19811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513966" y="3004182"/>
            <a:ext cx="354028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D8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513966" y="3234560"/>
            <a:ext cx="354028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D9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567684" y="3234560"/>
            <a:ext cx="454741" cy="584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Cool</a:t>
            </a:r>
          </a:p>
          <a:p>
            <a:pPr marL="7619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Mild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675632" y="3234560"/>
            <a:ext cx="614121" cy="104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Normal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Normal</a:t>
            </a:r>
          </a:p>
          <a:p>
            <a:pPr marL="0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Normal</a:t>
            </a:r>
          </a:p>
          <a:p>
            <a:pPr marL="80771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High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163054" y="3234560"/>
            <a:ext cx="395669" cy="150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Yes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Yes</a:t>
            </a:r>
          </a:p>
          <a:p>
            <a:pPr marL="0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Yes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Yes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Yes</a:t>
            </a:r>
          </a:p>
          <a:p>
            <a:pPr marL="19811" marR="0">
              <a:lnSpc>
                <a:spcPts val="1284"/>
              </a:lnSpc>
              <a:spcBef>
                <a:spcPts val="579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477391" y="3464938"/>
            <a:ext cx="428557" cy="127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D10</a:t>
            </a:r>
          </a:p>
          <a:p>
            <a:pPr marL="0" marR="0">
              <a:lnSpc>
                <a:spcPts val="1284"/>
              </a:lnSpc>
              <a:spcBef>
                <a:spcPts val="53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D11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D12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D13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D14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256789" y="3695443"/>
            <a:ext cx="696468" cy="104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Sunny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Overcast</a:t>
            </a:r>
          </a:p>
          <a:p>
            <a:pPr marL="0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Overcast</a:t>
            </a:r>
          </a:p>
          <a:p>
            <a:pPr marL="129539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Rain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75303" y="3695443"/>
            <a:ext cx="438550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Mild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575303" y="3925846"/>
            <a:ext cx="438550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Mild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595115" y="4156275"/>
            <a:ext cx="398326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Hot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675632" y="4156275"/>
            <a:ext cx="614121" cy="584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00000"/>
                </a:solidFill>
                <a:latin typeface="MMGJRI+IntelClear-Regular"/>
                <a:cs typeface="MMGJRI+IntelClear-Regular"/>
              </a:rPr>
              <a:t>Normal</a:t>
            </a:r>
          </a:p>
          <a:p>
            <a:pPr marL="80771" marR="0">
              <a:lnSpc>
                <a:spcPts val="1284"/>
              </a:lnSpc>
              <a:spcBef>
                <a:spcPts val="529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High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575303" y="4386704"/>
            <a:ext cx="438550" cy="353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Mild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8884919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724887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How Long </a:t>
            </a:r>
            <a:r>
              <a:rPr sz="3200" b="1" spc="-1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</a:t>
            </a:r>
            <a:r>
              <a:rPr sz="3200" b="1" spc="1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Keep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Splitting?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92400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Until: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2489" y="1434208"/>
            <a:ext cx="3743369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600" spc="644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Leaf node(s) are pure</a:t>
            </a:r>
            <a:r>
              <a:rPr sz="16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only one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08040" y="1678048"/>
            <a:ext cx="158338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class</a:t>
            </a:r>
            <a:r>
              <a:rPr sz="1600" b="1" spc="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remains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2489" y="2074288"/>
            <a:ext cx="341783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600" spc="644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 maximum</a:t>
            </a:r>
            <a:r>
              <a:rPr sz="1600" b="1" spc="2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depth</a:t>
            </a:r>
            <a:r>
              <a:rPr sz="1600" b="1" spc="-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is</a:t>
            </a:r>
            <a:r>
              <a:rPr sz="16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reached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82489" y="2470225"/>
            <a:ext cx="3892276" cy="56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600" spc="644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 performance metric is achieved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03454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Building</a:t>
            </a:r>
            <a:r>
              <a:rPr sz="3200" b="1" spc="-2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Best</a:t>
            </a:r>
            <a:r>
              <a:rPr sz="3200" b="1" spc="-3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655046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Use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greedy search: find 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2677419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best</a:t>
            </a:r>
            <a:r>
              <a:rPr sz="1800" b="1" spc="2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split</a:t>
            </a:r>
            <a:r>
              <a:rPr sz="1800" b="1" spc="2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at each step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2572" y="2307714"/>
            <a:ext cx="1592096" cy="810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Temperature:</a:t>
            </a:r>
          </a:p>
          <a:p>
            <a:pPr marL="286766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&gt;= Mild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5184" y="4117642"/>
            <a:ext cx="1264343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No Tennis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95955" y="4117642"/>
            <a:ext cx="1403187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Play Tennis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2310" y="4411164"/>
            <a:ext cx="95544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Leaves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29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03454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Building</a:t>
            </a:r>
            <a:r>
              <a:rPr sz="3200" b="1" spc="-2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Best</a:t>
            </a:r>
            <a:r>
              <a:rPr sz="3200" b="1" spc="-3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655046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Use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greedy search: find 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2677419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best</a:t>
            </a:r>
            <a:r>
              <a:rPr sz="1800" b="1" spc="2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split</a:t>
            </a:r>
            <a:r>
              <a:rPr sz="1800" b="1" spc="2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at each step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2489" y="1783333"/>
            <a:ext cx="374653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What defines the best</a:t>
            </a:r>
            <a:r>
              <a:rPr sz="1800" b="1" spc="2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split?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52572" y="2307714"/>
            <a:ext cx="1592096" cy="810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Temperature:</a:t>
            </a:r>
          </a:p>
          <a:p>
            <a:pPr marL="286766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&gt;= Mild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5184" y="4117642"/>
            <a:ext cx="1264343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No Tennis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95955" y="4117642"/>
            <a:ext cx="1403187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Play Tennis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72310" y="4411164"/>
            <a:ext cx="95544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Leaves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30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03454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Building</a:t>
            </a:r>
            <a:r>
              <a:rPr sz="3200" b="1" spc="-2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the</a:t>
            </a:r>
            <a:r>
              <a:rPr sz="3200" b="1" spc="-1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Best</a:t>
            </a:r>
            <a:r>
              <a:rPr sz="3200" b="1" spc="-3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655046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Use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greedy search: find 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2677419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best</a:t>
            </a:r>
            <a:r>
              <a:rPr sz="1800" b="1" spc="2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split</a:t>
            </a:r>
            <a:r>
              <a:rPr sz="1800" b="1" spc="2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at each step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2489" y="1783333"/>
            <a:ext cx="374653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What defines the best</a:t>
            </a:r>
            <a:r>
              <a:rPr sz="1800" b="1" spc="2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split?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2489" y="2210053"/>
            <a:ext cx="3333269" cy="1186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One that maximizes the</a:t>
            </a:r>
          </a:p>
          <a:p>
            <a:pPr marL="286511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information gained from</a:t>
            </a:r>
          </a:p>
          <a:p>
            <a:pPr marL="286511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the split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52572" y="2307714"/>
            <a:ext cx="1592096" cy="810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Temperature:</a:t>
            </a:r>
          </a:p>
          <a:p>
            <a:pPr marL="286766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&gt;= Mild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5184" y="4117642"/>
            <a:ext cx="1264343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No Tennis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95955" y="4117642"/>
            <a:ext cx="1403187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Play Tennis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72310" y="4411164"/>
            <a:ext cx="955441" cy="56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Leaves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31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20625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are</a:t>
            </a:r>
            <a:r>
              <a:rPr sz="3200" b="1" spc="-2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High</a:t>
            </a:r>
            <a:r>
              <a:rPr sz="3200" b="1" spc="-1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Variance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85852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Problem: decision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trees tend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325130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to overfit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65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20625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are</a:t>
            </a:r>
            <a:r>
              <a:rPr sz="3200" b="1" spc="-2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High</a:t>
            </a:r>
            <a:r>
              <a:rPr sz="3200" b="1" spc="-1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Variance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85852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Problem: decision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trees tend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325130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to overfit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2489" y="1783333"/>
            <a:ext cx="3544195" cy="118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Small changes in data</a:t>
            </a:r>
          </a:p>
          <a:p>
            <a:pPr marL="286511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greatly affect prediction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high variance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66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206259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are</a:t>
            </a:r>
            <a:r>
              <a:rPr sz="3200" b="1" spc="-2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High</a:t>
            </a:r>
            <a:r>
              <a:rPr sz="3200" b="1" spc="-1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Variance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85852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Problem: decision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trees tend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325130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to overfit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2489" y="1783333"/>
            <a:ext cx="3544195" cy="118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Small changes in data</a:t>
            </a:r>
          </a:p>
          <a:p>
            <a:pPr marL="286511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greatly affect prediction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high variance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2489" y="2758947"/>
            <a:ext cx="291974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Solution: Prune trees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67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154402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Pruning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85852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Problem: decision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trees tend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325130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to overfit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2489" y="1783333"/>
            <a:ext cx="3930818" cy="118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Small changes in data greatly</a:t>
            </a:r>
          </a:p>
          <a:p>
            <a:pPr marL="286511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affect prediction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high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variance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2489" y="2758947"/>
            <a:ext cx="291974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Solution: Prune trees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68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154402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Pruning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85852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Problem: decision</a:t>
            </a:r>
            <a:r>
              <a:rPr sz="1800" b="1" spc="18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trees tend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325130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to overfit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2489" y="1783333"/>
            <a:ext cx="3930818" cy="118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Small changes in data greatly</a:t>
            </a:r>
          </a:p>
          <a:p>
            <a:pPr marL="286511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affect prediction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high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variance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2489" y="2758947"/>
            <a:ext cx="291974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Solution: Prune trees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69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154402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Pruning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91320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How to decide</a:t>
            </a:r>
            <a:r>
              <a:rPr sz="1800" b="1" spc="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what leaves 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086840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prune?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06262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Introduction</a:t>
            </a:r>
            <a:r>
              <a:rPr sz="3200" b="1" spc="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 Decision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5676" y="1081913"/>
            <a:ext cx="4220524" cy="1186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Want to predict whether to play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tennis based on</a:t>
            </a:r>
            <a:r>
              <a:rPr sz="1800" b="1" spc="-1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temperature,</a:t>
            </a:r>
          </a:p>
          <a:p>
            <a:pPr marL="286511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humidity, wind, outlook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0538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154402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Pruning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</a:t>
            </a:r>
            <a:r>
              <a:rPr sz="3200" b="1" spc="-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91320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How to decide</a:t>
            </a:r>
            <a:r>
              <a:rPr sz="1800" b="1" spc="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what leaves 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9001" y="1355929"/>
            <a:ext cx="1086840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prune?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2489" y="1783333"/>
            <a:ext cx="342002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Solution: prune based 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9001" y="2057653"/>
            <a:ext cx="354638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classification</a:t>
            </a:r>
            <a:r>
              <a:rPr sz="1800" b="1" spc="4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error</a:t>
            </a:r>
            <a:r>
              <a:rPr sz="1800" b="1" spc="-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threshold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19873" y="3060893"/>
            <a:ext cx="411381" cy="5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3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344C5E"/>
                </a:solidFill>
                <a:latin typeface="CRCFFN+CambriaMath"/>
                <a:cs typeface="CRCFFN+CambriaMath"/>
              </a:rPr>
              <a:t>푖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038AF-4E85-4145-8B76-CAC6D65E9B84}"/>
              </a:ext>
            </a:extLst>
          </p:cNvPr>
          <p:cNvSpPr txBox="1"/>
          <p:nvPr/>
        </p:nvSpPr>
        <p:spPr>
          <a:xfrm>
            <a:off x="5469001" y="2695447"/>
            <a:ext cx="2991431" cy="6683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72000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Strengths</a:t>
            </a:r>
            <a:r>
              <a:rPr sz="3200" b="1" spc="-4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of Decision</a:t>
            </a:r>
            <a:r>
              <a:rPr sz="3200" b="1" spc="-2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381996" cy="1186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Easy to interpret and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implement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—"if … then</a:t>
            </a:r>
            <a:r>
              <a:rPr sz="1800" b="1" spc="-14" dirty="0">
                <a:solidFill>
                  <a:srgbClr val="84AEB0"/>
                </a:solidFill>
                <a:latin typeface="USRWUE+IntelClear-Bold"/>
                <a:cs typeface="USRWUE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…</a:t>
            </a:r>
          </a:p>
          <a:p>
            <a:pPr marL="286511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else"</a:t>
            </a:r>
            <a:r>
              <a:rPr sz="1800" b="1" spc="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logic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72000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Strengths</a:t>
            </a:r>
            <a:r>
              <a:rPr sz="3200" b="1" spc="-4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of Decision</a:t>
            </a:r>
            <a:r>
              <a:rPr sz="3200" b="1" spc="-2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381996" cy="1186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Easy to interpret and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implement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—"if … then</a:t>
            </a:r>
            <a:r>
              <a:rPr sz="1800" b="1" spc="-14" dirty="0">
                <a:solidFill>
                  <a:srgbClr val="84AEB0"/>
                </a:solidFill>
                <a:latin typeface="USRWUE+IntelClear-Bold"/>
                <a:cs typeface="USRWUE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…</a:t>
            </a:r>
          </a:p>
          <a:p>
            <a:pPr marL="286511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else"</a:t>
            </a:r>
            <a:r>
              <a:rPr sz="1800" b="1" spc="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logic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2489" y="2057653"/>
            <a:ext cx="370893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Handle any</a:t>
            </a:r>
            <a:r>
              <a:rPr sz="1800" b="1" spc="-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data category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9001" y="2331670"/>
            <a:ext cx="3295507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binary,</a:t>
            </a:r>
            <a:r>
              <a:rPr sz="1800" b="1" spc="-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ordinal,</a:t>
            </a:r>
            <a:r>
              <a:rPr sz="1800" b="1" spc="-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continuous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72000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Strengths</a:t>
            </a:r>
            <a:r>
              <a:rPr sz="3200" b="1" spc="-4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of Decision</a:t>
            </a:r>
            <a:r>
              <a:rPr sz="3200" b="1" spc="-25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89" y="1081913"/>
            <a:ext cx="3381996" cy="1186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Easy to interpret and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implement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—"if … then</a:t>
            </a:r>
            <a:r>
              <a:rPr sz="1800" b="1" spc="-14" dirty="0">
                <a:solidFill>
                  <a:srgbClr val="84AEB0"/>
                </a:solidFill>
                <a:latin typeface="USRWUE+IntelClear-Bold"/>
                <a:cs typeface="USRWUE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…</a:t>
            </a:r>
          </a:p>
          <a:p>
            <a:pPr marL="286511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else"</a:t>
            </a:r>
            <a:r>
              <a:rPr sz="1800" b="1" spc="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logic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2489" y="2057653"/>
            <a:ext cx="3708939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Handle any</a:t>
            </a:r>
            <a:r>
              <a:rPr sz="1800" b="1" spc="-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data category</a:t>
            </a:r>
            <a:r>
              <a:rPr sz="1800" b="1" dirty="0">
                <a:solidFill>
                  <a:srgbClr val="84AEB0"/>
                </a:solidFill>
                <a:latin typeface="USRWUE+IntelClear-Bold"/>
                <a:cs typeface="USRWUE+IntelClear-Bold"/>
              </a:rPr>
              <a:t>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9001" y="2331670"/>
            <a:ext cx="3295507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binary,</a:t>
            </a:r>
            <a:r>
              <a:rPr sz="1800" b="1" spc="-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ordinal,</a:t>
            </a:r>
            <a:r>
              <a:rPr sz="1800" b="1" spc="-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continuous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2489" y="2758947"/>
            <a:ext cx="374127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No preprocessing</a:t>
            </a:r>
            <a:r>
              <a:rPr sz="1800" b="1" spc="12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or</a:t>
            </a:r>
            <a:r>
              <a:rPr sz="1800" b="1" spc="-12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scaling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69001" y="3033267"/>
            <a:ext cx="1259586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required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47667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DecisionTreeClassifier:</a:t>
            </a:r>
            <a:r>
              <a:rPr sz="3200" b="1" spc="-46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The 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6571198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the class</a:t>
            </a:r>
            <a:r>
              <a:rPr sz="1800" b="1" spc="36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containing the classification</a:t>
            </a:r>
            <a:r>
              <a:rPr sz="1800" b="1" spc="5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659894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from sklearn.tree</a:t>
            </a:r>
            <a:r>
              <a:rPr sz="1600" b="1" spc="38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import</a:t>
            </a:r>
            <a:r>
              <a:rPr sz="1600" b="1" spc="1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IDJWWI+CourierNewPS-BoldMT"/>
                <a:cs typeface="IDJWWI+CourierNewPS-BoldMT"/>
              </a:rPr>
              <a:t>DecisionTreeClassifier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4919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47667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DecisionTreeClassifier:</a:t>
            </a:r>
            <a:r>
              <a:rPr sz="3200" b="1" spc="-46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The 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6571198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the class</a:t>
            </a:r>
            <a:r>
              <a:rPr sz="1800" b="1" spc="36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containing the classification</a:t>
            </a:r>
            <a:r>
              <a:rPr sz="1800" b="1" spc="5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659894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from sklearn.tree</a:t>
            </a:r>
            <a:r>
              <a:rPr sz="1600" b="1" spc="38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import</a:t>
            </a:r>
            <a:r>
              <a:rPr sz="1600" b="1" spc="1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IDJWWI+CourierNewPS-BoldMT"/>
                <a:cs typeface="IDJWWI+CourierNewPS-BoldMT"/>
              </a:rPr>
              <a:t>DecisionTreeClassifier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05253"/>
            <a:ext cx="377273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Create an instance</a:t>
            </a:r>
            <a:r>
              <a:rPr sz="1800" b="1" spc="17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60" y="2282481"/>
            <a:ext cx="6458786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= </a:t>
            </a:r>
            <a:r>
              <a:rPr sz="1600" b="1" dirty="0">
                <a:solidFill>
                  <a:srgbClr val="0433FF"/>
                </a:solidFill>
                <a:latin typeface="IDJWWI+CourierNewPS-BoldMT"/>
                <a:cs typeface="IDJWWI+CourierNewPS-BoldMT"/>
              </a:rPr>
              <a:t>DecisionTreeClassifier</a:t>
            </a: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(criterion='gini</a:t>
            </a:r>
            <a:r>
              <a:rPr sz="1600" b="1" spc="10" dirty="0">
                <a:solidFill>
                  <a:srgbClr val="344C5E"/>
                </a:solidFill>
                <a:latin typeface="SKGQGE+CourierNewPS-BoldMT"/>
                <a:cs typeface="SKGQGE+CourierNewPS-BoldMT"/>
              </a:rPr>
              <a:t>’,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3329" y="2526575"/>
            <a:ext cx="4073445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max_features=10,</a:t>
            </a:r>
            <a:r>
              <a:rPr sz="1600" b="1" spc="47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max_depth=5)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84919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47667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DecisionTreeClassifier:</a:t>
            </a:r>
            <a:r>
              <a:rPr sz="3200" b="1" spc="-46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The 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6571198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the class</a:t>
            </a:r>
            <a:r>
              <a:rPr sz="1800" b="1" spc="36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containing the classification</a:t>
            </a:r>
            <a:r>
              <a:rPr sz="1800" b="1" spc="5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659894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from sklearn.tree</a:t>
            </a:r>
            <a:r>
              <a:rPr sz="1600" b="1" spc="38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import</a:t>
            </a:r>
            <a:r>
              <a:rPr sz="1600" b="1" spc="1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IDJWWI+CourierNewPS-BoldMT"/>
                <a:cs typeface="IDJWWI+CourierNewPS-BoldMT"/>
              </a:rPr>
              <a:t>DecisionTreeClassifier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05253"/>
            <a:ext cx="377273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Create an instance</a:t>
            </a:r>
            <a:r>
              <a:rPr sz="1800" b="1" spc="17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82585" y="2092195"/>
            <a:ext cx="1385351" cy="810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tree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KCFWEQ+IntelClear-Bold"/>
                <a:cs typeface="KCFWEQ+IntelClear-Bold"/>
              </a:rPr>
              <a:t>parameters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2960" y="2282481"/>
            <a:ext cx="6458786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= </a:t>
            </a:r>
            <a:r>
              <a:rPr sz="1600" b="1" dirty="0">
                <a:solidFill>
                  <a:srgbClr val="0433FF"/>
                </a:solidFill>
                <a:latin typeface="IDJWWI+CourierNewPS-BoldMT"/>
                <a:cs typeface="IDJWWI+CourierNewPS-BoldMT"/>
              </a:rPr>
              <a:t>DecisionTreeClassifier</a:t>
            </a: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(criterion='gini</a:t>
            </a:r>
            <a:r>
              <a:rPr sz="1600" b="1" spc="10" dirty="0">
                <a:solidFill>
                  <a:srgbClr val="344C5E"/>
                </a:solidFill>
                <a:latin typeface="SKGQGE+CourierNewPS-BoldMT"/>
                <a:cs typeface="SKGQGE+CourierNewPS-BoldMT"/>
              </a:rPr>
              <a:t>’,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13329" y="2526575"/>
            <a:ext cx="4073445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max_features=10,</a:t>
            </a:r>
            <a:r>
              <a:rPr sz="1600" b="1" spc="47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max_depth=5)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4919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47667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DecisionTreeClassifier:</a:t>
            </a:r>
            <a:r>
              <a:rPr sz="3200" b="1" spc="-46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The 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6571198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the class</a:t>
            </a:r>
            <a:r>
              <a:rPr sz="1800" b="1" spc="36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containing the classification</a:t>
            </a:r>
            <a:r>
              <a:rPr sz="1800" b="1" spc="5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659894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from sklearn.tree</a:t>
            </a:r>
            <a:r>
              <a:rPr sz="1600" b="1" spc="38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import</a:t>
            </a:r>
            <a:r>
              <a:rPr sz="1600" b="1" spc="1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IDJWWI+CourierNewPS-BoldMT"/>
                <a:cs typeface="IDJWWI+CourierNewPS-BoldMT"/>
              </a:rPr>
              <a:t>DecisionTreeClassifier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05253"/>
            <a:ext cx="377273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Create an instance</a:t>
            </a:r>
            <a:r>
              <a:rPr sz="1800" b="1" spc="17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60" y="2282481"/>
            <a:ext cx="6458786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= </a:t>
            </a:r>
            <a:r>
              <a:rPr sz="1600" b="1" dirty="0">
                <a:solidFill>
                  <a:srgbClr val="0433FF"/>
                </a:solidFill>
                <a:latin typeface="IDJWWI+CourierNewPS-BoldMT"/>
                <a:cs typeface="IDJWWI+CourierNewPS-BoldMT"/>
              </a:rPr>
              <a:t>DecisionTreeClassifier</a:t>
            </a: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(criterion='gini</a:t>
            </a:r>
            <a:r>
              <a:rPr sz="1600" b="1" spc="10" dirty="0">
                <a:solidFill>
                  <a:srgbClr val="344C5E"/>
                </a:solidFill>
                <a:latin typeface="SKGQGE+CourierNewPS-BoldMT"/>
                <a:cs typeface="SKGQGE+CourierNewPS-BoldMT"/>
              </a:rPr>
              <a:t>’,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3329" y="2526575"/>
            <a:ext cx="4073445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max_features=10,</a:t>
            </a:r>
            <a:r>
              <a:rPr sz="1600" b="1" spc="47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max_depth=5)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200" y="2972307"/>
            <a:ext cx="786593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Fit the instance</a:t>
            </a:r>
            <a:r>
              <a:rPr sz="1800" b="1" spc="17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 the data and</a:t>
            </a:r>
            <a:r>
              <a:rPr sz="1800" b="1" spc="-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then predict the expected value.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2960" y="3349535"/>
            <a:ext cx="4355613" cy="778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= </a:t>
            </a: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IDJWWI+CourierNewPS-BoldMT"/>
                <a:cs typeface="IDJWWI+CourierNewPS-BoldMT"/>
              </a:rPr>
              <a:t>fit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(X_train,</a:t>
            </a:r>
            <a:r>
              <a:rPr sz="1600" b="1" spc="46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y_train)</a:t>
            </a:r>
          </a:p>
          <a:p>
            <a:pPr marL="0" marR="0">
              <a:lnSpc>
                <a:spcPts val="1810"/>
              </a:lnSpc>
              <a:spcBef>
                <a:spcPts val="109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y_predict = </a:t>
            </a: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IDJWWI+CourierNewPS-BoldMT"/>
                <a:cs typeface="IDJWWI+CourierNewPS-BoldMT"/>
              </a:rPr>
              <a:t>predict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(X_test)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4919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476674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DecisionTreeClassifier:</a:t>
            </a:r>
            <a:r>
              <a:rPr sz="3200" b="1" spc="-46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The 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81913"/>
            <a:ext cx="6571198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Import</a:t>
            </a:r>
            <a:r>
              <a:rPr sz="18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the class</a:t>
            </a:r>
            <a:r>
              <a:rPr sz="1800" b="1" spc="36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containing the classification</a:t>
            </a:r>
            <a:r>
              <a:rPr sz="1800" b="1" spc="5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method.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60" y="1459521"/>
            <a:ext cx="659894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from sklearn.tree</a:t>
            </a:r>
            <a:r>
              <a:rPr sz="1600" b="1" spc="38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import</a:t>
            </a:r>
            <a:r>
              <a:rPr sz="1600" b="1" spc="1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0433FF"/>
                </a:solidFill>
                <a:latin typeface="IDJWWI+CourierNewPS-BoldMT"/>
                <a:cs typeface="IDJWWI+CourierNewPS-BoldMT"/>
              </a:rPr>
              <a:t>DecisionTreeClassifier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05253"/>
            <a:ext cx="377273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Create an instance</a:t>
            </a:r>
            <a:r>
              <a:rPr sz="1800" b="1" spc="17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of the class.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60" y="2282481"/>
            <a:ext cx="6458786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= </a:t>
            </a:r>
            <a:r>
              <a:rPr sz="1600" b="1" dirty="0">
                <a:solidFill>
                  <a:srgbClr val="0433FF"/>
                </a:solidFill>
                <a:latin typeface="IDJWWI+CourierNewPS-BoldMT"/>
                <a:cs typeface="IDJWWI+CourierNewPS-BoldMT"/>
              </a:rPr>
              <a:t>DecisionTreeClassifier</a:t>
            </a: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(criterion='gini</a:t>
            </a:r>
            <a:r>
              <a:rPr sz="1600" b="1" spc="10" dirty="0">
                <a:solidFill>
                  <a:srgbClr val="344C5E"/>
                </a:solidFill>
                <a:latin typeface="SKGQGE+CourierNewPS-BoldMT"/>
                <a:cs typeface="SKGQGE+CourierNewPS-BoldMT"/>
              </a:rPr>
              <a:t>’,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3329" y="2526575"/>
            <a:ext cx="4073445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max_features=10,</a:t>
            </a:r>
            <a:r>
              <a:rPr sz="1600" b="1" spc="47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344C5E"/>
                </a:solidFill>
                <a:latin typeface="IDJWWI+CourierNewPS-BoldMT"/>
                <a:cs typeface="IDJWWI+CourierNewPS-BoldMT"/>
              </a:rPr>
              <a:t>max_depth=5)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200" y="2972307"/>
            <a:ext cx="786593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Fit the instance</a:t>
            </a:r>
            <a:r>
              <a:rPr sz="1800" b="1" spc="17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 the data and</a:t>
            </a:r>
            <a:r>
              <a:rPr sz="1800" b="1" spc="-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then predict the expected value.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2960" y="3349535"/>
            <a:ext cx="4355613" cy="778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= </a:t>
            </a: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IDJWWI+CourierNewPS-BoldMT"/>
                <a:cs typeface="IDJWWI+CourierNewPS-BoldMT"/>
              </a:rPr>
              <a:t>fit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(X_train,</a:t>
            </a:r>
            <a:r>
              <a:rPr sz="1600" b="1" spc="46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 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y_train)</a:t>
            </a:r>
          </a:p>
          <a:p>
            <a:pPr marL="0" marR="0">
              <a:lnSpc>
                <a:spcPts val="1810"/>
              </a:lnSpc>
              <a:spcBef>
                <a:spcPts val="109"/>
              </a:spcBef>
              <a:spcAft>
                <a:spcPts val="0"/>
              </a:spcAft>
            </a:pP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y_predict = </a:t>
            </a:r>
            <a:r>
              <a:rPr sz="1600" b="1" dirty="0">
                <a:solidFill>
                  <a:srgbClr val="7030A0"/>
                </a:solidFill>
                <a:latin typeface="IDJWWI+CourierNewPS-BoldMT"/>
                <a:cs typeface="IDJWWI+CourierNewPS-BoldMT"/>
              </a:rPr>
              <a:t>DTC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.</a:t>
            </a:r>
            <a:r>
              <a:rPr sz="1600" b="1" dirty="0">
                <a:solidFill>
                  <a:srgbClr val="C00000"/>
                </a:solidFill>
                <a:latin typeface="IDJWWI+CourierNewPS-BoldMT"/>
                <a:cs typeface="IDJWWI+CourierNewPS-BoldMT"/>
              </a:rPr>
              <a:t>predict</a:t>
            </a:r>
            <a:r>
              <a:rPr sz="1600" b="1" dirty="0">
                <a:solidFill>
                  <a:srgbClr val="84AEB0"/>
                </a:solidFill>
                <a:latin typeface="IDJWWI+CourierNewPS-BoldMT"/>
                <a:cs typeface="IDJWWI+CourierNewPS-BoldMT"/>
              </a:rPr>
              <a:t>(X_test)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7200" y="4039438"/>
            <a:ext cx="8656676" cy="91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Tune parameters with cross-validation.</a:t>
            </a:r>
            <a:r>
              <a:rPr sz="1800" b="1" spc="2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Use</a:t>
            </a:r>
            <a:r>
              <a:rPr sz="1800" b="1" spc="27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0433FF"/>
                </a:solidFill>
                <a:latin typeface="KCFWEQ+IntelClear-Bold"/>
                <a:cs typeface="KCFWEQ+IntelClear-Bold"/>
              </a:rPr>
              <a:t>DecisionTreeRegressor</a:t>
            </a:r>
            <a:r>
              <a:rPr sz="1800" b="1" spc="55" dirty="0">
                <a:solidFill>
                  <a:srgbClr val="0433FF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for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regression.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4919" y="4884930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79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68033819-B154-4D68-9742-40B201B0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0"/>
            <a:ext cx="50405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06262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Introduction</a:t>
            </a:r>
            <a:r>
              <a:rPr sz="3200" b="1" spc="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 Decision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5676" y="1081913"/>
            <a:ext cx="4220524" cy="1186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Want to predict whether to play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tennis based on</a:t>
            </a:r>
            <a:r>
              <a:rPr sz="1800" b="1" spc="-1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temperature,</a:t>
            </a:r>
          </a:p>
          <a:p>
            <a:pPr marL="286511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humidity, wind, outlook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16750" y="1097917"/>
            <a:ext cx="1937061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Temperature:</a:t>
            </a:r>
          </a:p>
          <a:p>
            <a:pPr marL="345947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&gt;= Mild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5676" y="2057653"/>
            <a:ext cx="428151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Segment data based</a:t>
            </a:r>
            <a:r>
              <a:rPr sz="1800" b="1" spc="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</a:t>
            </a:r>
            <a:r>
              <a:rPr sz="18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features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2187" y="2331670"/>
            <a:ext cx="2053734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to predict result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59096" y="2315974"/>
            <a:ext cx="1542557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</a:t>
            </a:r>
            <a:r>
              <a:rPr sz="2000" spc="-11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 </a:t>
            </a: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Tennis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85659" y="2315974"/>
            <a:ext cx="1699351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Play</a:t>
            </a:r>
            <a:r>
              <a:rPr sz="2000" spc="-27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 </a:t>
            </a: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Tennis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06262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Introduction</a:t>
            </a:r>
            <a:r>
              <a:rPr sz="3200" b="1" spc="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 Decision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5676" y="1081913"/>
            <a:ext cx="4220524" cy="1186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Want to predict whether to play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tennis based on</a:t>
            </a:r>
            <a:r>
              <a:rPr sz="1800" b="1" spc="-1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temperature,</a:t>
            </a:r>
          </a:p>
          <a:p>
            <a:pPr marL="286511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humidity, wind, outlook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4428" y="1097917"/>
            <a:ext cx="1121393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6750" y="1097917"/>
            <a:ext cx="1937061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Temperature:</a:t>
            </a:r>
          </a:p>
          <a:p>
            <a:pPr marL="345947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&gt;= Mild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5676" y="2057653"/>
            <a:ext cx="428151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Segment data based</a:t>
            </a:r>
            <a:r>
              <a:rPr sz="1800" b="1" spc="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</a:t>
            </a:r>
            <a:r>
              <a:rPr sz="18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2187" y="2331670"/>
            <a:ext cx="2053734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to predict result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59096" y="2315974"/>
            <a:ext cx="1542557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</a:t>
            </a:r>
            <a:r>
              <a:rPr sz="2000" spc="-11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 </a:t>
            </a: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Tennis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85659" y="2315974"/>
            <a:ext cx="1699351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Play</a:t>
            </a:r>
            <a:r>
              <a:rPr sz="2000" spc="-27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 </a:t>
            </a: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Tennis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42405" y="3731416"/>
            <a:ext cx="1171429" cy="709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Leaves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06262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Introduction</a:t>
            </a:r>
            <a:r>
              <a:rPr sz="3200" b="1" spc="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 Decision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5676" y="1081913"/>
            <a:ext cx="4220524" cy="1186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Want to predict whether to play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tennis based on</a:t>
            </a:r>
            <a:r>
              <a:rPr sz="1800" b="1" spc="-1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temperature,</a:t>
            </a:r>
          </a:p>
          <a:p>
            <a:pPr marL="286511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humidity, wind, outlook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4428" y="1097917"/>
            <a:ext cx="1121393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6750" y="1097917"/>
            <a:ext cx="1937061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Temperature:</a:t>
            </a:r>
          </a:p>
          <a:p>
            <a:pPr marL="345947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&gt;= Mild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11160" y="1937006"/>
            <a:ext cx="1483019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Humidity:</a:t>
            </a:r>
          </a:p>
          <a:p>
            <a:pPr marL="18288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= Normal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5676" y="2057653"/>
            <a:ext cx="428151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Segment data based</a:t>
            </a:r>
            <a:r>
              <a:rPr sz="1800" b="1" spc="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</a:t>
            </a:r>
            <a:r>
              <a:rPr sz="18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features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2187" y="2331670"/>
            <a:ext cx="2053734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to predict result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59096" y="2315974"/>
            <a:ext cx="1542557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</a:t>
            </a:r>
            <a:r>
              <a:rPr sz="2000" spc="-11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 </a:t>
            </a: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Tennis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79617" y="3187067"/>
            <a:ext cx="1634217" cy="1254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 Tennis</a:t>
            </a:r>
          </a:p>
          <a:p>
            <a:pPr marL="462788" marR="0">
              <a:lnSpc>
                <a:spcPts val="2588"/>
              </a:lnSpc>
              <a:spcBef>
                <a:spcPts val="170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Leaves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41793" y="3187067"/>
            <a:ext cx="1699350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Play</a:t>
            </a:r>
            <a:r>
              <a:rPr sz="2000" spc="-27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 </a:t>
            </a: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Tennis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4062621" cy="109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Introduction</a:t>
            </a:r>
            <a:r>
              <a:rPr sz="3200" b="1" spc="1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to Decision</a:t>
            </a:r>
            <a:r>
              <a:rPr sz="3200" b="1" spc="-28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5676" y="1081913"/>
            <a:ext cx="4220524" cy="1186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Want to predict whether to play</a:t>
            </a:r>
          </a:p>
          <a:p>
            <a:pPr marL="286511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tennis based on</a:t>
            </a:r>
            <a:r>
              <a:rPr sz="1800" b="1" spc="-1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temperature,</a:t>
            </a:r>
          </a:p>
          <a:p>
            <a:pPr marL="286511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humidity, wind, outlook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4428" y="1097917"/>
            <a:ext cx="1121393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6750" y="1097917"/>
            <a:ext cx="1937061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Temperature:</a:t>
            </a:r>
          </a:p>
          <a:p>
            <a:pPr marL="345947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&gt;= Mild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11160" y="1937006"/>
            <a:ext cx="1483019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Humidity:</a:t>
            </a:r>
          </a:p>
          <a:p>
            <a:pPr marL="18288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= Normal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5676" y="2057653"/>
            <a:ext cx="428151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Segment data based</a:t>
            </a:r>
            <a:r>
              <a:rPr sz="1800" b="1" spc="14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on</a:t>
            </a:r>
            <a:r>
              <a:rPr sz="1800" b="1" spc="-1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features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2187" y="2331670"/>
            <a:ext cx="2053734" cy="63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to predict result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59096" y="2315974"/>
            <a:ext cx="1542557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</a:t>
            </a:r>
            <a:r>
              <a:rPr sz="2000" spc="-11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 </a:t>
            </a: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Tennis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5676" y="2758947"/>
            <a:ext cx="3922931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Trees</a:t>
            </a:r>
            <a:r>
              <a:rPr sz="1800" b="1" spc="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that predict categorical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2187" y="3033267"/>
            <a:ext cx="307312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results</a:t>
            </a:r>
            <a:r>
              <a:rPr sz="1800" b="1" spc="33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are </a:t>
            </a:r>
            <a:r>
              <a:rPr sz="1800" b="1" u="sng" dirty="0">
                <a:solidFill>
                  <a:srgbClr val="9BB808"/>
                </a:solidFill>
                <a:latin typeface="KCFWEQ+IntelClear-Bold"/>
                <a:cs typeface="KCFWEQ+IntelClear-Bold"/>
              </a:rPr>
              <a:t>decision trees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79617" y="3187067"/>
            <a:ext cx="1634217" cy="1254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 Tennis</a:t>
            </a:r>
          </a:p>
          <a:p>
            <a:pPr marL="462788" marR="0">
              <a:lnSpc>
                <a:spcPts val="2588"/>
              </a:lnSpc>
              <a:spcBef>
                <a:spcPts val="170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Leaves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41793" y="3187067"/>
            <a:ext cx="1699350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Play</a:t>
            </a:r>
            <a:r>
              <a:rPr sz="2000" spc="-27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 </a:t>
            </a: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Tennis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406278" cy="143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Regression</a:t>
            </a:r>
            <a:r>
              <a:rPr sz="3200" b="1" spc="-2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Predict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Continuous 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299336"/>
            <a:ext cx="442268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Example: use</a:t>
            </a:r>
            <a:r>
              <a:rPr sz="1800" b="1" spc="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slope</a:t>
            </a:r>
            <a:r>
              <a:rPr sz="1800" b="1" spc="1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and elevation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3712" y="1573657"/>
            <a:ext cx="170558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in Himalayas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2000630"/>
            <a:ext cx="387508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Predict average precipitation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3712" y="2274950"/>
            <a:ext cx="232303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(continuous</a:t>
            </a:r>
            <a:r>
              <a:rPr sz="1800" b="1" spc="2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value)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676" y="299683"/>
            <a:ext cx="3406278" cy="143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Regression</a:t>
            </a:r>
            <a:r>
              <a:rPr sz="3200" b="1" spc="-27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Trees</a:t>
            </a:r>
            <a:r>
              <a:rPr sz="3200" b="1" spc="-3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 </a:t>
            </a: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Predict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344C5E"/>
                </a:solidFill>
                <a:latin typeface="CQWTIC+IntelClearPro-Bold"/>
                <a:cs typeface="CQWTIC+IntelClearPro-Bold"/>
              </a:rPr>
              <a:t>Continuous 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4428" y="1097917"/>
            <a:ext cx="1121393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Nodes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3157" y="1097917"/>
            <a:ext cx="1503381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Elevation:</a:t>
            </a:r>
          </a:p>
          <a:p>
            <a:pPr marL="762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&lt; 7900 ft.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299336"/>
            <a:ext cx="442268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Example: use</a:t>
            </a:r>
            <a:r>
              <a:rPr sz="1800" b="1" spc="10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slope</a:t>
            </a:r>
            <a:r>
              <a:rPr sz="1800" b="1" spc="1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and elevation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3712" y="1573657"/>
            <a:ext cx="1705584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in Himalayas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03184" y="1937006"/>
            <a:ext cx="1099221" cy="10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Slope:</a:t>
            </a:r>
          </a:p>
          <a:p>
            <a:pPr marL="19811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&lt; 2.5º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200" y="2000630"/>
            <a:ext cx="3875085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4AEB0"/>
                </a:solidFill>
                <a:latin typeface="LUDAIK+Wingdings-Regular"/>
                <a:cs typeface="LUDAIK+Wingdings-Regular"/>
              </a:rPr>
              <a:t>▪</a:t>
            </a:r>
            <a:r>
              <a:rPr sz="1800" spc="981" dirty="0">
                <a:solidFill>
                  <a:srgbClr val="84AEB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Predict average precipitation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3712" y="2274950"/>
            <a:ext cx="2323033" cy="637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(continuous</a:t>
            </a:r>
            <a:r>
              <a:rPr sz="1800" b="1" spc="25" dirty="0">
                <a:solidFill>
                  <a:srgbClr val="84AEB0"/>
                </a:solidFill>
                <a:latin typeface="KCFWEQ+IntelClear-Bold"/>
                <a:cs typeface="KCFWEQ+IntelClear-Bold"/>
              </a:rPr>
              <a:t> </a:t>
            </a:r>
            <a:r>
              <a:rPr sz="1800" b="1" dirty="0">
                <a:solidFill>
                  <a:srgbClr val="84AEB0"/>
                </a:solidFill>
                <a:latin typeface="KCFWEQ+IntelClear-Bold"/>
                <a:cs typeface="KCFWEQ+IntelClear-Bold"/>
              </a:rPr>
              <a:t>value)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45964" y="2315974"/>
            <a:ext cx="1369509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55.42 in.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66866" y="3187067"/>
            <a:ext cx="1546968" cy="1254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13.67 in.</a:t>
            </a:r>
          </a:p>
          <a:p>
            <a:pPr marL="375539" marR="0">
              <a:lnSpc>
                <a:spcPts val="2588"/>
              </a:lnSpc>
              <a:spcBef>
                <a:spcPts val="170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Leaves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06385" y="3187067"/>
            <a:ext cx="1371036" cy="70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44C5E"/>
                </a:solidFill>
                <a:latin typeface="MMGJRI+IntelClear-Regular"/>
                <a:cs typeface="MMGJRI+IntelClear-Regular"/>
              </a:rPr>
              <a:t>48.50 in.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555" y="4894684"/>
            <a:ext cx="274011" cy="284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7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MMGJRI+IntelClear-Regular"/>
                <a:cs typeface="MMGJRI+IntelClear-Regular"/>
              </a:rPr>
              <a:t>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1352</Words>
  <Application>Microsoft Office PowerPoint</Application>
  <PresentationFormat>On-screen Show (16:9)</PresentationFormat>
  <Paragraphs>418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KCFWEQ+IntelClear-Bold</vt:lpstr>
      <vt:lpstr>Times New Roman</vt:lpstr>
      <vt:lpstr>LUDAIK+Wingdings-Regular</vt:lpstr>
      <vt:lpstr>CQWTIC+IntelClearPro-Bold</vt:lpstr>
      <vt:lpstr>Calibri</vt:lpstr>
      <vt:lpstr>CRCFFN+CambriaMath</vt:lpstr>
      <vt:lpstr>IDJWWI+CourierNewPS-BoldMT</vt:lpstr>
      <vt:lpstr>MMGJRI+IntelClear-Regular</vt:lpstr>
      <vt:lpstr>Tahoma</vt:lpstr>
      <vt:lpstr>SKGQGE+CourierNewPS-BoldMT</vt:lpstr>
      <vt:lpstr>USRWUE+IntelClear-Bold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SASUMANA VINAY KUMAR</cp:lastModifiedBy>
  <cp:revision>3</cp:revision>
  <dcterms:modified xsi:type="dcterms:W3CDTF">2020-01-25T16:55:59Z</dcterms:modified>
</cp:coreProperties>
</file>