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DVSMPN+Intel Clear,Bold" panose="020B0604020202020204" charset="0"/>
      <p:regular r:id="rId28"/>
    </p:embeddedFont>
    <p:embeddedFont>
      <p:font typeface="PORQSL+Intel Clear" panose="020B0604020202020204" charset="0"/>
      <p:regular r:id="rId29"/>
    </p:embeddedFont>
    <p:embeddedFont>
      <p:font typeface="PUAVJU+Intel Clear Pro" panose="020B0604020202020204" charset="0"/>
      <p:regular r:id="rId30"/>
    </p:embeddedFont>
    <p:embeddedFont>
      <p:font typeface="QHDCMR+Intel Clear,Bold" panose="020B0604020202020204" charset="0"/>
      <p:regular r:id="rId31"/>
    </p:embeddedFont>
    <p:embeddedFont>
      <p:font typeface="SWSULE+Wingdings" panose="020B0604020202020204" charset="2"/>
      <p:regular r:id="rId32"/>
    </p:embeddedFont>
    <p:embeddedFont>
      <p:font typeface="TEORHA+Intel Clear" panose="020B0604020202020204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2937927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Error</a:t>
            </a:r>
            <a:r>
              <a:rPr sz="3200" b="1" spc="-15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Measurements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48914" y="983565"/>
            <a:ext cx="1339093" cy="912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91439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Positive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77967" y="983565"/>
            <a:ext cx="1339093" cy="912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4572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Negative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39773" y="1761363"/>
            <a:ext cx="1156030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247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Positive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3654" y="1761363"/>
            <a:ext cx="1689582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True Positive</a:t>
            </a:r>
          </a:p>
          <a:p>
            <a:pPr marL="468122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(TP)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28032" y="1761363"/>
            <a:ext cx="1839315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False Negative</a:t>
            </a:r>
          </a:p>
          <a:p>
            <a:pPr marL="53975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(FN)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94052" y="2538857"/>
            <a:ext cx="1246784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967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Negative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44698" y="2538857"/>
            <a:ext cx="1747418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False Positive</a:t>
            </a:r>
          </a:p>
          <a:p>
            <a:pPr marL="504698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(FP)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56988" y="2538857"/>
            <a:ext cx="1781480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True Negative</a:t>
            </a:r>
          </a:p>
          <a:p>
            <a:pPr marL="503173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(TN)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9768" y="3434463"/>
            <a:ext cx="2524947" cy="65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83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TP</a:t>
            </a:r>
            <a:r>
              <a:rPr sz="1400" spc="-17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14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TN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Accuracy</a:t>
            </a:r>
            <a:r>
              <a:rPr sz="1400" spc="-5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=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91310" y="3767610"/>
            <a:ext cx="1700117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TP</a:t>
            </a:r>
            <a:r>
              <a:rPr sz="1400" spc="-17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14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FN</a:t>
            </a:r>
            <a:r>
              <a:rPr sz="1400" spc="-25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14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FP</a:t>
            </a:r>
            <a:r>
              <a:rPr sz="14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14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TN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16661" y="4063265"/>
            <a:ext cx="1872320" cy="646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9278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TP</a:t>
            </a:r>
          </a:p>
          <a:p>
            <a:pPr marL="0" marR="0">
              <a:lnSpc>
                <a:spcPts val="117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Precision</a:t>
            </a:r>
            <a:r>
              <a:rPr sz="1400" spc="-54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=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09089" y="4379040"/>
            <a:ext cx="875233" cy="49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TP</a:t>
            </a:r>
            <a:r>
              <a:rPr sz="1400" spc="-15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14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FP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TEORHA+Intel Clear"/>
                <a:cs typeface="TEORHA+Intel Clear"/>
              </a:rPr>
              <a:t>40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2937927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Error</a:t>
            </a:r>
            <a:r>
              <a:rPr sz="3200" b="1" spc="-15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Measurements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48914" y="983565"/>
            <a:ext cx="1339093" cy="912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91439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Positive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77967" y="983565"/>
            <a:ext cx="1339093" cy="912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4572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Negative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39773" y="1761363"/>
            <a:ext cx="1156030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247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Positive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3654" y="1761363"/>
            <a:ext cx="1689582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True Positive</a:t>
            </a:r>
          </a:p>
          <a:p>
            <a:pPr marL="468122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(TP)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28032" y="1761363"/>
            <a:ext cx="1839315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False Negative</a:t>
            </a:r>
          </a:p>
          <a:p>
            <a:pPr marL="53975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(FN)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94052" y="2538857"/>
            <a:ext cx="1246784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967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Negative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44698" y="2538857"/>
            <a:ext cx="1747418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False Positive</a:t>
            </a:r>
          </a:p>
          <a:p>
            <a:pPr marL="504698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(FP)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56988" y="2538857"/>
            <a:ext cx="1781480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True Negative</a:t>
            </a:r>
          </a:p>
          <a:p>
            <a:pPr marL="503173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(TN)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9768" y="3434463"/>
            <a:ext cx="2524947" cy="65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83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TP</a:t>
            </a:r>
            <a:r>
              <a:rPr sz="1400" spc="-17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14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TN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Accuracy</a:t>
            </a:r>
            <a:r>
              <a:rPr sz="1400" spc="-5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=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171566" y="3434463"/>
            <a:ext cx="484414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TP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766058" y="3495169"/>
            <a:ext cx="950332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Recall</a:t>
            </a:r>
            <a:r>
              <a:rPr sz="1400" spc="-37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spc="-10" dirty="0">
                <a:solidFill>
                  <a:srgbClr val="344C5E"/>
                </a:solidFill>
                <a:latin typeface="TEORHA+Intel Clear"/>
                <a:cs typeface="TEORHA+Intel Clear"/>
              </a:rPr>
              <a:t>or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584446" y="3596896"/>
            <a:ext cx="372614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=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702050" y="3708479"/>
            <a:ext cx="1093692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Sensitivity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591310" y="3767610"/>
            <a:ext cx="1700117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TP</a:t>
            </a:r>
            <a:r>
              <a:rPr sz="1400" spc="-17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14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FN</a:t>
            </a:r>
            <a:r>
              <a:rPr sz="1400" spc="-25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14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FP</a:t>
            </a:r>
            <a:r>
              <a:rPr sz="14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14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TN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967351" y="3767610"/>
            <a:ext cx="890777" cy="792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TP</a:t>
            </a:r>
            <a:r>
              <a:rPr sz="1400" spc="-17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14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FN</a:t>
            </a:r>
          </a:p>
          <a:p>
            <a:pPr marL="214248" marR="0">
              <a:lnSpc>
                <a:spcPts val="1811"/>
              </a:lnSpc>
              <a:spcBef>
                <a:spcPts val="516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TN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16661" y="4063265"/>
            <a:ext cx="1872320" cy="646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9278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TP</a:t>
            </a:r>
          </a:p>
          <a:p>
            <a:pPr marL="0" marR="0">
              <a:lnSpc>
                <a:spcPts val="117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Precision</a:t>
            </a:r>
            <a:r>
              <a:rPr sz="1400" spc="-54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=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701160" y="4212922"/>
            <a:ext cx="1220111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0" dirty="0">
                <a:solidFill>
                  <a:srgbClr val="344C5E"/>
                </a:solidFill>
                <a:latin typeface="TEORHA+Intel Clear"/>
                <a:cs typeface="TEORHA+Intel Clear"/>
              </a:rPr>
              <a:t>Specificity</a:t>
            </a:r>
            <a:r>
              <a:rPr sz="1400" spc="-46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=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09089" y="4379040"/>
            <a:ext cx="875233" cy="49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TP</a:t>
            </a:r>
            <a:r>
              <a:rPr sz="1400" spc="-15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14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FP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985003" y="4379040"/>
            <a:ext cx="890951" cy="49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FP</a:t>
            </a:r>
            <a:r>
              <a:rPr sz="1400" spc="-21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14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TN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TEORHA+Intel Clear"/>
                <a:cs typeface="TEORHA+Intel Clear"/>
              </a:rPr>
              <a:t>41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2937927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Error</a:t>
            </a:r>
            <a:r>
              <a:rPr sz="3200" b="1" spc="-15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Measurements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48914" y="983565"/>
            <a:ext cx="1339093" cy="912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91439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Positive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77967" y="983565"/>
            <a:ext cx="1339093" cy="912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4572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Negative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39773" y="1761363"/>
            <a:ext cx="1156030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247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Positive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3654" y="1761363"/>
            <a:ext cx="1689582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True Positive</a:t>
            </a:r>
          </a:p>
          <a:p>
            <a:pPr marL="468122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(TP)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28032" y="1761363"/>
            <a:ext cx="1839315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False Negative</a:t>
            </a:r>
          </a:p>
          <a:p>
            <a:pPr marL="53975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(FN)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94052" y="2538857"/>
            <a:ext cx="1246784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967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Negative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44698" y="2538857"/>
            <a:ext cx="1747418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False Positive</a:t>
            </a:r>
          </a:p>
          <a:p>
            <a:pPr marL="504698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(FP)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56988" y="2538857"/>
            <a:ext cx="1781480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True Negative</a:t>
            </a:r>
          </a:p>
          <a:p>
            <a:pPr marL="503173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(TN)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9768" y="3434463"/>
            <a:ext cx="2524947" cy="65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83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TP</a:t>
            </a:r>
            <a:r>
              <a:rPr sz="1400" spc="-17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14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TN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Accuracy</a:t>
            </a:r>
            <a:r>
              <a:rPr sz="1400" spc="-5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=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171566" y="3434463"/>
            <a:ext cx="484414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TP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766058" y="3495169"/>
            <a:ext cx="950332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Recall</a:t>
            </a:r>
            <a:r>
              <a:rPr sz="1400" spc="-37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spc="-10" dirty="0">
                <a:solidFill>
                  <a:srgbClr val="344C5E"/>
                </a:solidFill>
                <a:latin typeface="TEORHA+Intel Clear"/>
                <a:cs typeface="TEORHA+Intel Clear"/>
              </a:rPr>
              <a:t>or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584446" y="3596896"/>
            <a:ext cx="372614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=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702050" y="3708479"/>
            <a:ext cx="1093692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Sensitivity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158228" y="3725547"/>
            <a:ext cx="1653044" cy="830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88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Precision</a:t>
            </a:r>
            <a:r>
              <a:rPr sz="1400" spc="-54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*</a:t>
            </a:r>
            <a:r>
              <a:rPr sz="1400" spc="-3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Recall</a:t>
            </a:r>
          </a:p>
          <a:p>
            <a:pPr marL="0" marR="0">
              <a:lnSpc>
                <a:spcPts val="1811"/>
              </a:lnSpc>
              <a:spcBef>
                <a:spcPts val="814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Precision</a:t>
            </a:r>
            <a:r>
              <a:rPr sz="1400" spc="-54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14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Recall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591310" y="3767610"/>
            <a:ext cx="1700117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TP</a:t>
            </a:r>
            <a:r>
              <a:rPr sz="1400" spc="-17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14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FN</a:t>
            </a:r>
            <a:r>
              <a:rPr sz="1400" spc="-25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14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FP</a:t>
            </a:r>
            <a:r>
              <a:rPr sz="14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14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TN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967351" y="3767610"/>
            <a:ext cx="890777" cy="792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TP</a:t>
            </a:r>
            <a:r>
              <a:rPr sz="1400" spc="-17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14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FN</a:t>
            </a:r>
          </a:p>
          <a:p>
            <a:pPr marL="214248" marR="0">
              <a:lnSpc>
                <a:spcPts val="1811"/>
              </a:lnSpc>
              <a:spcBef>
                <a:spcPts val="516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TN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374003" y="3888006"/>
            <a:ext cx="761327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F1</a:t>
            </a:r>
            <a:r>
              <a:rPr sz="1400" spc="-14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=</a:t>
            </a:r>
            <a:r>
              <a:rPr sz="14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2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16661" y="4063265"/>
            <a:ext cx="1872320" cy="646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9278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TP</a:t>
            </a:r>
          </a:p>
          <a:p>
            <a:pPr marL="0" marR="0">
              <a:lnSpc>
                <a:spcPts val="117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Precision</a:t>
            </a:r>
            <a:r>
              <a:rPr sz="1400" spc="-54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=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701160" y="4212922"/>
            <a:ext cx="1220111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0" dirty="0">
                <a:solidFill>
                  <a:srgbClr val="344C5E"/>
                </a:solidFill>
                <a:latin typeface="TEORHA+Intel Clear"/>
                <a:cs typeface="TEORHA+Intel Clear"/>
              </a:rPr>
              <a:t>Specificity</a:t>
            </a:r>
            <a:r>
              <a:rPr sz="1400" spc="-46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=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09089" y="4379040"/>
            <a:ext cx="875233" cy="49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TP</a:t>
            </a:r>
            <a:r>
              <a:rPr sz="1400" spc="-15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14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FP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985003" y="4379040"/>
            <a:ext cx="890951" cy="49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FP</a:t>
            </a:r>
            <a:r>
              <a:rPr sz="1400" spc="-21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14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TN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TEORHA+Intel Clear"/>
                <a:cs typeface="TEORHA+Intel Clear"/>
              </a:rPr>
              <a:t>42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5144578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Receiver</a:t>
            </a:r>
            <a:r>
              <a:rPr sz="3200" b="1" spc="-40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Operating</a:t>
            </a:r>
            <a:r>
              <a:rPr sz="3200" b="1" spc="-25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Characteristic</a:t>
            </a:r>
            <a:r>
              <a:rPr sz="3200" b="1" spc="-34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(ROC)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0255" y="1024890"/>
            <a:ext cx="442722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1.0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77489" y="1165097"/>
            <a:ext cx="721918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9BB808"/>
                </a:solidFill>
                <a:latin typeface="TEORHA+Intel Clear"/>
                <a:cs typeface="TEORHA+Intel Clear"/>
              </a:rPr>
              <a:t>Perfect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10255" y="1347977"/>
            <a:ext cx="1158366" cy="615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6189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9BB808"/>
                </a:solidFill>
                <a:latin typeface="TEORHA+Intel Clear"/>
                <a:cs typeface="TEORHA+Intel Clear"/>
              </a:rPr>
              <a:t>Model</a:t>
            </a:r>
          </a:p>
          <a:p>
            <a:pPr marL="0" marR="0">
              <a:lnSpc>
                <a:spcPts val="149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0.8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49878" y="1745995"/>
            <a:ext cx="650747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D06930"/>
                </a:solidFill>
                <a:latin typeface="TEORHA+Intel Clear"/>
                <a:cs typeface="TEORHA+Intel Clear"/>
              </a:rPr>
              <a:t>Better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10255" y="2049017"/>
            <a:ext cx="442722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0.6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92141" y="2377947"/>
            <a:ext cx="807110" cy="608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84AEB0"/>
                </a:solidFill>
                <a:latin typeface="TEORHA+Intel Clear"/>
                <a:cs typeface="TEORHA+Intel Clear"/>
              </a:rPr>
              <a:t>Random</a:t>
            </a:r>
          </a:p>
          <a:p>
            <a:pPr marL="80772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84AEB0"/>
                </a:solidFill>
                <a:latin typeface="TEORHA+Intel Clear"/>
                <a:cs typeface="TEORHA+Intel Clear"/>
              </a:rPr>
              <a:t>Guess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10255" y="2559508"/>
            <a:ext cx="443150" cy="938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1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0.4</a:t>
            </a:r>
          </a:p>
          <a:p>
            <a:pPr marL="0" marR="0">
              <a:lnSpc>
                <a:spcPts val="1547"/>
              </a:lnSpc>
              <a:spcBef>
                <a:spcPts val="2491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0.2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78246" y="3234944"/>
            <a:ext cx="673303" cy="90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Worse</a:t>
            </a:r>
          </a:p>
          <a:p>
            <a:pPr marL="67945" marR="0">
              <a:lnSpc>
                <a:spcPts val="1551"/>
              </a:lnSpc>
              <a:spcBef>
                <a:spcPts val="2245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0.8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10102" y="3716859"/>
            <a:ext cx="443150" cy="425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1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0.2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184015" y="3716859"/>
            <a:ext cx="443150" cy="425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1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0.4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761229" y="3716859"/>
            <a:ext cx="443150" cy="425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1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0.6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913120" y="3716859"/>
            <a:ext cx="443150" cy="425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1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1.0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346958" y="3964685"/>
            <a:ext cx="2726081" cy="425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44C5E"/>
                </a:solidFill>
                <a:latin typeface="QHDCMR+Intel Clear,Bold"/>
                <a:cs typeface="QHDCMR+Intel Clear,Bold"/>
              </a:rPr>
              <a:t>False</a:t>
            </a:r>
            <a:r>
              <a:rPr sz="1200" b="1" spc="-11" dirty="0">
                <a:solidFill>
                  <a:srgbClr val="344C5E"/>
                </a:solidFill>
                <a:latin typeface="QHDCMR+Intel Clear,Bold"/>
                <a:cs typeface="QHDCMR+Intel Clear,Bold"/>
              </a:rPr>
              <a:t> </a:t>
            </a:r>
            <a:r>
              <a:rPr sz="1200" b="1" dirty="0">
                <a:solidFill>
                  <a:srgbClr val="344C5E"/>
                </a:solidFill>
                <a:latin typeface="QHDCMR+Intel Clear,Bold"/>
                <a:cs typeface="QHDCMR+Intel Clear,Bold"/>
              </a:rPr>
              <a:t>Positive</a:t>
            </a:r>
            <a:r>
              <a:rPr sz="1200" b="1" spc="-10" dirty="0">
                <a:solidFill>
                  <a:srgbClr val="344C5E"/>
                </a:solidFill>
                <a:latin typeface="QHDCMR+Intel Clear,Bold"/>
                <a:cs typeface="QHDCMR+Intel Clear,Bold"/>
              </a:rPr>
              <a:t> </a:t>
            </a:r>
            <a:r>
              <a:rPr sz="1200" b="1" dirty="0">
                <a:solidFill>
                  <a:srgbClr val="344C5E"/>
                </a:solidFill>
                <a:latin typeface="QHDCMR+Intel Clear,Bold"/>
                <a:cs typeface="QHDCMR+Intel Clear,Bold"/>
              </a:rPr>
              <a:t>Rate</a:t>
            </a:r>
            <a:r>
              <a:rPr sz="1200" b="1" spc="-20" dirty="0">
                <a:solidFill>
                  <a:srgbClr val="344C5E"/>
                </a:solidFill>
                <a:latin typeface="QHDCMR+Intel Clear,Bold"/>
                <a:cs typeface="QHDCMR+Intel Clear,Bold"/>
              </a:rPr>
              <a:t> </a:t>
            </a:r>
            <a:r>
              <a:rPr sz="1200" b="1" dirty="0">
                <a:solidFill>
                  <a:srgbClr val="344C5E"/>
                </a:solidFill>
                <a:latin typeface="QHDCMR+Intel Clear,Bold"/>
                <a:cs typeface="QHDCMR+Intel Clear,Bold"/>
              </a:rPr>
              <a:t>(1</a:t>
            </a:r>
            <a:r>
              <a:rPr sz="1200" b="1" dirty="0">
                <a:solidFill>
                  <a:srgbClr val="344C5E"/>
                </a:solidFill>
                <a:latin typeface="DVSMPN+Intel Clear,Bold"/>
                <a:cs typeface="DVSMPN+Intel Clear,Bold"/>
              </a:rPr>
              <a:t>–</a:t>
            </a:r>
            <a:r>
              <a:rPr sz="1200" b="1" dirty="0">
                <a:solidFill>
                  <a:srgbClr val="344C5E"/>
                </a:solidFill>
                <a:latin typeface="QHDCMR+Intel Clear,Bold"/>
                <a:cs typeface="QHDCMR+Intel Clear,Bold"/>
              </a:rPr>
              <a:t>Specificity)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44675" y="4276153"/>
            <a:ext cx="6274804" cy="744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9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344C5E"/>
                </a:solidFill>
                <a:latin typeface="TEORHA+Intel Clear"/>
                <a:cs typeface="TEORHA+Intel Clear"/>
              </a:rPr>
              <a:t>Evaluation </a:t>
            </a:r>
            <a:r>
              <a:rPr sz="2100" spc="-15" dirty="0">
                <a:solidFill>
                  <a:srgbClr val="344C5E"/>
                </a:solidFill>
                <a:latin typeface="TEORHA+Intel Clear"/>
                <a:cs typeface="TEORHA+Intel Clear"/>
              </a:rPr>
              <a:t>of</a:t>
            </a:r>
            <a:r>
              <a:rPr sz="2100" spc="12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100" dirty="0">
                <a:solidFill>
                  <a:srgbClr val="344C5E"/>
                </a:solidFill>
                <a:latin typeface="TEORHA+Intel Clear"/>
                <a:cs typeface="TEORHA+Intel Clear"/>
              </a:rPr>
              <a:t>model at</a:t>
            </a:r>
            <a:r>
              <a:rPr sz="2100" spc="-1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100" spc="-14" dirty="0">
                <a:solidFill>
                  <a:srgbClr val="344C5E"/>
                </a:solidFill>
                <a:latin typeface="TEORHA+Intel Clear"/>
                <a:cs typeface="TEORHA+Intel Clear"/>
              </a:rPr>
              <a:t>all</a:t>
            </a:r>
            <a:r>
              <a:rPr sz="2100" spc="23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100" spc="-14" dirty="0">
                <a:solidFill>
                  <a:srgbClr val="344C5E"/>
                </a:solidFill>
                <a:latin typeface="TEORHA+Intel Clear"/>
                <a:cs typeface="TEORHA+Intel Clear"/>
              </a:rPr>
              <a:t>possible</a:t>
            </a:r>
            <a:r>
              <a:rPr sz="2100" spc="-21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100" spc="-10" dirty="0">
                <a:solidFill>
                  <a:srgbClr val="344C5E"/>
                </a:solidFill>
                <a:latin typeface="TEORHA+Intel Clear"/>
                <a:cs typeface="TEORHA+Intel Clear"/>
              </a:rPr>
              <a:t>thresholds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TEORHA+Intel Clear"/>
                <a:cs typeface="TEORHA+Intel Clear"/>
              </a:rPr>
              <a:t>43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3147485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Area</a:t>
            </a:r>
            <a:r>
              <a:rPr sz="3200" b="1" spc="-23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Under</a:t>
            </a:r>
            <a:r>
              <a:rPr sz="3200" b="1" spc="-30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Curve</a:t>
            </a:r>
            <a:r>
              <a:rPr sz="3200" b="1" spc="-25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(AUC)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0255" y="1024890"/>
            <a:ext cx="443150" cy="2473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1.0</a:t>
            </a:r>
          </a:p>
          <a:p>
            <a:pPr marL="0" marR="0">
              <a:lnSpc>
                <a:spcPts val="1547"/>
              </a:lnSpc>
              <a:spcBef>
                <a:spcPts val="2543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0.8</a:t>
            </a:r>
          </a:p>
          <a:p>
            <a:pPr marL="0" marR="0">
              <a:lnSpc>
                <a:spcPts val="1547"/>
              </a:lnSpc>
              <a:spcBef>
                <a:spcPts val="2474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0.6</a:t>
            </a:r>
          </a:p>
          <a:p>
            <a:pPr marL="0" marR="0">
              <a:lnSpc>
                <a:spcPts val="1551"/>
              </a:lnSpc>
              <a:spcBef>
                <a:spcPts val="242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0.4</a:t>
            </a:r>
          </a:p>
          <a:p>
            <a:pPr marL="0" marR="0">
              <a:lnSpc>
                <a:spcPts val="1547"/>
              </a:lnSpc>
              <a:spcBef>
                <a:spcPts val="2541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0.2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31717" y="1298575"/>
            <a:ext cx="781811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D06930"/>
                </a:solidFill>
                <a:latin typeface="TEORHA+Intel Clear"/>
                <a:cs typeface="TEORHA+Intel Clear"/>
              </a:rPr>
              <a:t>AUC</a:t>
            </a:r>
            <a:r>
              <a:rPr sz="1200" spc="-10" dirty="0">
                <a:solidFill>
                  <a:srgbClr val="D06930"/>
                </a:solidFill>
                <a:latin typeface="TEORHA+Intel Clear"/>
                <a:cs typeface="TEORHA+Intel Clear"/>
              </a:rPr>
              <a:t> </a:t>
            </a:r>
            <a:r>
              <a:rPr sz="1200" dirty="0">
                <a:solidFill>
                  <a:srgbClr val="D06930"/>
                </a:solidFill>
                <a:latin typeface="TEORHA+Intel Clear"/>
                <a:cs typeface="TEORHA+Intel Clear"/>
              </a:rPr>
              <a:t>0.9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47336" y="1631696"/>
            <a:ext cx="875157" cy="1388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AUC</a:t>
            </a:r>
            <a:r>
              <a:rPr sz="1200" spc="-1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0.75</a:t>
            </a:r>
          </a:p>
          <a:p>
            <a:pPr marL="93345" marR="0">
              <a:lnSpc>
                <a:spcPts val="1547"/>
              </a:lnSpc>
              <a:spcBef>
                <a:spcPts val="6088"/>
              </a:spcBef>
              <a:spcAft>
                <a:spcPts val="0"/>
              </a:spcAft>
            </a:pPr>
            <a:r>
              <a:rPr sz="1200" dirty="0">
                <a:solidFill>
                  <a:srgbClr val="84AEB0"/>
                </a:solidFill>
                <a:latin typeface="TEORHA+Intel Clear"/>
                <a:cs typeface="TEORHA+Intel Clear"/>
              </a:rPr>
              <a:t>AUC</a:t>
            </a:r>
            <a:r>
              <a:rPr sz="1200" spc="-10" dirty="0">
                <a:solidFill>
                  <a:srgbClr val="84AEB0"/>
                </a:solidFill>
                <a:latin typeface="TEORHA+Intel Clear"/>
                <a:cs typeface="TEORHA+Intel Clear"/>
              </a:rPr>
              <a:t> </a:t>
            </a:r>
            <a:r>
              <a:rPr sz="1200" dirty="0">
                <a:solidFill>
                  <a:srgbClr val="84AEB0"/>
                </a:solidFill>
                <a:latin typeface="TEORHA+Intel Clear"/>
                <a:cs typeface="TEORHA+Intel Clear"/>
              </a:rPr>
              <a:t>0.5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10102" y="3716859"/>
            <a:ext cx="443150" cy="425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1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0.2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84015" y="3716859"/>
            <a:ext cx="443150" cy="425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1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0.4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61229" y="3716859"/>
            <a:ext cx="443150" cy="425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1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0.6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46191" y="3716859"/>
            <a:ext cx="443150" cy="425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1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0.8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13120" y="3716859"/>
            <a:ext cx="443150" cy="425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1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1.0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46958" y="3964685"/>
            <a:ext cx="2726081" cy="425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44C5E"/>
                </a:solidFill>
                <a:latin typeface="QHDCMR+Intel Clear,Bold"/>
                <a:cs typeface="QHDCMR+Intel Clear,Bold"/>
              </a:rPr>
              <a:t>False</a:t>
            </a:r>
            <a:r>
              <a:rPr sz="1200" b="1" spc="-11" dirty="0">
                <a:solidFill>
                  <a:srgbClr val="344C5E"/>
                </a:solidFill>
                <a:latin typeface="QHDCMR+Intel Clear,Bold"/>
                <a:cs typeface="QHDCMR+Intel Clear,Bold"/>
              </a:rPr>
              <a:t> </a:t>
            </a:r>
            <a:r>
              <a:rPr sz="1200" b="1" dirty="0">
                <a:solidFill>
                  <a:srgbClr val="344C5E"/>
                </a:solidFill>
                <a:latin typeface="QHDCMR+Intel Clear,Bold"/>
                <a:cs typeface="QHDCMR+Intel Clear,Bold"/>
              </a:rPr>
              <a:t>Positive</a:t>
            </a:r>
            <a:r>
              <a:rPr sz="1200" b="1" spc="-10" dirty="0">
                <a:solidFill>
                  <a:srgbClr val="344C5E"/>
                </a:solidFill>
                <a:latin typeface="QHDCMR+Intel Clear,Bold"/>
                <a:cs typeface="QHDCMR+Intel Clear,Bold"/>
              </a:rPr>
              <a:t> </a:t>
            </a:r>
            <a:r>
              <a:rPr sz="1200" b="1" dirty="0">
                <a:solidFill>
                  <a:srgbClr val="344C5E"/>
                </a:solidFill>
                <a:latin typeface="QHDCMR+Intel Clear,Bold"/>
                <a:cs typeface="QHDCMR+Intel Clear,Bold"/>
              </a:rPr>
              <a:t>Rate</a:t>
            </a:r>
            <a:r>
              <a:rPr sz="1200" b="1" spc="-20" dirty="0">
                <a:solidFill>
                  <a:srgbClr val="344C5E"/>
                </a:solidFill>
                <a:latin typeface="QHDCMR+Intel Clear,Bold"/>
                <a:cs typeface="QHDCMR+Intel Clear,Bold"/>
              </a:rPr>
              <a:t> </a:t>
            </a:r>
            <a:r>
              <a:rPr sz="1200" b="1" dirty="0">
                <a:solidFill>
                  <a:srgbClr val="344C5E"/>
                </a:solidFill>
                <a:latin typeface="QHDCMR+Intel Clear,Bold"/>
                <a:cs typeface="QHDCMR+Intel Clear,Bold"/>
              </a:rPr>
              <a:t>(1</a:t>
            </a:r>
            <a:r>
              <a:rPr sz="1200" b="1" dirty="0">
                <a:solidFill>
                  <a:srgbClr val="344C5E"/>
                </a:solidFill>
                <a:latin typeface="DVSMPN+Intel Clear,Bold"/>
                <a:cs typeface="DVSMPN+Intel Clear,Bold"/>
              </a:rPr>
              <a:t>–</a:t>
            </a:r>
            <a:r>
              <a:rPr sz="1200" b="1" dirty="0">
                <a:solidFill>
                  <a:srgbClr val="344C5E"/>
                </a:solidFill>
                <a:latin typeface="QHDCMR+Intel Clear,Bold"/>
                <a:cs typeface="QHDCMR+Intel Clear,Bold"/>
              </a:rPr>
              <a:t>Specificity)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39975" y="4276153"/>
            <a:ext cx="5130867" cy="744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9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344C5E"/>
                </a:solidFill>
                <a:latin typeface="TEORHA+Intel Clear"/>
                <a:cs typeface="TEORHA+Intel Clear"/>
              </a:rPr>
              <a:t>Measures total area under ROC</a:t>
            </a:r>
            <a:r>
              <a:rPr sz="2100" spc="1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100" dirty="0">
                <a:solidFill>
                  <a:srgbClr val="344C5E"/>
                </a:solidFill>
                <a:latin typeface="TEORHA+Intel Clear"/>
                <a:cs typeface="TEORHA+Intel Clear"/>
              </a:rPr>
              <a:t>curve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TEORHA+Intel Clear"/>
                <a:cs typeface="TEORHA+Intel Clear"/>
              </a:rPr>
              <a:t>44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4318565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Precision</a:t>
            </a:r>
            <a:r>
              <a:rPr sz="3200" b="1" spc="-25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Recall Curve</a:t>
            </a:r>
            <a:r>
              <a:rPr sz="3200" b="1" spc="-18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(PR</a:t>
            </a:r>
            <a:r>
              <a:rPr sz="3200" b="1" spc="-1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Curve)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0255" y="1024890"/>
            <a:ext cx="443150" cy="2473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1.0</a:t>
            </a:r>
          </a:p>
          <a:p>
            <a:pPr marL="0" marR="0">
              <a:lnSpc>
                <a:spcPts val="1547"/>
              </a:lnSpc>
              <a:spcBef>
                <a:spcPts val="2543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0.8</a:t>
            </a:r>
          </a:p>
          <a:p>
            <a:pPr marL="0" marR="0">
              <a:lnSpc>
                <a:spcPts val="1547"/>
              </a:lnSpc>
              <a:spcBef>
                <a:spcPts val="2474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0.6</a:t>
            </a:r>
          </a:p>
          <a:p>
            <a:pPr marL="0" marR="0">
              <a:lnSpc>
                <a:spcPts val="1551"/>
              </a:lnSpc>
              <a:spcBef>
                <a:spcPts val="242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0.4</a:t>
            </a:r>
          </a:p>
          <a:p>
            <a:pPr marL="0" marR="0">
              <a:lnSpc>
                <a:spcPts val="1547"/>
              </a:lnSpc>
              <a:spcBef>
                <a:spcPts val="2541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0.2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96663" y="1171447"/>
            <a:ext cx="789736" cy="597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Model 1</a:t>
            </a:r>
          </a:p>
          <a:p>
            <a:pPr marL="0" marR="0">
              <a:lnSpc>
                <a:spcPts val="135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Model 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10102" y="3716859"/>
            <a:ext cx="443150" cy="425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1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0.2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84015" y="3716859"/>
            <a:ext cx="794079" cy="673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1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0.4</a:t>
            </a:r>
          </a:p>
          <a:p>
            <a:pPr marL="130682" marR="0">
              <a:lnSpc>
                <a:spcPts val="1547"/>
              </a:lnSpc>
              <a:spcBef>
                <a:spcPts val="400"/>
              </a:spcBef>
              <a:spcAft>
                <a:spcPts val="0"/>
              </a:spcAft>
            </a:pPr>
            <a:r>
              <a:rPr sz="1200" b="1" dirty="0">
                <a:solidFill>
                  <a:srgbClr val="344C5E"/>
                </a:solidFill>
                <a:latin typeface="QHDCMR+Intel Clear,Bold"/>
                <a:cs typeface="QHDCMR+Intel Clear,Bold"/>
              </a:rPr>
              <a:t>Recall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61229" y="3716859"/>
            <a:ext cx="443150" cy="425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1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0.6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46191" y="3716859"/>
            <a:ext cx="443150" cy="425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1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0.8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13120" y="3716859"/>
            <a:ext cx="443150" cy="425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1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TEORHA+Intel Clear"/>
                <a:cs typeface="TEORHA+Intel Clear"/>
              </a:rPr>
              <a:t>1.0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69414" y="4276153"/>
            <a:ext cx="6676383" cy="744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9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344C5E"/>
                </a:solidFill>
                <a:latin typeface="TEORHA+Intel Clear"/>
                <a:cs typeface="TEORHA+Intel Clear"/>
              </a:rPr>
              <a:t>Measures trade-off between precision</a:t>
            </a:r>
            <a:r>
              <a:rPr sz="2100" spc="-36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100" dirty="0">
                <a:solidFill>
                  <a:srgbClr val="344C5E"/>
                </a:solidFill>
                <a:latin typeface="TEORHA+Intel Clear"/>
                <a:cs typeface="TEORHA+Intel Clear"/>
              </a:rPr>
              <a:t>and recall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TEORHA+Intel Clear"/>
                <a:cs typeface="TEORHA+Intel Clear"/>
              </a:rPr>
              <a:t>45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3872595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Multiple</a:t>
            </a:r>
            <a:r>
              <a:rPr sz="3200" b="1" spc="-18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Class</a:t>
            </a:r>
            <a:r>
              <a:rPr sz="3200" b="1" spc="-18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Error</a:t>
            </a:r>
            <a:r>
              <a:rPr sz="3200" b="1" spc="-15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Metrics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8894" y="995428"/>
            <a:ext cx="1042874" cy="710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105155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Class</a:t>
            </a:r>
            <a:r>
              <a:rPr sz="1400" spc="-25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16429" y="995428"/>
            <a:ext cx="1042874" cy="710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105155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Class</a:t>
            </a:r>
            <a:r>
              <a:rPr sz="1400" spc="-25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13709" y="995428"/>
            <a:ext cx="1042874" cy="710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105155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Class</a:t>
            </a:r>
            <a:r>
              <a:rPr sz="1400" spc="-25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3905" y="1773049"/>
            <a:ext cx="833897" cy="710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5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Class</a:t>
            </a:r>
            <a:r>
              <a:rPr sz="1400" spc="-25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23111" y="1863087"/>
            <a:ext cx="673091" cy="56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TEORHA+Intel Clear"/>
                <a:cs typeface="TEORHA+Intel Clear"/>
              </a:rPr>
              <a:t>TP1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3905" y="2778586"/>
            <a:ext cx="833897" cy="710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5" marR="0">
              <a:lnSpc>
                <a:spcPts val="181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  <a:p>
            <a:pPr marL="0" marR="0">
              <a:lnSpc>
                <a:spcPts val="168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Class</a:t>
            </a:r>
            <a:r>
              <a:rPr sz="1400" spc="-25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20645" y="2869181"/>
            <a:ext cx="673091" cy="56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TEORHA+Intel Clear"/>
                <a:cs typeface="TEORHA+Intel Clear"/>
              </a:rPr>
              <a:t>TP2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63905" y="3784983"/>
            <a:ext cx="833897" cy="710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5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  <a:p>
            <a:pPr marL="0" marR="0">
              <a:lnSpc>
                <a:spcPts val="168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Class</a:t>
            </a:r>
            <a:r>
              <a:rPr sz="1400" spc="-25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717925" y="3874718"/>
            <a:ext cx="673239" cy="566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TEORHA+Intel Clear"/>
                <a:cs typeface="TEORHA+Intel Clear"/>
              </a:rPr>
              <a:t>TP3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TEORHA+Intel Clear"/>
                <a:cs typeface="TEORHA+Intel Clear"/>
              </a:rPr>
              <a:t>46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3872595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Multiple</a:t>
            </a:r>
            <a:r>
              <a:rPr sz="3200" b="1" spc="-18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Class</a:t>
            </a:r>
            <a:r>
              <a:rPr sz="3200" b="1" spc="-18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Error</a:t>
            </a:r>
            <a:r>
              <a:rPr sz="3200" b="1" spc="-15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Metrics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8894" y="995428"/>
            <a:ext cx="1042874" cy="710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105155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Class</a:t>
            </a:r>
            <a:r>
              <a:rPr sz="1400" spc="-25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16429" y="995428"/>
            <a:ext cx="1042874" cy="710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105155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Class</a:t>
            </a:r>
            <a:r>
              <a:rPr sz="1400" spc="-25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13709" y="995428"/>
            <a:ext cx="1042874" cy="710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105155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Class</a:t>
            </a:r>
            <a:r>
              <a:rPr sz="1400" spc="-25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11214" y="1573483"/>
            <a:ext cx="2293625" cy="1129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TP1</a:t>
            </a:r>
            <a:r>
              <a:rPr sz="2000" spc="-23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20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TP2</a:t>
            </a:r>
            <a:r>
              <a:rPr sz="2000" spc="-23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20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TP3</a:t>
            </a:r>
          </a:p>
          <a:p>
            <a:pPr marL="658367" marR="0">
              <a:lnSpc>
                <a:spcPts val="2588"/>
              </a:lnSpc>
              <a:spcBef>
                <a:spcPts val="718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Total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3905" y="1773049"/>
            <a:ext cx="833897" cy="710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5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Class</a:t>
            </a:r>
            <a:r>
              <a:rPr sz="1400" spc="-25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31079" y="1781050"/>
            <a:ext cx="1619944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0" dirty="0">
                <a:solidFill>
                  <a:srgbClr val="344C5E"/>
                </a:solidFill>
                <a:latin typeface="TEORHA+Intel Clear"/>
                <a:cs typeface="TEORHA+Intel Clear"/>
              </a:rPr>
              <a:t>Accuracy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 =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3111" y="1863087"/>
            <a:ext cx="673091" cy="56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TEORHA+Intel Clear"/>
                <a:cs typeface="TEORHA+Intel Clear"/>
              </a:rPr>
              <a:t>TP1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63905" y="2778586"/>
            <a:ext cx="833897" cy="710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5" marR="0">
              <a:lnSpc>
                <a:spcPts val="181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  <a:p>
            <a:pPr marL="0" marR="0">
              <a:lnSpc>
                <a:spcPts val="168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Class</a:t>
            </a:r>
            <a:r>
              <a:rPr sz="1400" spc="-25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620645" y="2869181"/>
            <a:ext cx="673091" cy="56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TEORHA+Intel Clear"/>
                <a:cs typeface="TEORHA+Intel Clear"/>
              </a:rPr>
              <a:t>TP2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63905" y="3784983"/>
            <a:ext cx="833897" cy="710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5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  <a:p>
            <a:pPr marL="0" marR="0">
              <a:lnSpc>
                <a:spcPts val="168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Class</a:t>
            </a:r>
            <a:r>
              <a:rPr sz="1400" spc="-25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717925" y="3874718"/>
            <a:ext cx="673239" cy="566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TEORHA+Intel Clear"/>
                <a:cs typeface="TEORHA+Intel Clear"/>
              </a:rPr>
              <a:t>TP3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TEORHA+Intel Clear"/>
                <a:cs typeface="TEORHA+Intel Clear"/>
              </a:rPr>
              <a:t>47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3872595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Multiple</a:t>
            </a:r>
            <a:r>
              <a:rPr sz="3200" b="1" spc="-18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Class</a:t>
            </a:r>
            <a:r>
              <a:rPr sz="3200" b="1" spc="-18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Error</a:t>
            </a:r>
            <a:r>
              <a:rPr sz="3200" b="1" spc="-15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Metrics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8894" y="995428"/>
            <a:ext cx="1042874" cy="710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105155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Class</a:t>
            </a:r>
            <a:r>
              <a:rPr sz="1400" spc="-25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16429" y="995428"/>
            <a:ext cx="1042874" cy="710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105155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Class</a:t>
            </a:r>
            <a:r>
              <a:rPr sz="1400" spc="-25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13709" y="995428"/>
            <a:ext cx="1042874" cy="710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105155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Class</a:t>
            </a:r>
            <a:r>
              <a:rPr sz="1400" spc="-25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11214" y="1573483"/>
            <a:ext cx="2293625" cy="1129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TP1</a:t>
            </a:r>
            <a:r>
              <a:rPr sz="2000" spc="-23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20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TP2</a:t>
            </a:r>
            <a:r>
              <a:rPr sz="2000" spc="-23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20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TP3</a:t>
            </a:r>
          </a:p>
          <a:p>
            <a:pPr marL="658367" marR="0">
              <a:lnSpc>
                <a:spcPts val="2588"/>
              </a:lnSpc>
              <a:spcBef>
                <a:spcPts val="718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Total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3905" y="1773049"/>
            <a:ext cx="833897" cy="710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5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Class</a:t>
            </a:r>
            <a:r>
              <a:rPr sz="1400" spc="-25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31079" y="1781050"/>
            <a:ext cx="1619944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0" dirty="0">
                <a:solidFill>
                  <a:srgbClr val="344C5E"/>
                </a:solidFill>
                <a:latin typeface="TEORHA+Intel Clear"/>
                <a:cs typeface="TEORHA+Intel Clear"/>
              </a:rPr>
              <a:t>Accuracy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 =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3111" y="1863087"/>
            <a:ext cx="673091" cy="56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TEORHA+Intel Clear"/>
                <a:cs typeface="TEORHA+Intel Clear"/>
              </a:rPr>
              <a:t>TP1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10604" y="2756664"/>
            <a:ext cx="2872945" cy="192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Most</a:t>
            </a:r>
            <a:r>
              <a:rPr sz="2000" spc="-12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spc="-10" dirty="0">
                <a:solidFill>
                  <a:srgbClr val="344C5E"/>
                </a:solidFill>
                <a:latin typeface="TEORHA+Intel Clear"/>
                <a:cs typeface="TEORHA+Intel Clear"/>
              </a:rPr>
              <a:t>multi-class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 error</a:t>
            </a:r>
          </a:p>
          <a:p>
            <a:pPr marL="208788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0" dirty="0">
                <a:solidFill>
                  <a:srgbClr val="344C5E"/>
                </a:solidFill>
                <a:latin typeface="TEORHA+Intel Clear"/>
                <a:cs typeface="TEORHA+Intel Clear"/>
              </a:rPr>
              <a:t>metrics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 are</a:t>
            </a:r>
            <a:r>
              <a:rPr sz="2000" spc="-21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spc="-10" dirty="0">
                <a:solidFill>
                  <a:srgbClr val="344C5E"/>
                </a:solidFill>
                <a:latin typeface="TEORHA+Intel Clear"/>
                <a:cs typeface="TEORHA+Intel Clear"/>
              </a:rPr>
              <a:t>similar</a:t>
            </a:r>
          </a:p>
          <a:p>
            <a:pPr marL="109728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5" dirty="0">
                <a:solidFill>
                  <a:srgbClr val="344C5E"/>
                </a:solidFill>
                <a:latin typeface="TEORHA+Intel Clear"/>
                <a:cs typeface="TEORHA+Intel Clear"/>
              </a:rPr>
              <a:t>to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spc="-10" dirty="0">
                <a:solidFill>
                  <a:srgbClr val="344C5E"/>
                </a:solidFill>
                <a:latin typeface="TEORHA+Intel Clear"/>
                <a:cs typeface="TEORHA+Intel Clear"/>
              </a:rPr>
              <a:t>binary</a:t>
            </a:r>
            <a:r>
              <a:rPr sz="2000" spc="-17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versions</a:t>
            </a:r>
            <a:r>
              <a:rPr sz="2000" dirty="0">
                <a:solidFill>
                  <a:srgbClr val="344C5E"/>
                </a:solidFill>
                <a:latin typeface="PORQSL+Intel Clear"/>
                <a:cs typeface="PORQSL+Intel Clear"/>
              </a:rPr>
              <a:t>—</a:t>
            </a:r>
          </a:p>
          <a:p>
            <a:pPr marL="35052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0" dirty="0">
                <a:solidFill>
                  <a:srgbClr val="344C5E"/>
                </a:solidFill>
                <a:latin typeface="TEORHA+Intel Clear"/>
                <a:cs typeface="TEORHA+Intel Clear"/>
              </a:rPr>
              <a:t>just</a:t>
            </a:r>
            <a:r>
              <a:rPr sz="2000" spc="-11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spc="-10" dirty="0">
                <a:solidFill>
                  <a:srgbClr val="344C5E"/>
                </a:solidFill>
                <a:latin typeface="TEORHA+Intel Clear"/>
                <a:cs typeface="TEORHA+Intel Clear"/>
              </a:rPr>
              <a:t>expand</a:t>
            </a:r>
            <a:r>
              <a:rPr sz="2000" spc="-18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spc="-11" dirty="0">
                <a:solidFill>
                  <a:srgbClr val="344C5E"/>
                </a:solidFill>
                <a:latin typeface="TEORHA+Intel Clear"/>
                <a:cs typeface="TEORHA+Intel Clear"/>
              </a:rPr>
              <a:t>elements</a:t>
            </a:r>
          </a:p>
          <a:p>
            <a:pPr marL="752855" marR="0">
              <a:lnSpc>
                <a:spcPts val="2402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as</a:t>
            </a:r>
            <a:r>
              <a:rPr sz="2000" spc="-20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a</a:t>
            </a:r>
            <a:r>
              <a:rPr sz="2000" spc="-12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spc="-10" dirty="0">
                <a:solidFill>
                  <a:srgbClr val="344C5E"/>
                </a:solidFill>
                <a:latin typeface="TEORHA+Intel Clear"/>
                <a:cs typeface="TEORHA+Intel Clear"/>
              </a:rPr>
              <a:t>sum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2861" y="2778586"/>
            <a:ext cx="777532" cy="49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620645" y="2869181"/>
            <a:ext cx="673091" cy="56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TEORHA+Intel Clear"/>
                <a:cs typeface="TEORHA+Intel Clear"/>
              </a:rPr>
              <a:t>TP2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63905" y="2992503"/>
            <a:ext cx="833897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Class</a:t>
            </a:r>
            <a:r>
              <a:rPr sz="1400" spc="-25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63905" y="3784983"/>
            <a:ext cx="833897" cy="710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5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  <a:p>
            <a:pPr marL="0" marR="0">
              <a:lnSpc>
                <a:spcPts val="168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Class</a:t>
            </a:r>
            <a:r>
              <a:rPr sz="1400" spc="-25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400" dirty="0">
                <a:solidFill>
                  <a:srgbClr val="344C5E"/>
                </a:solidFill>
                <a:latin typeface="TEORHA+Intel Clear"/>
                <a:cs typeface="TEORHA+Intel Clear"/>
              </a:rPr>
              <a:t>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717925" y="3874718"/>
            <a:ext cx="673239" cy="566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44C5E"/>
                </a:solidFill>
                <a:latin typeface="TEORHA+Intel Clear"/>
                <a:cs typeface="TEORHA+Intel Clear"/>
              </a:rPr>
              <a:t>TP3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TEORHA+Intel Clear"/>
                <a:cs typeface="TEORHA+Intel Clear"/>
              </a:rPr>
              <a:t>48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5242847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Classification</a:t>
            </a:r>
            <a:r>
              <a:rPr sz="3200" b="1" spc="-28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Error</a:t>
            </a:r>
            <a:r>
              <a:rPr sz="3200" b="1" spc="-15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Metrics: The</a:t>
            </a:r>
            <a:r>
              <a:rPr sz="3200" b="1" spc="-15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81913"/>
            <a:ext cx="4051660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Import</a:t>
            </a:r>
            <a:r>
              <a:rPr sz="1800" b="1" spc="-15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the desired</a:t>
            </a:r>
            <a:r>
              <a:rPr sz="1800" b="1" spc="12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error</a:t>
            </a:r>
            <a:r>
              <a:rPr sz="1800" b="1" spc="-23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704" y="1456962"/>
            <a:ext cx="5142879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from</a:t>
            </a:r>
            <a:r>
              <a:rPr sz="1400" b="1" spc="-15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sklearn.metrics</a:t>
            </a:r>
            <a:r>
              <a:rPr sz="1400" b="1" spc="-36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import</a:t>
            </a:r>
            <a:r>
              <a:rPr sz="1400" b="1" spc="-3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9BB808"/>
                </a:solidFill>
                <a:latin typeface="Courier New"/>
                <a:cs typeface="Courier New"/>
              </a:rPr>
              <a:t>accuracy_score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TEORHA+Intel Clear"/>
                <a:cs typeface="TEORHA+Intel Clear"/>
              </a:rPr>
              <a:t>49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5019169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Choosing the Right</a:t>
            </a:r>
            <a:r>
              <a:rPr sz="3200" b="1" spc="-28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Error</a:t>
            </a:r>
            <a:r>
              <a:rPr sz="3200" b="1" spc="-28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Measurement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81913"/>
            <a:ext cx="5839137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SWSULE+Wingdings"/>
                <a:cs typeface="SWSUL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4AEB0"/>
                </a:solidFill>
                <a:latin typeface="TEORHA+Intel Clear"/>
                <a:cs typeface="TEORHA+Intel Clear"/>
              </a:rPr>
              <a:t>You are asked to build</a:t>
            </a:r>
            <a:r>
              <a:rPr sz="1800" spc="-30" dirty="0">
                <a:solidFill>
                  <a:srgbClr val="84AEB0"/>
                </a:solidFill>
                <a:latin typeface="TEORHA+Intel Clear"/>
                <a:cs typeface="TEORHA+Intel Clear"/>
              </a:rPr>
              <a:t> </a:t>
            </a:r>
            <a:r>
              <a:rPr sz="1800" dirty="0">
                <a:solidFill>
                  <a:srgbClr val="84AEB0"/>
                </a:solidFill>
                <a:latin typeface="TEORHA+Intel Clear"/>
                <a:cs typeface="TEORHA+Intel Clear"/>
              </a:rPr>
              <a:t>a classifier</a:t>
            </a:r>
            <a:r>
              <a:rPr sz="1800" spc="-15" dirty="0">
                <a:solidFill>
                  <a:srgbClr val="84AEB0"/>
                </a:solidFill>
                <a:latin typeface="TEORHA+Intel Clear"/>
                <a:cs typeface="TEORHA+Intel Clear"/>
              </a:rPr>
              <a:t> </a:t>
            </a:r>
            <a:r>
              <a:rPr sz="1800" dirty="0">
                <a:solidFill>
                  <a:srgbClr val="84AEB0"/>
                </a:solidFill>
                <a:latin typeface="TEORHA+Intel Clear"/>
                <a:cs typeface="TEORHA+Intel Clear"/>
              </a:rPr>
              <a:t>for leukemia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1509014"/>
            <a:ext cx="7083425" cy="106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SWSULE+Wingdings"/>
                <a:cs typeface="SWSUL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Training</a:t>
            </a:r>
            <a:r>
              <a:rPr sz="1800" b="1" spc="15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data:</a:t>
            </a:r>
            <a:r>
              <a:rPr sz="1800" b="1" spc="-1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dirty="0">
                <a:solidFill>
                  <a:srgbClr val="84AEB0"/>
                </a:solidFill>
                <a:latin typeface="TEORHA+Intel Clear"/>
                <a:cs typeface="TEORHA+Intel Clear"/>
              </a:rPr>
              <a:t>1% patients with leukemia, 99% healthy</a:t>
            </a:r>
          </a:p>
          <a:p>
            <a:pPr marL="0" marR="0">
              <a:lnSpc>
                <a:spcPts val="2321"/>
              </a:lnSpc>
              <a:spcBef>
                <a:spcPts val="1087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SWSULE+Wingdings"/>
                <a:cs typeface="SWSUL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Measure</a:t>
            </a:r>
            <a:r>
              <a:rPr sz="1800" b="1" spc="12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accuracy:</a:t>
            </a:r>
            <a:r>
              <a:rPr sz="1800" b="1" spc="-18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dirty="0">
                <a:solidFill>
                  <a:srgbClr val="84AEB0"/>
                </a:solidFill>
                <a:latin typeface="TEORHA+Intel Clear"/>
                <a:cs typeface="TEORHA+Intel Clear"/>
              </a:rPr>
              <a:t>total % of predictions</a:t>
            </a:r>
            <a:r>
              <a:rPr sz="1800" spc="-11" dirty="0">
                <a:solidFill>
                  <a:srgbClr val="84AEB0"/>
                </a:solidFill>
                <a:latin typeface="TEORHA+Intel Clear"/>
                <a:cs typeface="TEORHA+Intel Clear"/>
              </a:rPr>
              <a:t> </a:t>
            </a:r>
            <a:r>
              <a:rPr sz="1800" dirty="0">
                <a:solidFill>
                  <a:srgbClr val="84AEB0"/>
                </a:solidFill>
                <a:latin typeface="TEORHA+Intel Clear"/>
                <a:cs typeface="TEORHA+Intel Clear"/>
              </a:rPr>
              <a:t>that are correct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TEORHA+Intel Clear"/>
                <a:cs typeface="TEORHA+Intel Clear"/>
              </a:rPr>
              <a:t>32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5242847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Classification</a:t>
            </a:r>
            <a:r>
              <a:rPr sz="3200" b="1" spc="-28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Error</a:t>
            </a:r>
            <a:r>
              <a:rPr sz="3200" b="1" spc="-15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Metrics: The</a:t>
            </a:r>
            <a:r>
              <a:rPr sz="3200" b="1" spc="-15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81913"/>
            <a:ext cx="4051660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Import</a:t>
            </a:r>
            <a:r>
              <a:rPr sz="1800" b="1" spc="-15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the desired</a:t>
            </a:r>
            <a:r>
              <a:rPr sz="1800" b="1" spc="12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error</a:t>
            </a:r>
            <a:r>
              <a:rPr sz="1800" b="1" spc="-23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704" y="1456962"/>
            <a:ext cx="5142879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from</a:t>
            </a:r>
            <a:r>
              <a:rPr sz="1400" b="1" spc="-15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sklearn.metrics</a:t>
            </a:r>
            <a:r>
              <a:rPr sz="1400" b="1" spc="-36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import</a:t>
            </a:r>
            <a:r>
              <a:rPr sz="1400" b="1" spc="-3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9BB808"/>
                </a:solidFill>
                <a:latin typeface="Courier New"/>
                <a:cs typeface="Courier New"/>
              </a:rPr>
              <a:t>accuracy_score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874773"/>
            <a:ext cx="6596698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Calculate</a:t>
            </a:r>
            <a:r>
              <a:rPr sz="1800" b="1" spc="36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the error</a:t>
            </a:r>
            <a:r>
              <a:rPr sz="1800" b="1" spc="-12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on</a:t>
            </a:r>
            <a:r>
              <a:rPr sz="1800" b="1" spc="-15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the test</a:t>
            </a:r>
            <a:r>
              <a:rPr sz="1800" b="1" spc="20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and predicted data sets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704" y="2249442"/>
            <a:ext cx="5753363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accuracy_value</a:t>
            </a:r>
            <a:r>
              <a:rPr sz="1400" b="1" spc="-37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= </a:t>
            </a:r>
            <a:r>
              <a:rPr sz="1400" b="1" dirty="0">
                <a:solidFill>
                  <a:srgbClr val="9BB808"/>
                </a:solidFill>
                <a:latin typeface="Courier New"/>
                <a:cs typeface="Courier New"/>
              </a:rPr>
              <a:t>accuracy_score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(y_test,</a:t>
            </a:r>
            <a:r>
              <a:rPr sz="1400" b="1" spc="-36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y_pred)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TEORHA+Intel Clear"/>
                <a:cs typeface="TEORHA+Intel Clear"/>
              </a:rPr>
              <a:t>50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5242847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Classification</a:t>
            </a:r>
            <a:r>
              <a:rPr sz="3200" b="1" spc="-28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Error</a:t>
            </a:r>
            <a:r>
              <a:rPr sz="3200" b="1" spc="-15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Metrics: The</a:t>
            </a:r>
            <a:r>
              <a:rPr sz="3200" b="1" spc="-15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81913"/>
            <a:ext cx="4051660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Import</a:t>
            </a:r>
            <a:r>
              <a:rPr sz="1800" b="1" spc="-15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the desired</a:t>
            </a:r>
            <a:r>
              <a:rPr sz="1800" b="1" spc="12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error</a:t>
            </a:r>
            <a:r>
              <a:rPr sz="1800" b="1" spc="-23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704" y="1456962"/>
            <a:ext cx="5142879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from</a:t>
            </a:r>
            <a:r>
              <a:rPr sz="1400" b="1" spc="-12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sklearn.metrics</a:t>
            </a:r>
            <a:r>
              <a:rPr sz="1400" b="1" spc="-33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import</a:t>
            </a:r>
            <a:r>
              <a:rPr sz="1400" b="1" spc="-23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9BB808"/>
                </a:solidFill>
                <a:latin typeface="Courier New"/>
                <a:cs typeface="Courier New"/>
              </a:rPr>
              <a:t>accuracy_score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874773"/>
            <a:ext cx="6596698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Calculate</a:t>
            </a:r>
            <a:r>
              <a:rPr sz="1800" b="1" spc="36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the error</a:t>
            </a:r>
            <a:r>
              <a:rPr sz="1800" b="1" spc="-12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on</a:t>
            </a:r>
            <a:r>
              <a:rPr sz="1800" b="1" spc="-15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the test</a:t>
            </a:r>
            <a:r>
              <a:rPr sz="1800" b="1" spc="20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and predicted data sets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704" y="2249442"/>
            <a:ext cx="5753075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accuracy_value</a:t>
            </a:r>
            <a:r>
              <a:rPr sz="1400" b="1" spc="-37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= </a:t>
            </a:r>
            <a:r>
              <a:rPr sz="1400" b="1" dirty="0">
                <a:solidFill>
                  <a:srgbClr val="9BB808"/>
                </a:solidFill>
                <a:latin typeface="Courier New"/>
                <a:cs typeface="Courier New"/>
              </a:rPr>
              <a:t>accuracy_score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(y_test,</a:t>
            </a:r>
            <a:r>
              <a:rPr sz="1400" b="1" spc="-34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y_pred)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7200" y="2667507"/>
            <a:ext cx="5837209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Lots of other</a:t>
            </a:r>
            <a:r>
              <a:rPr sz="1800" b="1" spc="-18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error</a:t>
            </a:r>
            <a:r>
              <a:rPr sz="1800" b="1" spc="-12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metrics and</a:t>
            </a:r>
            <a:r>
              <a:rPr sz="1800" b="1" spc="-10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diagnostic</a:t>
            </a:r>
            <a:r>
              <a:rPr sz="1800" b="1" spc="28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tools: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4704" y="3004076"/>
            <a:ext cx="7100458" cy="468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from</a:t>
            </a:r>
            <a:r>
              <a:rPr sz="1400" b="1" spc="-15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sklearn.metrics</a:t>
            </a:r>
            <a:r>
              <a:rPr sz="1400" b="1" spc="-36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4AEB0"/>
                </a:solidFill>
                <a:latin typeface="Courier New"/>
                <a:cs typeface="Courier New"/>
              </a:rPr>
              <a:t>import</a:t>
            </a:r>
            <a:r>
              <a:rPr sz="1400" b="1" spc="-31" dirty="0">
                <a:solidFill>
                  <a:srgbClr val="84AEB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9BB808"/>
                </a:solidFill>
                <a:latin typeface="Courier New"/>
                <a:cs typeface="Courier New"/>
              </a:rPr>
              <a:t>precision_score,</a:t>
            </a:r>
            <a:r>
              <a:rPr sz="1400" b="1" spc="-37" dirty="0">
                <a:solidFill>
                  <a:srgbClr val="9BB808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9BB808"/>
                </a:solidFill>
                <a:latin typeface="Courier New"/>
                <a:cs typeface="Courier New"/>
              </a:rPr>
              <a:t>recall_score,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71853" y="3293636"/>
            <a:ext cx="3428487" cy="1048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9BB808"/>
                </a:solidFill>
                <a:latin typeface="Courier New"/>
                <a:cs typeface="Courier New"/>
              </a:rPr>
              <a:t>f1_score,</a:t>
            </a:r>
            <a:r>
              <a:rPr sz="1400" b="1" spc="-23" dirty="0">
                <a:solidFill>
                  <a:srgbClr val="9BB808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9BB808"/>
                </a:solidFill>
                <a:latin typeface="Courier New"/>
                <a:cs typeface="Courier New"/>
              </a:rPr>
              <a:t>roc_auc_score,</a:t>
            </a:r>
          </a:p>
          <a:p>
            <a:pPr marL="0" marR="0">
              <a:lnSpc>
                <a:spcPts val="1593"/>
              </a:lnSpc>
              <a:spcBef>
                <a:spcPts val="686"/>
              </a:spcBef>
              <a:spcAft>
                <a:spcPts val="0"/>
              </a:spcAft>
            </a:pPr>
            <a:r>
              <a:rPr sz="1400" b="1" dirty="0">
                <a:solidFill>
                  <a:srgbClr val="9BB808"/>
                </a:solidFill>
                <a:latin typeface="Courier New"/>
                <a:cs typeface="Courier New"/>
              </a:rPr>
              <a:t>confusion_matrix,</a:t>
            </a:r>
            <a:r>
              <a:rPr sz="1400" b="1" spc="-49" dirty="0">
                <a:solidFill>
                  <a:srgbClr val="9BB808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9BB808"/>
                </a:solidFill>
                <a:latin typeface="Courier New"/>
                <a:cs typeface="Courier New"/>
              </a:rPr>
              <a:t>roc_curve,</a:t>
            </a:r>
          </a:p>
          <a:p>
            <a:pPr marL="0" marR="0">
              <a:lnSpc>
                <a:spcPts val="1590"/>
              </a:lnSpc>
              <a:spcBef>
                <a:spcPts val="692"/>
              </a:spcBef>
              <a:spcAft>
                <a:spcPts val="0"/>
              </a:spcAft>
            </a:pPr>
            <a:r>
              <a:rPr sz="1400" b="1" dirty="0">
                <a:solidFill>
                  <a:srgbClr val="9BB808"/>
                </a:solidFill>
                <a:latin typeface="Courier New"/>
                <a:cs typeface="Courier New"/>
              </a:rPr>
              <a:t>precision_recall_curve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TEORHA+Intel Clear"/>
                <a:cs typeface="TEORHA+Intel Clear"/>
              </a:rPr>
              <a:t>51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44F22DA6-B254-433D-A7C5-9BEC1B32C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0"/>
            <a:ext cx="6480719" cy="509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62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5019169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Choosing the Right</a:t>
            </a:r>
            <a:r>
              <a:rPr sz="3200" b="1" spc="-28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Error</a:t>
            </a:r>
            <a:r>
              <a:rPr sz="3200" b="1" spc="-28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Measurement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81913"/>
            <a:ext cx="7083425" cy="2345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SWSULE+Wingdings"/>
                <a:cs typeface="SWSUL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4AEB0"/>
                </a:solidFill>
                <a:latin typeface="TEORHA+Intel Clear"/>
                <a:cs typeface="TEORHA+Intel Clear"/>
              </a:rPr>
              <a:t>You are asked to build</a:t>
            </a:r>
            <a:r>
              <a:rPr sz="1800" spc="-30" dirty="0">
                <a:solidFill>
                  <a:srgbClr val="84AEB0"/>
                </a:solidFill>
                <a:latin typeface="TEORHA+Intel Clear"/>
                <a:cs typeface="TEORHA+Intel Clear"/>
              </a:rPr>
              <a:t> </a:t>
            </a:r>
            <a:r>
              <a:rPr sz="1800" dirty="0">
                <a:solidFill>
                  <a:srgbClr val="84AEB0"/>
                </a:solidFill>
                <a:latin typeface="TEORHA+Intel Clear"/>
                <a:cs typeface="TEORHA+Intel Clear"/>
              </a:rPr>
              <a:t>a classifier</a:t>
            </a:r>
            <a:r>
              <a:rPr sz="1800" spc="-15" dirty="0">
                <a:solidFill>
                  <a:srgbClr val="84AEB0"/>
                </a:solidFill>
                <a:latin typeface="TEORHA+Intel Clear"/>
                <a:cs typeface="TEORHA+Intel Clear"/>
              </a:rPr>
              <a:t> </a:t>
            </a:r>
            <a:r>
              <a:rPr sz="1800" dirty="0">
                <a:solidFill>
                  <a:srgbClr val="84AEB0"/>
                </a:solidFill>
                <a:latin typeface="TEORHA+Intel Clear"/>
                <a:cs typeface="TEORHA+Intel Clear"/>
              </a:rPr>
              <a:t>for leukemia</a:t>
            </a:r>
          </a:p>
          <a:p>
            <a:pPr marL="0" marR="0">
              <a:lnSpc>
                <a:spcPts val="2321"/>
              </a:lnSpc>
              <a:spcBef>
                <a:spcPts val="1091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SWSULE+Wingdings"/>
                <a:cs typeface="SWSUL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Training</a:t>
            </a:r>
            <a:r>
              <a:rPr sz="1800" b="1" spc="15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data:</a:t>
            </a:r>
            <a:r>
              <a:rPr sz="1800" b="1" spc="-1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dirty="0">
                <a:solidFill>
                  <a:srgbClr val="84AEB0"/>
                </a:solidFill>
                <a:latin typeface="TEORHA+Intel Clear"/>
                <a:cs typeface="TEORHA+Intel Clear"/>
              </a:rPr>
              <a:t>1% patients with leukemia, 99% healthy</a:t>
            </a:r>
          </a:p>
          <a:p>
            <a:pPr marL="0" marR="0">
              <a:lnSpc>
                <a:spcPts val="2321"/>
              </a:lnSpc>
              <a:spcBef>
                <a:spcPts val="1037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SWSULE+Wingdings"/>
                <a:cs typeface="SWSUL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Measure</a:t>
            </a:r>
            <a:r>
              <a:rPr sz="1800" b="1" spc="12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accuracy:</a:t>
            </a:r>
            <a:r>
              <a:rPr sz="1800" b="1" spc="-18" dirty="0">
                <a:solidFill>
                  <a:srgbClr val="84AEB0"/>
                </a:solidFill>
                <a:latin typeface="QHDCMR+Intel Clear,Bold"/>
                <a:cs typeface="QHDCMR+Intel Clear,Bold"/>
              </a:rPr>
              <a:t> </a:t>
            </a:r>
            <a:r>
              <a:rPr sz="1800" dirty="0">
                <a:solidFill>
                  <a:srgbClr val="84AEB0"/>
                </a:solidFill>
                <a:latin typeface="TEORHA+Intel Clear"/>
                <a:cs typeface="TEORHA+Intel Clear"/>
              </a:rPr>
              <a:t>total % of predictions</a:t>
            </a:r>
            <a:r>
              <a:rPr sz="1800" spc="-11" dirty="0">
                <a:solidFill>
                  <a:srgbClr val="84AEB0"/>
                </a:solidFill>
                <a:latin typeface="TEORHA+Intel Clear"/>
                <a:cs typeface="TEORHA+Intel Clear"/>
              </a:rPr>
              <a:t> </a:t>
            </a:r>
            <a:r>
              <a:rPr sz="1800" dirty="0">
                <a:solidFill>
                  <a:srgbClr val="84AEB0"/>
                </a:solidFill>
                <a:latin typeface="TEORHA+Intel Clear"/>
                <a:cs typeface="TEORHA+Intel Clear"/>
              </a:rPr>
              <a:t>that are correct</a:t>
            </a:r>
          </a:p>
          <a:p>
            <a:pPr marL="0" marR="0">
              <a:lnSpc>
                <a:spcPts val="2325"/>
              </a:lnSpc>
              <a:spcBef>
                <a:spcPts val="1084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SWSULE+Wingdings"/>
                <a:cs typeface="SWSUL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4AEB0"/>
                </a:solidFill>
                <a:latin typeface="PORQSL+Intel Clear"/>
                <a:cs typeface="PORQSL+Intel Clear"/>
              </a:rPr>
              <a:t>Build</a:t>
            </a:r>
            <a:r>
              <a:rPr sz="1800" spc="-31" dirty="0">
                <a:solidFill>
                  <a:srgbClr val="84AEB0"/>
                </a:solidFill>
                <a:latin typeface="PORQSL+Intel Clear"/>
                <a:cs typeface="PORQSL+Intel Clear"/>
              </a:rPr>
              <a:t> </a:t>
            </a:r>
            <a:r>
              <a:rPr sz="1800" dirty="0">
                <a:solidFill>
                  <a:srgbClr val="84AEB0"/>
                </a:solidFill>
                <a:latin typeface="PORQSL+Intel Clear"/>
                <a:cs typeface="PORQSL+Intel Clear"/>
              </a:rPr>
              <a:t>a simple</a:t>
            </a:r>
            <a:r>
              <a:rPr sz="1800" spc="-15" dirty="0">
                <a:solidFill>
                  <a:srgbClr val="84AEB0"/>
                </a:solidFill>
                <a:latin typeface="PORQSL+Intel Clear"/>
                <a:cs typeface="PORQSL+Intel Clear"/>
              </a:rPr>
              <a:t> </a:t>
            </a:r>
            <a:r>
              <a:rPr sz="1800" dirty="0">
                <a:solidFill>
                  <a:srgbClr val="84AEB0"/>
                </a:solidFill>
                <a:latin typeface="PORQSL+Intel Clear"/>
                <a:cs typeface="PORQSL+Intel Clear"/>
              </a:rPr>
              <a:t>model that always predicts</a:t>
            </a:r>
            <a:r>
              <a:rPr sz="1800" spc="-14" dirty="0">
                <a:solidFill>
                  <a:srgbClr val="84AEB0"/>
                </a:solidFill>
                <a:latin typeface="PORQSL+Intel Clear"/>
                <a:cs typeface="PORQSL+Intel Clear"/>
              </a:rPr>
              <a:t> </a:t>
            </a:r>
            <a:r>
              <a:rPr sz="1800" dirty="0">
                <a:solidFill>
                  <a:srgbClr val="84AEB0"/>
                </a:solidFill>
                <a:latin typeface="PORQSL+Intel Clear"/>
                <a:cs typeface="PORQSL+Intel Clear"/>
              </a:rPr>
              <a:t>“healthy”</a:t>
            </a:r>
          </a:p>
          <a:p>
            <a:pPr marL="0" marR="0">
              <a:lnSpc>
                <a:spcPts val="2321"/>
              </a:lnSpc>
              <a:spcBef>
                <a:spcPts val="109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SWSULE+Wingdings"/>
                <a:cs typeface="SWSULE+Wingdings"/>
              </a:rPr>
              <a:t>.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4AEB0"/>
                </a:solidFill>
                <a:latin typeface="PORQSL+Intel Clear"/>
                <a:cs typeface="PORQSL+Intel Clear"/>
              </a:rPr>
              <a:t>Accuracy</a:t>
            </a:r>
            <a:r>
              <a:rPr sz="1800" spc="-10" dirty="0">
                <a:solidFill>
                  <a:srgbClr val="84AEB0"/>
                </a:solidFill>
                <a:latin typeface="PORQSL+Intel Clear"/>
                <a:cs typeface="PORQSL+Intel Clear"/>
              </a:rPr>
              <a:t> </a:t>
            </a:r>
            <a:r>
              <a:rPr sz="1800" dirty="0">
                <a:solidFill>
                  <a:srgbClr val="84AEB0"/>
                </a:solidFill>
                <a:latin typeface="PORQSL+Intel Clear"/>
                <a:cs typeface="PORQSL+Intel Clear"/>
              </a:rPr>
              <a:t>will be 99%…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TEORHA+Intel Clear"/>
                <a:cs typeface="TEORHA+Intel Clear"/>
              </a:rPr>
              <a:t>33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2566013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Confusion Matrix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48914" y="983565"/>
            <a:ext cx="1339093" cy="912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91439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Positive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77967" y="983565"/>
            <a:ext cx="1339093" cy="912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4572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Negative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39773" y="1761363"/>
            <a:ext cx="1156030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247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Positive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3654" y="1761363"/>
            <a:ext cx="1689582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True Positive</a:t>
            </a:r>
          </a:p>
          <a:p>
            <a:pPr marL="468122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(TP)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28032" y="1761363"/>
            <a:ext cx="1839315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False Negative</a:t>
            </a:r>
          </a:p>
          <a:p>
            <a:pPr marL="53975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(FN)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94052" y="2538857"/>
            <a:ext cx="1246784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967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Negative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44698" y="2538857"/>
            <a:ext cx="1747418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False Positive</a:t>
            </a:r>
          </a:p>
          <a:p>
            <a:pPr marL="504698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(FP)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56988" y="2538857"/>
            <a:ext cx="1781480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True Negative</a:t>
            </a:r>
          </a:p>
          <a:p>
            <a:pPr marL="503173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(TN)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TEORHA+Intel Clear"/>
                <a:cs typeface="TEORHA+Intel Clear"/>
              </a:rPr>
              <a:t>34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2566013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Confusion Matrix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48914" y="983565"/>
            <a:ext cx="1339093" cy="912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91439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Positive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77967" y="983565"/>
            <a:ext cx="1339093" cy="912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4572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Negative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39773" y="1761363"/>
            <a:ext cx="1156030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247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Positive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3654" y="1761363"/>
            <a:ext cx="1689582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True Positive</a:t>
            </a:r>
          </a:p>
          <a:p>
            <a:pPr marL="468122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(TP)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28032" y="1761363"/>
            <a:ext cx="1839315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False Negative</a:t>
            </a:r>
          </a:p>
          <a:p>
            <a:pPr marL="53975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(FN)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99630" y="1897252"/>
            <a:ext cx="1615059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Type II</a:t>
            </a:r>
            <a:r>
              <a:rPr sz="1800" spc="14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Error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94052" y="2538857"/>
            <a:ext cx="1246784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967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Negative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44698" y="2538857"/>
            <a:ext cx="1747418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False Positive</a:t>
            </a:r>
          </a:p>
          <a:p>
            <a:pPr marL="504698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(FP)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56988" y="2538857"/>
            <a:ext cx="1781480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True Negative</a:t>
            </a:r>
          </a:p>
          <a:p>
            <a:pPr marL="503173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(TN)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112007" y="3886123"/>
            <a:ext cx="1553794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Type I Error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TEORHA+Intel Clear"/>
                <a:cs typeface="TEORHA+Intel Clear"/>
              </a:rPr>
              <a:t>35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4178589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Accuracy: Predicting</a:t>
            </a:r>
            <a:r>
              <a:rPr sz="3200" b="1" spc="-33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Correctly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48914" y="983565"/>
            <a:ext cx="1339093" cy="912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91439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Positive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77967" y="983565"/>
            <a:ext cx="1339093" cy="912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4572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Negative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39773" y="1761363"/>
            <a:ext cx="1156030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247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Positive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3654" y="1761363"/>
            <a:ext cx="1689582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True Positive</a:t>
            </a:r>
          </a:p>
          <a:p>
            <a:pPr marL="468122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(TP)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28032" y="1761363"/>
            <a:ext cx="1839315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False Negative</a:t>
            </a:r>
          </a:p>
          <a:p>
            <a:pPr marL="53975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(FN)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94052" y="2538857"/>
            <a:ext cx="1246784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967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Negative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44698" y="2538857"/>
            <a:ext cx="1747418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False Positive</a:t>
            </a:r>
          </a:p>
          <a:p>
            <a:pPr marL="504698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(FP)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56988" y="2538857"/>
            <a:ext cx="1781480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True Negative</a:t>
            </a:r>
          </a:p>
          <a:p>
            <a:pPr marL="503173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(TN)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98390" y="3672588"/>
            <a:ext cx="1290866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1" dirty="0">
                <a:solidFill>
                  <a:srgbClr val="344C5E"/>
                </a:solidFill>
                <a:latin typeface="TEORHA+Intel Clear"/>
                <a:cs typeface="TEORHA+Intel Clear"/>
              </a:rPr>
              <a:t>TP</a:t>
            </a:r>
            <a:r>
              <a:rPr sz="2000" spc="-12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2000" spc="-18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spc="-11" dirty="0">
                <a:solidFill>
                  <a:srgbClr val="344C5E"/>
                </a:solidFill>
                <a:latin typeface="TEORHA+Intel Clear"/>
                <a:cs typeface="TEORHA+Intel Clear"/>
              </a:rPr>
              <a:t>TN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24860" y="3858516"/>
            <a:ext cx="1619944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0" dirty="0">
                <a:solidFill>
                  <a:srgbClr val="344C5E"/>
                </a:solidFill>
                <a:latin typeface="TEORHA+Intel Clear"/>
                <a:cs typeface="TEORHA+Intel Clear"/>
              </a:rPr>
              <a:t>Accuracy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 =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325365" y="4071266"/>
            <a:ext cx="2437680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1" dirty="0">
                <a:solidFill>
                  <a:srgbClr val="344C5E"/>
                </a:solidFill>
                <a:latin typeface="TEORHA+Intel Clear"/>
                <a:cs typeface="TEORHA+Intel Clear"/>
              </a:rPr>
              <a:t>TP</a:t>
            </a:r>
            <a:r>
              <a:rPr sz="2000" spc="-12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2000" spc="-18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FN</a:t>
            </a:r>
            <a:r>
              <a:rPr sz="2000" spc="-15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2000" spc="-18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FP</a:t>
            </a:r>
            <a:r>
              <a:rPr sz="2000" spc="-28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2000" spc="-18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spc="-11" dirty="0">
                <a:solidFill>
                  <a:srgbClr val="344C5E"/>
                </a:solidFill>
                <a:latin typeface="TEORHA+Intel Clear"/>
                <a:cs typeface="TEORHA+Intel Clear"/>
              </a:rPr>
              <a:t>TN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TEORHA+Intel Clear"/>
                <a:cs typeface="TEORHA+Intel Clear"/>
              </a:rPr>
              <a:t>36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5286833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Recall:</a:t>
            </a:r>
            <a:r>
              <a:rPr sz="3200" b="1" spc="-18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Identifying</a:t>
            </a:r>
            <a:r>
              <a:rPr sz="3200" b="1" spc="-28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All Positive</a:t>
            </a:r>
            <a:r>
              <a:rPr sz="3200" b="1" spc="-37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Instances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48914" y="983565"/>
            <a:ext cx="1339093" cy="912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91439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Positive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77967" y="983565"/>
            <a:ext cx="1339093" cy="912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4572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Negative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39773" y="1761363"/>
            <a:ext cx="1156030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247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Positive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3654" y="1761363"/>
            <a:ext cx="1689582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True Positive</a:t>
            </a:r>
          </a:p>
          <a:p>
            <a:pPr marL="468122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(TP)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28032" y="1761363"/>
            <a:ext cx="1839315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False Negative</a:t>
            </a:r>
          </a:p>
          <a:p>
            <a:pPr marL="53975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(FN)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94052" y="2538857"/>
            <a:ext cx="1246784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967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Negative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44698" y="2538857"/>
            <a:ext cx="1747418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False Positive</a:t>
            </a:r>
          </a:p>
          <a:p>
            <a:pPr marL="504698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(FP)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56988" y="2538857"/>
            <a:ext cx="1781480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True Negative</a:t>
            </a:r>
          </a:p>
          <a:p>
            <a:pPr marL="503173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(TN)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83759" y="3672588"/>
            <a:ext cx="691754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1" dirty="0">
                <a:solidFill>
                  <a:srgbClr val="344C5E"/>
                </a:solidFill>
                <a:latin typeface="TEORHA+Intel Clear"/>
                <a:cs typeface="TEORHA+Intel Clear"/>
              </a:rPr>
              <a:t>TP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325621" y="3704592"/>
            <a:ext cx="1561408" cy="101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916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0" dirty="0">
                <a:solidFill>
                  <a:srgbClr val="344C5E"/>
                </a:solidFill>
                <a:latin typeface="TEORHA+Intel Clear"/>
                <a:cs typeface="TEORHA+Intel Clear"/>
              </a:rPr>
              <a:t>Recall</a:t>
            </a:r>
            <a:r>
              <a:rPr sz="2000" spc="-23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or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0" dirty="0">
                <a:solidFill>
                  <a:srgbClr val="344C5E"/>
                </a:solidFill>
                <a:latin typeface="TEORHA+Intel Clear"/>
                <a:cs typeface="TEORHA+Intel Clear"/>
              </a:rPr>
              <a:t>Sensitivity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68316" y="3858516"/>
            <a:ext cx="532177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=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891151" y="4071266"/>
            <a:ext cx="1275596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1" dirty="0">
                <a:solidFill>
                  <a:srgbClr val="344C5E"/>
                </a:solidFill>
                <a:latin typeface="TEORHA+Intel Clear"/>
                <a:cs typeface="TEORHA+Intel Clear"/>
              </a:rPr>
              <a:t>TP</a:t>
            </a:r>
            <a:r>
              <a:rPr sz="2000" spc="-12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2000" spc="-18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FN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TEORHA+Intel Clear"/>
                <a:cs typeface="TEORHA+Intel Clear"/>
              </a:rPr>
              <a:t>37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5865681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Precision:</a:t>
            </a:r>
            <a:r>
              <a:rPr sz="3200" b="1" spc="-18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Identifying</a:t>
            </a:r>
            <a:r>
              <a:rPr sz="3200" b="1" spc="-28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Only Positive</a:t>
            </a:r>
            <a:r>
              <a:rPr sz="3200" b="1" spc="-25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Instances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48914" y="983565"/>
            <a:ext cx="1339093" cy="912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91439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Positive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77967" y="983565"/>
            <a:ext cx="1339093" cy="912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4572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Negative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39773" y="1761363"/>
            <a:ext cx="1156030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247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Positive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3654" y="1761363"/>
            <a:ext cx="1689582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True Positive</a:t>
            </a:r>
          </a:p>
          <a:p>
            <a:pPr marL="468122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(TP)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28032" y="1761363"/>
            <a:ext cx="1839315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False Negative</a:t>
            </a:r>
          </a:p>
          <a:p>
            <a:pPr marL="53975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(FN)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94052" y="2538857"/>
            <a:ext cx="1246784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967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Negative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44698" y="2538857"/>
            <a:ext cx="1747418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False Positive</a:t>
            </a:r>
          </a:p>
          <a:p>
            <a:pPr marL="504698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(FP)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56988" y="2538857"/>
            <a:ext cx="1781480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True Negative</a:t>
            </a:r>
          </a:p>
          <a:p>
            <a:pPr marL="503173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(TN)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36134" y="3672588"/>
            <a:ext cx="691754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1" dirty="0">
                <a:solidFill>
                  <a:srgbClr val="344C5E"/>
                </a:solidFill>
                <a:latin typeface="TEORHA+Intel Clear"/>
                <a:cs typeface="TEORHA+Intel Clear"/>
              </a:rPr>
              <a:t>TP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390900" y="3858516"/>
            <a:ext cx="1632924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Precision</a:t>
            </a:r>
            <a:r>
              <a:rPr sz="2000" spc="-36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=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55717" y="4071266"/>
            <a:ext cx="1252690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1" dirty="0">
                <a:solidFill>
                  <a:srgbClr val="344C5E"/>
                </a:solidFill>
                <a:latin typeface="TEORHA+Intel Clear"/>
                <a:cs typeface="TEORHA+Intel Clear"/>
              </a:rPr>
              <a:t>TP</a:t>
            </a:r>
            <a:r>
              <a:rPr sz="2000" spc="-12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2000" spc="-18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FP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TEORHA+Intel Clear"/>
                <a:cs typeface="TEORHA+Intel Clear"/>
              </a:rPr>
              <a:t>38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4369429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Specificity:</a:t>
            </a:r>
            <a:r>
              <a:rPr sz="3200" b="1" spc="-23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Avoiding</a:t>
            </a:r>
            <a:r>
              <a:rPr sz="3200" b="1" spc="-15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False</a:t>
            </a:r>
            <a:r>
              <a:rPr sz="3200" b="1" spc="-3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 </a:t>
            </a:r>
            <a:r>
              <a:rPr sz="3200" b="1" dirty="0">
                <a:solidFill>
                  <a:srgbClr val="344C5E"/>
                </a:solidFill>
                <a:latin typeface="PUAVJU+Intel Clear Pro"/>
                <a:cs typeface="PUAVJU+Intel Clear Pro"/>
              </a:rPr>
              <a:t>Alarms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48914" y="983565"/>
            <a:ext cx="1339093" cy="912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91439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Positive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77967" y="983565"/>
            <a:ext cx="1339093" cy="912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Predicted</a:t>
            </a:r>
          </a:p>
          <a:p>
            <a:pPr marL="4572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Negative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39773" y="1761363"/>
            <a:ext cx="1156030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247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Positive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3654" y="1761363"/>
            <a:ext cx="1689582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True Positive</a:t>
            </a:r>
          </a:p>
          <a:p>
            <a:pPr marL="468122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(TP)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28032" y="1761363"/>
            <a:ext cx="1839315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False Negative</a:t>
            </a:r>
          </a:p>
          <a:p>
            <a:pPr marL="53975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(FN)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94052" y="2538857"/>
            <a:ext cx="1246784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967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Actual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Negative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44698" y="2538857"/>
            <a:ext cx="1747418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False Positive</a:t>
            </a:r>
          </a:p>
          <a:p>
            <a:pPr marL="504698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(FP)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56988" y="2538857"/>
            <a:ext cx="1781480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True Negative</a:t>
            </a:r>
          </a:p>
          <a:p>
            <a:pPr marL="503173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44C5E"/>
                </a:solidFill>
                <a:latin typeface="TEORHA+Intel Clear"/>
                <a:cs typeface="TEORHA+Intel Clear"/>
              </a:rPr>
              <a:t>(TN)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25465" y="3672588"/>
            <a:ext cx="714660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1" dirty="0">
                <a:solidFill>
                  <a:srgbClr val="344C5E"/>
                </a:solidFill>
                <a:latin typeface="TEORHA+Intel Clear"/>
                <a:cs typeface="TEORHA+Intel Clear"/>
              </a:rPr>
              <a:t>TN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232404" y="3858516"/>
            <a:ext cx="1753306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0" dirty="0">
                <a:solidFill>
                  <a:srgbClr val="344C5E"/>
                </a:solidFill>
                <a:latin typeface="TEORHA+Intel Clear"/>
                <a:cs typeface="TEORHA+Intel Clear"/>
              </a:rPr>
              <a:t>Specificity</a:t>
            </a:r>
            <a:r>
              <a:rPr sz="2000" spc="-28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=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45050" y="4071266"/>
            <a:ext cx="1274069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FP</a:t>
            </a:r>
            <a:r>
              <a:rPr sz="2000" spc="-17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dirty="0">
                <a:solidFill>
                  <a:srgbClr val="344C5E"/>
                </a:solidFill>
                <a:latin typeface="TEORHA+Intel Clear"/>
                <a:cs typeface="TEORHA+Intel Clear"/>
              </a:rPr>
              <a:t>+</a:t>
            </a:r>
            <a:r>
              <a:rPr sz="2000" spc="-31" dirty="0">
                <a:solidFill>
                  <a:srgbClr val="344C5E"/>
                </a:solidFill>
                <a:latin typeface="TEORHA+Intel Clear"/>
                <a:cs typeface="TEORHA+Intel Clear"/>
              </a:rPr>
              <a:t> </a:t>
            </a:r>
            <a:r>
              <a:rPr sz="2000" spc="-11" dirty="0">
                <a:solidFill>
                  <a:srgbClr val="344C5E"/>
                </a:solidFill>
                <a:latin typeface="TEORHA+Intel Clear"/>
                <a:cs typeface="TEORHA+Intel Clear"/>
              </a:rPr>
              <a:t>TN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885173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TEORHA+Intel Clear"/>
                <a:cs typeface="TEORHA+Intel Clear"/>
              </a:rPr>
              <a:t>39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889</Words>
  <Application>Microsoft Office PowerPoint</Application>
  <PresentationFormat>On-screen Show (16:9)</PresentationFormat>
  <Paragraphs>363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SWSULE+Wingdings</vt:lpstr>
      <vt:lpstr>TEORHA+Intel Clear</vt:lpstr>
      <vt:lpstr>Courier New</vt:lpstr>
      <vt:lpstr>PUAVJU+Intel Clear Pro</vt:lpstr>
      <vt:lpstr>Times New Roman</vt:lpstr>
      <vt:lpstr>Calibri</vt:lpstr>
      <vt:lpstr>DVSMPN+Intel Clear,Bold</vt:lpstr>
      <vt:lpstr>PORQSL+Intel Clear</vt:lpstr>
      <vt:lpstr>QHDCMR+Intel Clear,Bold</vt:lpstr>
      <vt:lpstr>Arial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SASUMANA VINAY KUMAR</cp:lastModifiedBy>
  <cp:revision>2</cp:revision>
  <dcterms:modified xsi:type="dcterms:W3CDTF">2020-01-25T16:38:05Z</dcterms:modified>
</cp:coreProperties>
</file>