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80" r:id="rId16"/>
    <p:sldId id="281" r:id="rId17"/>
    <p:sldId id="282" r:id="rId18"/>
    <p:sldId id="283" r:id="rId19"/>
    <p:sldId id="284" r:id="rId20"/>
    <p:sldId id="294" r:id="rId21"/>
    <p:sldId id="295" r:id="rId22"/>
    <p:sldId id="296" r:id="rId23"/>
    <p:sldId id="297" r:id="rId24"/>
    <p:sldId id="298" r:id="rId25"/>
    <p:sldId id="321" r:id="rId26"/>
    <p:sldId id="322" r:id="rId27"/>
    <p:sldId id="323" r:id="rId28"/>
    <p:sldId id="324" r:id="rId29"/>
    <p:sldId id="325" r:id="rId30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LWFQEI+CourierNewPS-BoldMT" panose="020B0604020202020204" charset="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80329"/>
            <a:ext cx="4603041" cy="1106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1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Classification</a:t>
            </a:r>
            <a:r>
              <a:rPr sz="3200" spc="34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with SVMs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775642"/>
            <a:ext cx="2918795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84AEB0"/>
                </a:solidFill>
                <a:latin typeface="Calibri"/>
                <a:cs typeface="Calibri"/>
              </a:rPr>
              <a:t>Find the line that</a:t>
            </a:r>
            <a:r>
              <a:rPr sz="1200" b="1" spc="-11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84AEB0"/>
                </a:solidFill>
                <a:latin typeface="Calibri"/>
                <a:cs typeface="Calibri"/>
              </a:rPr>
              <a:t>best separates</a:t>
            </a:r>
            <a:r>
              <a:rPr sz="1200" b="1" spc="-11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84AEB0"/>
                </a:solidFill>
                <a:latin typeface="Calibri"/>
                <a:cs typeface="Calibri"/>
              </a:rPr>
              <a:t>classes.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88514" y="1273730"/>
            <a:ext cx="510263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88514" y="2272585"/>
            <a:ext cx="510263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40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17903" y="2500169"/>
            <a:ext cx="625761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Calibri"/>
                <a:cs typeface="Calibri"/>
              </a:rPr>
              <a:t>Age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88514" y="3271313"/>
            <a:ext cx="510263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20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40864" y="4128780"/>
            <a:ext cx="407686" cy="55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006596" y="4128780"/>
            <a:ext cx="510572" cy="55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10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738495" y="4128780"/>
            <a:ext cx="510572" cy="55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20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301238" y="4402186"/>
            <a:ext cx="2747879" cy="55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Calibri"/>
                <a:cs typeface="Calibri"/>
              </a:rPr>
              <a:t>Number of Malignant</a:t>
            </a:r>
            <a:r>
              <a:rPr sz="1600" b="1" spc="-37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44C5E"/>
                </a:solidFill>
                <a:latin typeface="Calibri"/>
                <a:cs typeface="Calibri"/>
              </a:rPr>
              <a:t>Nodes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903207" y="4889306"/>
            <a:ext cx="255968" cy="277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81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80329"/>
            <a:ext cx="4603041" cy="1106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1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Classification</a:t>
            </a:r>
            <a:r>
              <a:rPr sz="3200" spc="34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with SVMs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775642"/>
            <a:ext cx="2918795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84AEB0"/>
                </a:solidFill>
                <a:latin typeface="Calibri"/>
                <a:cs typeface="Calibri"/>
              </a:rPr>
              <a:t>Find the line that</a:t>
            </a:r>
            <a:r>
              <a:rPr sz="1200" b="1" spc="-11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84AEB0"/>
                </a:solidFill>
                <a:latin typeface="Calibri"/>
                <a:cs typeface="Calibri"/>
              </a:rPr>
              <a:t>best separates</a:t>
            </a:r>
            <a:r>
              <a:rPr sz="1200" b="1" spc="-11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84AEB0"/>
                </a:solidFill>
                <a:latin typeface="Calibri"/>
                <a:cs typeface="Calibri"/>
              </a:rPr>
              <a:t>classes.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88514" y="1273730"/>
            <a:ext cx="510263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88514" y="2272585"/>
            <a:ext cx="510263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40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17903" y="2500169"/>
            <a:ext cx="625761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Calibri"/>
                <a:cs typeface="Calibri"/>
              </a:rPr>
              <a:t>Age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88514" y="3271313"/>
            <a:ext cx="510263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20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40864" y="4128780"/>
            <a:ext cx="407686" cy="55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006596" y="4128780"/>
            <a:ext cx="510572" cy="55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10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738495" y="4128780"/>
            <a:ext cx="510572" cy="55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20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301238" y="4402186"/>
            <a:ext cx="2747879" cy="55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Calibri"/>
                <a:cs typeface="Calibri"/>
              </a:rPr>
              <a:t>Number of Malignant</a:t>
            </a:r>
            <a:r>
              <a:rPr sz="1600" b="1" spc="-37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44C5E"/>
                </a:solidFill>
                <a:latin typeface="Calibri"/>
                <a:cs typeface="Calibri"/>
              </a:rPr>
              <a:t>Nodes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903207" y="4889306"/>
            <a:ext cx="255968" cy="277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81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13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80329"/>
            <a:ext cx="4603041" cy="1106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1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Classification</a:t>
            </a:r>
            <a:r>
              <a:rPr sz="3200" spc="34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with SVMs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775642"/>
            <a:ext cx="2918795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84AEB0"/>
                </a:solidFill>
                <a:latin typeface="Calibri"/>
                <a:cs typeface="Calibri"/>
              </a:rPr>
              <a:t>Find the line that</a:t>
            </a:r>
            <a:r>
              <a:rPr sz="1200" b="1" spc="-11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84AEB0"/>
                </a:solidFill>
                <a:latin typeface="Calibri"/>
                <a:cs typeface="Calibri"/>
              </a:rPr>
              <a:t>best separates</a:t>
            </a:r>
            <a:r>
              <a:rPr sz="1200" b="1" spc="-11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84AEB0"/>
                </a:solidFill>
                <a:latin typeface="Calibri"/>
                <a:cs typeface="Calibri"/>
              </a:rPr>
              <a:t>classes.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88514" y="1273730"/>
            <a:ext cx="510263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88514" y="2272585"/>
            <a:ext cx="510263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40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17903" y="2500169"/>
            <a:ext cx="625761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Calibri"/>
                <a:cs typeface="Calibri"/>
              </a:rPr>
              <a:t>Age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88514" y="3271313"/>
            <a:ext cx="510263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20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40864" y="4128780"/>
            <a:ext cx="407686" cy="55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006596" y="4128780"/>
            <a:ext cx="510572" cy="55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10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738495" y="4128780"/>
            <a:ext cx="510572" cy="55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20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301238" y="4402186"/>
            <a:ext cx="2747879" cy="55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Calibri"/>
                <a:cs typeface="Calibri"/>
              </a:rPr>
              <a:t>Number of Malignant</a:t>
            </a:r>
            <a:r>
              <a:rPr sz="1600" b="1" spc="-37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44C5E"/>
                </a:solidFill>
                <a:latin typeface="Calibri"/>
                <a:cs typeface="Calibri"/>
              </a:rPr>
              <a:t>Nodes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903207" y="4889306"/>
            <a:ext cx="255968" cy="277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81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14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80329"/>
            <a:ext cx="4603041" cy="1106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1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Classification</a:t>
            </a:r>
            <a:r>
              <a:rPr sz="3200" spc="34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with SVMs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775642"/>
            <a:ext cx="2918795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84AEB0"/>
                </a:solidFill>
                <a:latin typeface="Calibri"/>
                <a:cs typeface="Calibri"/>
              </a:rPr>
              <a:t>Find the line that</a:t>
            </a:r>
            <a:r>
              <a:rPr sz="1200" b="1" spc="-11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84AEB0"/>
                </a:solidFill>
                <a:latin typeface="Calibri"/>
                <a:cs typeface="Calibri"/>
              </a:rPr>
              <a:t>best separates</a:t>
            </a:r>
            <a:r>
              <a:rPr sz="1200" b="1" spc="-11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84AEB0"/>
                </a:solidFill>
                <a:latin typeface="Calibri"/>
                <a:cs typeface="Calibri"/>
              </a:rPr>
              <a:t>classes.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88514" y="1273730"/>
            <a:ext cx="510263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88514" y="2272585"/>
            <a:ext cx="510263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40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17903" y="2500169"/>
            <a:ext cx="625761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Calibri"/>
                <a:cs typeface="Calibri"/>
              </a:rPr>
              <a:t>Age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88514" y="3271313"/>
            <a:ext cx="510263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20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40864" y="4128780"/>
            <a:ext cx="407686" cy="55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006596" y="4128780"/>
            <a:ext cx="510572" cy="55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10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738495" y="4128780"/>
            <a:ext cx="510572" cy="55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20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301238" y="4402186"/>
            <a:ext cx="2747879" cy="55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Calibri"/>
                <a:cs typeface="Calibri"/>
              </a:rPr>
              <a:t>Number of Malignant</a:t>
            </a:r>
            <a:r>
              <a:rPr sz="1600" b="1" spc="-37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44C5E"/>
                </a:solidFill>
                <a:latin typeface="Calibri"/>
                <a:cs typeface="Calibri"/>
              </a:rPr>
              <a:t>Nodes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903207" y="4889306"/>
            <a:ext cx="255968" cy="277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81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80329"/>
            <a:ext cx="4603041" cy="1106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1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Classification</a:t>
            </a:r>
            <a:r>
              <a:rPr sz="3200" spc="34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with SVMs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775642"/>
            <a:ext cx="3168015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84AEB0"/>
                </a:solidFill>
                <a:latin typeface="Calibri"/>
                <a:cs typeface="Calibri"/>
              </a:rPr>
              <a:t>Also, include the</a:t>
            </a:r>
            <a:r>
              <a:rPr sz="1200" b="1" spc="-15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84AEB0"/>
                </a:solidFill>
                <a:latin typeface="Calibri"/>
                <a:cs typeface="Calibri"/>
              </a:rPr>
              <a:t>largest boundary possible.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88514" y="1273730"/>
            <a:ext cx="510263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88514" y="2272585"/>
            <a:ext cx="510263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40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17903" y="2500169"/>
            <a:ext cx="625761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Calibri"/>
                <a:cs typeface="Calibri"/>
              </a:rPr>
              <a:t>Age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88514" y="3271313"/>
            <a:ext cx="510263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20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40864" y="4128780"/>
            <a:ext cx="407686" cy="55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006596" y="4128780"/>
            <a:ext cx="510572" cy="55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10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738495" y="4128780"/>
            <a:ext cx="510572" cy="55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20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301238" y="4402186"/>
            <a:ext cx="2747879" cy="55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Calibri"/>
                <a:cs typeface="Calibri"/>
              </a:rPr>
              <a:t>Number of Malignant</a:t>
            </a:r>
            <a:r>
              <a:rPr sz="1600" b="1" spc="-37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44C5E"/>
                </a:solidFill>
                <a:latin typeface="Calibri"/>
                <a:cs typeface="Calibri"/>
              </a:rPr>
              <a:t>Nodes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903207" y="4889306"/>
            <a:ext cx="255968" cy="277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81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16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80329"/>
            <a:ext cx="4991614" cy="1106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1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Outlier</a:t>
            </a:r>
            <a:r>
              <a:rPr sz="3200" spc="18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Sensitivity</a:t>
            </a:r>
            <a:r>
              <a:rPr sz="3200" spc="20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in SVMs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88514" y="1273730"/>
            <a:ext cx="510263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88514" y="2272585"/>
            <a:ext cx="510263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40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17903" y="2500169"/>
            <a:ext cx="625761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Calibri"/>
                <a:cs typeface="Calibri"/>
              </a:rPr>
              <a:t>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88514" y="3271313"/>
            <a:ext cx="510263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20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40864" y="4128780"/>
            <a:ext cx="407686" cy="55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06596" y="4128780"/>
            <a:ext cx="510572" cy="55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10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38495" y="4128780"/>
            <a:ext cx="510572" cy="55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20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301238" y="4402186"/>
            <a:ext cx="2747879" cy="55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Calibri"/>
                <a:cs typeface="Calibri"/>
              </a:rPr>
              <a:t>Number of Malignant</a:t>
            </a:r>
            <a:r>
              <a:rPr sz="1600" b="1" spc="-37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44C5E"/>
                </a:solidFill>
                <a:latin typeface="Calibri"/>
                <a:cs typeface="Calibri"/>
              </a:rPr>
              <a:t>Nodes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903207" y="4889306"/>
            <a:ext cx="255968" cy="277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81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25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80329"/>
            <a:ext cx="4991614" cy="1106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1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Outlier</a:t>
            </a:r>
            <a:r>
              <a:rPr sz="3200" spc="18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Sensitivity</a:t>
            </a:r>
            <a:r>
              <a:rPr sz="3200" spc="20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in SVMs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88514" y="1273730"/>
            <a:ext cx="510263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88514" y="2272585"/>
            <a:ext cx="510263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40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17903" y="2500169"/>
            <a:ext cx="625761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Calibri"/>
                <a:cs typeface="Calibri"/>
              </a:rPr>
              <a:t>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88514" y="3271313"/>
            <a:ext cx="510263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20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40864" y="4128780"/>
            <a:ext cx="407686" cy="55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06596" y="4128780"/>
            <a:ext cx="510572" cy="55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10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38495" y="4128780"/>
            <a:ext cx="510572" cy="55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20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301238" y="4402186"/>
            <a:ext cx="2747879" cy="55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Calibri"/>
                <a:cs typeface="Calibri"/>
              </a:rPr>
              <a:t>Number of Malignant</a:t>
            </a:r>
            <a:r>
              <a:rPr sz="1600" b="1" spc="-37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44C5E"/>
                </a:solidFill>
                <a:latin typeface="Calibri"/>
                <a:cs typeface="Calibri"/>
              </a:rPr>
              <a:t>Nodes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903207" y="4889306"/>
            <a:ext cx="255968" cy="277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81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26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80329"/>
            <a:ext cx="4991614" cy="1106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1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Outlier</a:t>
            </a:r>
            <a:r>
              <a:rPr sz="3200" spc="18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Sensitivity</a:t>
            </a:r>
            <a:r>
              <a:rPr sz="3200" spc="20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in SVMs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88514" y="1273730"/>
            <a:ext cx="510263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88514" y="2272585"/>
            <a:ext cx="510263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40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17903" y="2500169"/>
            <a:ext cx="625761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Calibri"/>
                <a:cs typeface="Calibri"/>
              </a:rPr>
              <a:t>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88514" y="3271313"/>
            <a:ext cx="510263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20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40864" y="4128780"/>
            <a:ext cx="407686" cy="55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06596" y="4128780"/>
            <a:ext cx="510572" cy="55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10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38495" y="4128780"/>
            <a:ext cx="510572" cy="55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20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301238" y="4402186"/>
            <a:ext cx="2747879" cy="55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Calibri"/>
                <a:cs typeface="Calibri"/>
              </a:rPr>
              <a:t>Number of Malignant</a:t>
            </a:r>
            <a:r>
              <a:rPr sz="1600" b="1" spc="-37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44C5E"/>
                </a:solidFill>
                <a:latin typeface="Calibri"/>
                <a:cs typeface="Calibri"/>
              </a:rPr>
              <a:t>Nodes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903207" y="4889306"/>
            <a:ext cx="255968" cy="277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81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27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80329"/>
            <a:ext cx="4991614" cy="1106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1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Outlier</a:t>
            </a:r>
            <a:r>
              <a:rPr sz="3200" spc="18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Sensitivity</a:t>
            </a:r>
            <a:r>
              <a:rPr sz="3200" spc="20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in SVMs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88514" y="1273730"/>
            <a:ext cx="510263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88514" y="2272585"/>
            <a:ext cx="510263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40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17903" y="2500169"/>
            <a:ext cx="625761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Calibri"/>
                <a:cs typeface="Calibri"/>
              </a:rPr>
              <a:t>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88514" y="3271313"/>
            <a:ext cx="510263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20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40864" y="4128780"/>
            <a:ext cx="407686" cy="55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06596" y="4128780"/>
            <a:ext cx="510572" cy="55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10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38495" y="4128780"/>
            <a:ext cx="510572" cy="55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20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301238" y="4402186"/>
            <a:ext cx="2747879" cy="55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Calibri"/>
                <a:cs typeface="Calibri"/>
              </a:rPr>
              <a:t>Number of Malignant</a:t>
            </a:r>
            <a:r>
              <a:rPr sz="1600" b="1" spc="-37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44C5E"/>
                </a:solidFill>
                <a:latin typeface="Calibri"/>
                <a:cs typeface="Calibri"/>
              </a:rPr>
              <a:t>Nodes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903207" y="4889306"/>
            <a:ext cx="255968" cy="277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81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28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80329"/>
            <a:ext cx="4991614" cy="1106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1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Outlier</a:t>
            </a:r>
            <a:r>
              <a:rPr sz="3200" spc="18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Sensitivity</a:t>
            </a:r>
            <a:r>
              <a:rPr sz="3200" spc="20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in SVMs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775642"/>
            <a:ext cx="3050415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84AEB0"/>
                </a:solidFill>
                <a:latin typeface="Calibri"/>
                <a:cs typeface="Calibri"/>
              </a:rPr>
              <a:t>This is</a:t>
            </a:r>
            <a:r>
              <a:rPr sz="1200" b="1" spc="-10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84AEB0"/>
                </a:solidFill>
                <a:latin typeface="Calibri"/>
                <a:cs typeface="Calibri"/>
              </a:rPr>
              <a:t>probably still the</a:t>
            </a:r>
            <a:r>
              <a:rPr sz="1200" b="1" spc="-15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84AEB0"/>
                </a:solidFill>
                <a:latin typeface="Calibri"/>
                <a:cs typeface="Calibri"/>
              </a:rPr>
              <a:t>correct</a:t>
            </a:r>
            <a:r>
              <a:rPr sz="1200" b="1" spc="-25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84AEB0"/>
                </a:solidFill>
                <a:latin typeface="Calibri"/>
                <a:cs typeface="Calibri"/>
              </a:rPr>
              <a:t>boundary.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88514" y="1273730"/>
            <a:ext cx="510263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88514" y="2272585"/>
            <a:ext cx="510263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40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17903" y="2500169"/>
            <a:ext cx="625761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Calibri"/>
                <a:cs typeface="Calibri"/>
              </a:rPr>
              <a:t>Age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88514" y="3271313"/>
            <a:ext cx="510263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20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40864" y="4128780"/>
            <a:ext cx="407686" cy="55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006596" y="4128780"/>
            <a:ext cx="510572" cy="55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10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738495" y="4128780"/>
            <a:ext cx="510572" cy="55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20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301238" y="4402186"/>
            <a:ext cx="2747879" cy="55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Calibri"/>
                <a:cs typeface="Calibri"/>
              </a:rPr>
              <a:t>Number of Malignant</a:t>
            </a:r>
            <a:r>
              <a:rPr sz="1600" b="1" spc="-37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44C5E"/>
                </a:solidFill>
                <a:latin typeface="Calibri"/>
                <a:cs typeface="Calibri"/>
              </a:rPr>
              <a:t>Nodes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903207" y="4889306"/>
            <a:ext cx="255968" cy="277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81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29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80329"/>
            <a:ext cx="6067936" cy="1106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1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Support</a:t>
            </a:r>
            <a:r>
              <a:rPr sz="3200" spc="14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3200" spc="-31" dirty="0">
                <a:solidFill>
                  <a:srgbClr val="344C5E"/>
                </a:solidFill>
                <a:latin typeface="Calibri"/>
                <a:cs typeface="Calibri"/>
              </a:rPr>
              <a:t>Vector</a:t>
            </a:r>
            <a:r>
              <a:rPr sz="3200" spc="18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Machines</a:t>
            </a:r>
            <a:r>
              <a:rPr sz="3200" spc="14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(SVM)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4852" y="1676924"/>
            <a:ext cx="1257852" cy="1444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872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10" dirty="0">
                <a:solidFill>
                  <a:srgbClr val="344C5E"/>
                </a:solidFill>
                <a:latin typeface="Calibri"/>
                <a:cs typeface="Calibri"/>
              </a:rPr>
              <a:t>Patient</a:t>
            </a:r>
          </a:p>
          <a:p>
            <a:pPr marL="163068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344C5E"/>
                </a:solidFill>
                <a:latin typeface="Calibri"/>
                <a:cs typeface="Calibri"/>
              </a:rPr>
              <a:t>Status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344C5E"/>
                </a:solidFill>
                <a:latin typeface="Calibri"/>
                <a:cs typeface="Calibri"/>
              </a:rPr>
              <a:t>After</a:t>
            </a:r>
            <a:r>
              <a:rPr sz="1800" b="1" spc="-20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44C5E"/>
                </a:solidFill>
                <a:latin typeface="Calibri"/>
                <a:cs typeface="Calibri"/>
              </a:rPr>
              <a:t>Five</a:t>
            </a:r>
          </a:p>
          <a:p>
            <a:pPr marL="208787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33" dirty="0">
                <a:solidFill>
                  <a:srgbClr val="344C5E"/>
                </a:solidFill>
                <a:latin typeface="Calibri"/>
                <a:cs typeface="Calibri"/>
              </a:rPr>
              <a:t>Years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84832" y="1677305"/>
            <a:ext cx="1123074" cy="1171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Calibri"/>
                <a:cs typeface="Calibri"/>
              </a:rPr>
              <a:t>Lost:</a:t>
            </a:r>
            <a:r>
              <a:rPr sz="1800" spc="-10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44C5E"/>
                </a:solidFill>
                <a:latin typeface="Calibri"/>
                <a:cs typeface="Calibri"/>
              </a:rPr>
              <a:t>1.0</a:t>
            </a:r>
          </a:p>
          <a:p>
            <a:pPr marL="490727" marR="0">
              <a:lnSpc>
                <a:spcPts val="2197"/>
              </a:lnSpc>
              <a:spcBef>
                <a:spcPts val="2131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Calibri"/>
                <a:cs typeface="Calibri"/>
              </a:rPr>
              <a:t>0.5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67510" y="2831862"/>
            <a:ext cx="1540269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Calibri"/>
                <a:cs typeface="Calibri"/>
              </a:rPr>
              <a:t>Survived:</a:t>
            </a:r>
            <a:r>
              <a:rPr sz="1800" spc="-25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44C5E"/>
                </a:solidFill>
                <a:latin typeface="Calibri"/>
                <a:cs typeface="Calibri"/>
              </a:rPr>
              <a:t>0.0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344289" y="3219212"/>
            <a:ext cx="2833147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344C5E"/>
                </a:solidFill>
                <a:latin typeface="Calibri"/>
                <a:cs typeface="Calibri"/>
              </a:rPr>
              <a:t>Number</a:t>
            </a:r>
            <a:r>
              <a:rPr sz="1800" b="1" spc="-50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44C5E"/>
                </a:solidFill>
                <a:latin typeface="Calibri"/>
                <a:cs typeface="Calibri"/>
              </a:rPr>
              <a:t>of Positive</a:t>
            </a:r>
            <a:r>
              <a:rPr sz="1800" b="1" spc="-31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44C5E"/>
                </a:solidFill>
                <a:latin typeface="Calibri"/>
                <a:cs typeface="Calibri"/>
              </a:rPr>
              <a:t>Nodes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55023" y="4889306"/>
            <a:ext cx="204152" cy="277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81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80329"/>
            <a:ext cx="4465910" cy="1106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1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Linear SVM: The </a:t>
            </a:r>
            <a:r>
              <a:rPr sz="3200" spc="-23" dirty="0">
                <a:solidFill>
                  <a:srgbClr val="344C5E"/>
                </a:solidFill>
                <a:latin typeface="Calibri"/>
                <a:cs typeface="Calibri"/>
              </a:rPr>
              <a:t>Syntax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1093232"/>
            <a:ext cx="5809629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Import</a:t>
            </a:r>
            <a:r>
              <a:rPr sz="1800" b="1" spc="-23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the class</a:t>
            </a:r>
            <a:r>
              <a:rPr sz="1800" b="1" spc="-23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containing</a:t>
            </a:r>
            <a:r>
              <a:rPr sz="1800" b="1" spc="-38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the classification method.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2960" y="1459521"/>
            <a:ext cx="4636029" cy="534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from sklearn.svm</a:t>
            </a:r>
            <a:r>
              <a:rPr sz="1600" b="1" spc="38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 </a:t>
            </a: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import</a:t>
            </a:r>
            <a:r>
              <a:rPr sz="1600" b="1" spc="1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 </a:t>
            </a:r>
            <a:r>
              <a:rPr sz="1600" b="1" dirty="0">
                <a:solidFill>
                  <a:srgbClr val="0433FF"/>
                </a:solidFill>
                <a:latin typeface="LWFQEI+CourierNewPS-BoldMT"/>
                <a:cs typeface="LWFQEI+CourierNewPS-BoldMT"/>
              </a:rPr>
              <a:t>LinearSVC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03207" y="4889306"/>
            <a:ext cx="255968" cy="277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81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39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80329"/>
            <a:ext cx="4465910" cy="1106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1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Linear SVM: The </a:t>
            </a:r>
            <a:r>
              <a:rPr sz="3200" spc="-23" dirty="0">
                <a:solidFill>
                  <a:srgbClr val="344C5E"/>
                </a:solidFill>
                <a:latin typeface="Calibri"/>
                <a:cs typeface="Calibri"/>
              </a:rPr>
              <a:t>Syntax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1093232"/>
            <a:ext cx="5809629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Import</a:t>
            </a:r>
            <a:r>
              <a:rPr sz="1800" b="1" spc="-23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the class</a:t>
            </a:r>
            <a:r>
              <a:rPr sz="1800" b="1" spc="-23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containing</a:t>
            </a:r>
            <a:r>
              <a:rPr sz="1800" b="1" spc="-38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the classification method.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2960" y="1459521"/>
            <a:ext cx="4636029" cy="534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from sklearn.svm</a:t>
            </a:r>
            <a:r>
              <a:rPr sz="1600" b="1" spc="38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 </a:t>
            </a: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import</a:t>
            </a:r>
            <a:r>
              <a:rPr sz="1600" b="1" spc="1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 </a:t>
            </a:r>
            <a:r>
              <a:rPr sz="1600" b="1" dirty="0">
                <a:solidFill>
                  <a:srgbClr val="0433FF"/>
                </a:solidFill>
                <a:latin typeface="LWFQEI+CourierNewPS-BoldMT"/>
                <a:cs typeface="LWFQEI+CourierNewPS-BoldMT"/>
              </a:rPr>
              <a:t>LinearSVC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200" y="1916573"/>
            <a:ext cx="3356340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12" dirty="0">
                <a:solidFill>
                  <a:srgbClr val="84AEB0"/>
                </a:solidFill>
                <a:latin typeface="Calibri"/>
                <a:cs typeface="Calibri"/>
              </a:rPr>
              <a:t>Create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 an instance</a:t>
            </a:r>
            <a:r>
              <a:rPr sz="1800" b="1" spc="-37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of the class.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2960" y="2282481"/>
            <a:ext cx="5620852" cy="534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7030A0"/>
                </a:solidFill>
                <a:latin typeface="LWFQEI+CourierNewPS-BoldMT"/>
                <a:cs typeface="LWFQEI+CourierNewPS-BoldMT"/>
              </a:rPr>
              <a:t>LinSVC </a:t>
            </a: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=</a:t>
            </a:r>
            <a:r>
              <a:rPr sz="1600" b="1" spc="1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 </a:t>
            </a:r>
            <a:r>
              <a:rPr sz="1600" b="1" dirty="0">
                <a:solidFill>
                  <a:srgbClr val="0433FF"/>
                </a:solidFill>
                <a:latin typeface="LWFQEI+CourierNewPS-BoldMT"/>
                <a:cs typeface="LWFQEI+CourierNewPS-BoldMT"/>
              </a:rPr>
              <a:t>LinearSVC</a:t>
            </a:r>
            <a:r>
              <a:rPr sz="1600" b="1" dirty="0">
                <a:solidFill>
                  <a:srgbClr val="344C5E"/>
                </a:solidFill>
                <a:latin typeface="LWFQEI+CourierNewPS-BoldMT"/>
                <a:cs typeface="LWFQEI+CourierNewPS-BoldMT"/>
              </a:rPr>
              <a:t>(penalty='l2',</a:t>
            </a:r>
            <a:r>
              <a:rPr sz="1600" b="1" spc="58" dirty="0">
                <a:solidFill>
                  <a:srgbClr val="344C5E"/>
                </a:solidFill>
                <a:latin typeface="LWFQEI+CourierNewPS-BoldMT"/>
                <a:cs typeface="LWFQEI+CourierNewPS-BoldMT"/>
              </a:rPr>
              <a:t> </a:t>
            </a:r>
            <a:r>
              <a:rPr sz="1600" b="1" dirty="0">
                <a:solidFill>
                  <a:srgbClr val="344C5E"/>
                </a:solidFill>
                <a:latin typeface="LWFQEI+CourierNewPS-BoldMT"/>
                <a:cs typeface="LWFQEI+CourierNewPS-BoldMT"/>
              </a:rPr>
              <a:t>C=10.0)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03207" y="4889306"/>
            <a:ext cx="255968" cy="277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81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40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80329"/>
            <a:ext cx="4465910" cy="1106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1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Linear SVM: The </a:t>
            </a:r>
            <a:r>
              <a:rPr sz="3200" spc="-23" dirty="0">
                <a:solidFill>
                  <a:srgbClr val="344C5E"/>
                </a:solidFill>
                <a:latin typeface="Calibri"/>
                <a:cs typeface="Calibri"/>
              </a:rPr>
              <a:t>Syntax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1093232"/>
            <a:ext cx="5809629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Import</a:t>
            </a:r>
            <a:r>
              <a:rPr sz="1800" b="1" spc="-23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the class</a:t>
            </a:r>
            <a:r>
              <a:rPr sz="1800" b="1" spc="-23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containing</a:t>
            </a:r>
            <a:r>
              <a:rPr sz="1800" b="1" spc="-38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the classification method.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2960" y="1459521"/>
            <a:ext cx="4636029" cy="534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from sklearn.svm</a:t>
            </a:r>
            <a:r>
              <a:rPr sz="1600" b="1" spc="38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 </a:t>
            </a: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import</a:t>
            </a:r>
            <a:r>
              <a:rPr sz="1600" b="1" spc="1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 </a:t>
            </a:r>
            <a:r>
              <a:rPr sz="1600" b="1" dirty="0">
                <a:solidFill>
                  <a:srgbClr val="0433FF"/>
                </a:solidFill>
                <a:latin typeface="LWFQEI+CourierNewPS-BoldMT"/>
                <a:cs typeface="LWFQEI+CourierNewPS-BoldMT"/>
              </a:rPr>
              <a:t>LinearSVC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200" y="1916573"/>
            <a:ext cx="3356340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12" dirty="0">
                <a:solidFill>
                  <a:srgbClr val="84AEB0"/>
                </a:solidFill>
                <a:latin typeface="Calibri"/>
                <a:cs typeface="Calibri"/>
              </a:rPr>
              <a:t>Create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 an instance</a:t>
            </a:r>
            <a:r>
              <a:rPr sz="1800" b="1" spc="-37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of the class.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39738" y="2128059"/>
            <a:ext cx="1515904" cy="796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Calibri"/>
                <a:cs typeface="Calibri"/>
              </a:rPr>
              <a:t>Regularization</a:t>
            </a:r>
          </a:p>
          <a:p>
            <a:pPr marL="121919" marR="0">
              <a:lnSpc>
                <a:spcPts val="1920"/>
              </a:lnSpc>
              <a:spcBef>
                <a:spcPts val="0"/>
              </a:spcBef>
              <a:spcAft>
                <a:spcPts val="0"/>
              </a:spcAft>
            </a:pPr>
            <a:r>
              <a:rPr sz="1600" b="1" spc="-12" dirty="0">
                <a:solidFill>
                  <a:srgbClr val="344C5E"/>
                </a:solidFill>
                <a:latin typeface="Calibri"/>
                <a:cs typeface="Calibri"/>
              </a:rPr>
              <a:t>parameters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22960" y="2282481"/>
            <a:ext cx="5620852" cy="534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7030A0"/>
                </a:solidFill>
                <a:latin typeface="LWFQEI+CourierNewPS-BoldMT"/>
                <a:cs typeface="LWFQEI+CourierNewPS-BoldMT"/>
              </a:rPr>
              <a:t>LinSVC </a:t>
            </a: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=</a:t>
            </a:r>
            <a:r>
              <a:rPr sz="1600" b="1" spc="1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 </a:t>
            </a:r>
            <a:r>
              <a:rPr sz="1600" b="1" dirty="0">
                <a:solidFill>
                  <a:srgbClr val="0433FF"/>
                </a:solidFill>
                <a:latin typeface="LWFQEI+CourierNewPS-BoldMT"/>
                <a:cs typeface="LWFQEI+CourierNewPS-BoldMT"/>
              </a:rPr>
              <a:t>LinearSVC</a:t>
            </a:r>
            <a:r>
              <a:rPr sz="1600" b="1" dirty="0">
                <a:solidFill>
                  <a:srgbClr val="344C5E"/>
                </a:solidFill>
                <a:latin typeface="LWFQEI+CourierNewPS-BoldMT"/>
                <a:cs typeface="LWFQEI+CourierNewPS-BoldMT"/>
              </a:rPr>
              <a:t>(penalty='l2',</a:t>
            </a:r>
            <a:r>
              <a:rPr sz="1600" b="1" spc="58" dirty="0">
                <a:solidFill>
                  <a:srgbClr val="344C5E"/>
                </a:solidFill>
                <a:latin typeface="LWFQEI+CourierNewPS-BoldMT"/>
                <a:cs typeface="LWFQEI+CourierNewPS-BoldMT"/>
              </a:rPr>
              <a:t> </a:t>
            </a:r>
            <a:r>
              <a:rPr sz="1600" b="1" dirty="0">
                <a:solidFill>
                  <a:srgbClr val="344C5E"/>
                </a:solidFill>
                <a:latin typeface="LWFQEI+CourierNewPS-BoldMT"/>
                <a:cs typeface="LWFQEI+CourierNewPS-BoldMT"/>
              </a:rPr>
              <a:t>C=10.0)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03207" y="4889306"/>
            <a:ext cx="255968" cy="277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81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41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80329"/>
            <a:ext cx="4465910" cy="1106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1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Linear SVM: The </a:t>
            </a:r>
            <a:r>
              <a:rPr sz="3200" spc="-23" dirty="0">
                <a:solidFill>
                  <a:srgbClr val="344C5E"/>
                </a:solidFill>
                <a:latin typeface="Calibri"/>
                <a:cs typeface="Calibri"/>
              </a:rPr>
              <a:t>Syntax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1093232"/>
            <a:ext cx="5809629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Import</a:t>
            </a:r>
            <a:r>
              <a:rPr sz="1800" b="1" spc="-23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the class</a:t>
            </a:r>
            <a:r>
              <a:rPr sz="1800" b="1" spc="-23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containing</a:t>
            </a:r>
            <a:r>
              <a:rPr sz="1800" b="1" spc="-38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the classification method.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2960" y="1459521"/>
            <a:ext cx="4636029" cy="534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from sklearn.svm</a:t>
            </a:r>
            <a:r>
              <a:rPr sz="1600" b="1" spc="38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 </a:t>
            </a: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import</a:t>
            </a:r>
            <a:r>
              <a:rPr sz="1600" b="1" spc="1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 </a:t>
            </a:r>
            <a:r>
              <a:rPr sz="1600" b="1" dirty="0">
                <a:solidFill>
                  <a:srgbClr val="0433FF"/>
                </a:solidFill>
                <a:latin typeface="LWFQEI+CourierNewPS-BoldMT"/>
                <a:cs typeface="LWFQEI+CourierNewPS-BoldMT"/>
              </a:rPr>
              <a:t>LinearSVC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200" y="1916573"/>
            <a:ext cx="3356340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12" dirty="0">
                <a:solidFill>
                  <a:srgbClr val="84AEB0"/>
                </a:solidFill>
                <a:latin typeface="Calibri"/>
                <a:cs typeface="Calibri"/>
              </a:rPr>
              <a:t>Create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 an instance</a:t>
            </a:r>
            <a:r>
              <a:rPr sz="1800" b="1" spc="-37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of the class.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2960" y="2282481"/>
            <a:ext cx="5620852" cy="534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7030A0"/>
                </a:solidFill>
                <a:latin typeface="LWFQEI+CourierNewPS-BoldMT"/>
                <a:cs typeface="LWFQEI+CourierNewPS-BoldMT"/>
              </a:rPr>
              <a:t>LinSVC </a:t>
            </a: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=</a:t>
            </a:r>
            <a:r>
              <a:rPr sz="1600" b="1" spc="1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 </a:t>
            </a:r>
            <a:r>
              <a:rPr sz="1600" b="1" dirty="0">
                <a:solidFill>
                  <a:srgbClr val="0433FF"/>
                </a:solidFill>
                <a:latin typeface="LWFQEI+CourierNewPS-BoldMT"/>
                <a:cs typeface="LWFQEI+CourierNewPS-BoldMT"/>
              </a:rPr>
              <a:t>LinearSVC</a:t>
            </a:r>
            <a:r>
              <a:rPr sz="1600" b="1" dirty="0">
                <a:solidFill>
                  <a:srgbClr val="344C5E"/>
                </a:solidFill>
                <a:latin typeface="LWFQEI+CourierNewPS-BoldMT"/>
                <a:cs typeface="LWFQEI+CourierNewPS-BoldMT"/>
              </a:rPr>
              <a:t>(penalty='l2',</a:t>
            </a:r>
            <a:r>
              <a:rPr sz="1600" b="1" spc="58" dirty="0">
                <a:solidFill>
                  <a:srgbClr val="344C5E"/>
                </a:solidFill>
                <a:latin typeface="LWFQEI+CourierNewPS-BoldMT"/>
                <a:cs typeface="LWFQEI+CourierNewPS-BoldMT"/>
              </a:rPr>
              <a:t> </a:t>
            </a:r>
            <a:r>
              <a:rPr sz="1600" b="1" dirty="0">
                <a:solidFill>
                  <a:srgbClr val="344C5E"/>
                </a:solidFill>
                <a:latin typeface="LWFQEI+CourierNewPS-BoldMT"/>
                <a:cs typeface="LWFQEI+CourierNewPS-BoldMT"/>
              </a:rPr>
              <a:t>C=10.0)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7200" y="2739787"/>
            <a:ext cx="70281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Fit the</a:t>
            </a:r>
            <a:r>
              <a:rPr sz="1800" b="1" spc="-23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instance</a:t>
            </a:r>
            <a:r>
              <a:rPr sz="1800" b="1" spc="-37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on the data and</a:t>
            </a:r>
            <a:r>
              <a:rPr sz="1800" b="1" spc="-15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then</a:t>
            </a:r>
            <a:r>
              <a:rPr sz="1800" b="1" spc="-21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predict</a:t>
            </a:r>
            <a:r>
              <a:rPr sz="1800" b="1" spc="-15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the</a:t>
            </a:r>
            <a:r>
              <a:rPr sz="1800" b="1" spc="-15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expected</a:t>
            </a:r>
            <a:r>
              <a:rPr sz="1800" b="1" spc="-34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value.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22960" y="3105696"/>
            <a:ext cx="5198905" cy="7782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7030A0"/>
                </a:solidFill>
                <a:latin typeface="LWFQEI+CourierNewPS-BoldMT"/>
                <a:cs typeface="LWFQEI+CourierNewPS-BoldMT"/>
              </a:rPr>
              <a:t>LinSVC </a:t>
            </a: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=</a:t>
            </a:r>
            <a:r>
              <a:rPr sz="1600" b="1" spc="1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 </a:t>
            </a:r>
            <a:r>
              <a:rPr sz="1600" b="1" dirty="0">
                <a:solidFill>
                  <a:srgbClr val="7030A0"/>
                </a:solidFill>
                <a:latin typeface="LWFQEI+CourierNewPS-BoldMT"/>
                <a:cs typeface="LWFQEI+CourierNewPS-BoldMT"/>
              </a:rPr>
              <a:t>LinSVC</a:t>
            </a: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.</a:t>
            </a:r>
            <a:r>
              <a:rPr sz="1600" b="1" dirty="0">
                <a:solidFill>
                  <a:srgbClr val="C00000"/>
                </a:solidFill>
                <a:latin typeface="LWFQEI+CourierNewPS-BoldMT"/>
                <a:cs typeface="LWFQEI+CourierNewPS-BoldMT"/>
              </a:rPr>
              <a:t>fit</a:t>
            </a: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(X_train,</a:t>
            </a:r>
            <a:r>
              <a:rPr sz="1600" b="1" spc="47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 </a:t>
            </a: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y_train)</a:t>
            </a:r>
          </a:p>
          <a:p>
            <a:pPr marL="0" marR="0">
              <a:lnSpc>
                <a:spcPts val="1807"/>
              </a:lnSpc>
              <a:spcBef>
                <a:spcPts val="112"/>
              </a:spcBef>
              <a:spcAft>
                <a:spcPts val="0"/>
              </a:spcAft>
            </a:pP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y_predict = </a:t>
            </a:r>
            <a:r>
              <a:rPr sz="1600" b="1" dirty="0">
                <a:solidFill>
                  <a:srgbClr val="7030A0"/>
                </a:solidFill>
                <a:latin typeface="LWFQEI+CourierNewPS-BoldMT"/>
                <a:cs typeface="LWFQEI+CourierNewPS-BoldMT"/>
              </a:rPr>
              <a:t>LinSVC</a:t>
            </a: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.</a:t>
            </a:r>
            <a:r>
              <a:rPr sz="1600" b="1" dirty="0">
                <a:solidFill>
                  <a:srgbClr val="C00000"/>
                </a:solidFill>
                <a:latin typeface="LWFQEI+CourierNewPS-BoldMT"/>
                <a:cs typeface="LWFQEI+CourierNewPS-BoldMT"/>
              </a:rPr>
              <a:t>predict</a:t>
            </a: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(X_test)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903207" y="4889306"/>
            <a:ext cx="255968" cy="277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81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42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80329"/>
            <a:ext cx="4465910" cy="1106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1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Linear SVM: The </a:t>
            </a:r>
            <a:r>
              <a:rPr sz="3200" spc="-23" dirty="0">
                <a:solidFill>
                  <a:srgbClr val="344C5E"/>
                </a:solidFill>
                <a:latin typeface="Calibri"/>
                <a:cs typeface="Calibri"/>
              </a:rPr>
              <a:t>Syntax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1093232"/>
            <a:ext cx="5809629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Import</a:t>
            </a:r>
            <a:r>
              <a:rPr sz="1800" b="1" spc="-23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the class</a:t>
            </a:r>
            <a:r>
              <a:rPr sz="1800" b="1" spc="-23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containing</a:t>
            </a:r>
            <a:r>
              <a:rPr sz="1800" b="1" spc="-38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the classification method.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2960" y="1459521"/>
            <a:ext cx="4636029" cy="534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from sklearn.svm</a:t>
            </a:r>
            <a:r>
              <a:rPr sz="1600" b="1" spc="38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 </a:t>
            </a: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import</a:t>
            </a:r>
            <a:r>
              <a:rPr sz="1600" b="1" spc="1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 </a:t>
            </a:r>
            <a:r>
              <a:rPr sz="1600" b="1" dirty="0">
                <a:solidFill>
                  <a:srgbClr val="0433FF"/>
                </a:solidFill>
                <a:latin typeface="LWFQEI+CourierNewPS-BoldMT"/>
                <a:cs typeface="LWFQEI+CourierNewPS-BoldMT"/>
              </a:rPr>
              <a:t>LinearSVC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200" y="1916573"/>
            <a:ext cx="3356340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12" dirty="0">
                <a:solidFill>
                  <a:srgbClr val="84AEB0"/>
                </a:solidFill>
                <a:latin typeface="Calibri"/>
                <a:cs typeface="Calibri"/>
              </a:rPr>
              <a:t>Create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 an instance</a:t>
            </a:r>
            <a:r>
              <a:rPr sz="1800" b="1" spc="-37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of the class.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2960" y="2282481"/>
            <a:ext cx="5620852" cy="534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7030A0"/>
                </a:solidFill>
                <a:latin typeface="LWFQEI+CourierNewPS-BoldMT"/>
                <a:cs typeface="LWFQEI+CourierNewPS-BoldMT"/>
              </a:rPr>
              <a:t>LinSVC </a:t>
            </a: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=</a:t>
            </a:r>
            <a:r>
              <a:rPr sz="1600" b="1" spc="1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 </a:t>
            </a:r>
            <a:r>
              <a:rPr sz="1600" b="1" dirty="0">
                <a:solidFill>
                  <a:srgbClr val="0433FF"/>
                </a:solidFill>
                <a:latin typeface="LWFQEI+CourierNewPS-BoldMT"/>
                <a:cs typeface="LWFQEI+CourierNewPS-BoldMT"/>
              </a:rPr>
              <a:t>LinearSVC</a:t>
            </a:r>
            <a:r>
              <a:rPr sz="1600" b="1" dirty="0">
                <a:solidFill>
                  <a:srgbClr val="344C5E"/>
                </a:solidFill>
                <a:latin typeface="LWFQEI+CourierNewPS-BoldMT"/>
                <a:cs typeface="LWFQEI+CourierNewPS-BoldMT"/>
              </a:rPr>
              <a:t>(penalty='l2',</a:t>
            </a:r>
            <a:r>
              <a:rPr sz="1600" b="1" spc="58" dirty="0">
                <a:solidFill>
                  <a:srgbClr val="344C5E"/>
                </a:solidFill>
                <a:latin typeface="LWFQEI+CourierNewPS-BoldMT"/>
                <a:cs typeface="LWFQEI+CourierNewPS-BoldMT"/>
              </a:rPr>
              <a:t> </a:t>
            </a:r>
            <a:r>
              <a:rPr sz="1600" b="1" dirty="0">
                <a:solidFill>
                  <a:srgbClr val="344C5E"/>
                </a:solidFill>
                <a:latin typeface="LWFQEI+CourierNewPS-BoldMT"/>
                <a:cs typeface="LWFQEI+CourierNewPS-BoldMT"/>
              </a:rPr>
              <a:t>C=10.0)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7200" y="2739787"/>
            <a:ext cx="70281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Fit the</a:t>
            </a:r>
            <a:r>
              <a:rPr sz="1800" b="1" spc="-23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instance</a:t>
            </a:r>
            <a:r>
              <a:rPr sz="1800" b="1" spc="-37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on the data and</a:t>
            </a:r>
            <a:r>
              <a:rPr sz="1800" b="1" spc="-15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then</a:t>
            </a:r>
            <a:r>
              <a:rPr sz="1800" b="1" spc="-21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predict</a:t>
            </a:r>
            <a:r>
              <a:rPr sz="1800" b="1" spc="-15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the</a:t>
            </a:r>
            <a:r>
              <a:rPr sz="1800" b="1" spc="-15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expected</a:t>
            </a:r>
            <a:r>
              <a:rPr sz="1800" b="1" spc="-34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value.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22960" y="3105696"/>
            <a:ext cx="5198905" cy="7782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7030A0"/>
                </a:solidFill>
                <a:latin typeface="LWFQEI+CourierNewPS-BoldMT"/>
                <a:cs typeface="LWFQEI+CourierNewPS-BoldMT"/>
              </a:rPr>
              <a:t>LinSVC </a:t>
            </a: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=</a:t>
            </a:r>
            <a:r>
              <a:rPr sz="1600" b="1" spc="1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 </a:t>
            </a:r>
            <a:r>
              <a:rPr sz="1600" b="1" dirty="0">
                <a:solidFill>
                  <a:srgbClr val="7030A0"/>
                </a:solidFill>
                <a:latin typeface="LWFQEI+CourierNewPS-BoldMT"/>
                <a:cs typeface="LWFQEI+CourierNewPS-BoldMT"/>
              </a:rPr>
              <a:t>LinSVC</a:t>
            </a: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.</a:t>
            </a:r>
            <a:r>
              <a:rPr sz="1600" b="1" dirty="0">
                <a:solidFill>
                  <a:srgbClr val="C00000"/>
                </a:solidFill>
                <a:latin typeface="LWFQEI+CourierNewPS-BoldMT"/>
                <a:cs typeface="LWFQEI+CourierNewPS-BoldMT"/>
              </a:rPr>
              <a:t>fit</a:t>
            </a: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(X_train,</a:t>
            </a:r>
            <a:r>
              <a:rPr sz="1600" b="1" spc="47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 </a:t>
            </a: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y_train)</a:t>
            </a:r>
          </a:p>
          <a:p>
            <a:pPr marL="0" marR="0">
              <a:lnSpc>
                <a:spcPts val="1807"/>
              </a:lnSpc>
              <a:spcBef>
                <a:spcPts val="112"/>
              </a:spcBef>
              <a:spcAft>
                <a:spcPts val="0"/>
              </a:spcAft>
            </a:pP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y_predict = </a:t>
            </a:r>
            <a:r>
              <a:rPr sz="1600" b="1" dirty="0">
                <a:solidFill>
                  <a:srgbClr val="7030A0"/>
                </a:solidFill>
                <a:latin typeface="LWFQEI+CourierNewPS-BoldMT"/>
                <a:cs typeface="LWFQEI+CourierNewPS-BoldMT"/>
              </a:rPr>
              <a:t>LinSVC</a:t>
            </a: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.</a:t>
            </a:r>
            <a:r>
              <a:rPr sz="1600" b="1" dirty="0">
                <a:solidFill>
                  <a:srgbClr val="C00000"/>
                </a:solidFill>
                <a:latin typeface="LWFQEI+CourierNewPS-BoldMT"/>
                <a:cs typeface="LWFQEI+CourierNewPS-BoldMT"/>
              </a:rPr>
              <a:t>predict</a:t>
            </a: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(X_test)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7200" y="3806918"/>
            <a:ext cx="5791344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30" dirty="0">
                <a:solidFill>
                  <a:srgbClr val="84AEB0"/>
                </a:solidFill>
                <a:latin typeface="Calibri"/>
                <a:cs typeface="Calibri"/>
              </a:rPr>
              <a:t>Tune</a:t>
            </a:r>
            <a:r>
              <a:rPr sz="1800" b="1" spc="10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regularization</a:t>
            </a:r>
            <a:r>
              <a:rPr sz="1800" b="1" spc="-25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84AEB0"/>
                </a:solidFill>
                <a:latin typeface="Calibri"/>
                <a:cs typeface="Calibri"/>
              </a:rPr>
              <a:t>parameters</a:t>
            </a:r>
            <a:r>
              <a:rPr sz="1800" b="1" spc="-21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with cross-validation.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903207" y="4889306"/>
            <a:ext cx="255968" cy="277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81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43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80329"/>
            <a:ext cx="5796474" cy="1106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1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SVMs with</a:t>
            </a:r>
            <a:r>
              <a:rPr sz="3200" spc="11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Kernels: The </a:t>
            </a:r>
            <a:r>
              <a:rPr sz="3200" spc="-21" dirty="0">
                <a:solidFill>
                  <a:srgbClr val="344C5E"/>
                </a:solidFill>
                <a:latin typeface="Calibri"/>
                <a:cs typeface="Calibri"/>
              </a:rPr>
              <a:t>Syntax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1093232"/>
            <a:ext cx="5809629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Import</a:t>
            </a:r>
            <a:r>
              <a:rPr sz="1800" b="1" spc="-23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the class</a:t>
            </a:r>
            <a:r>
              <a:rPr sz="1800" b="1" spc="-23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containing</a:t>
            </a:r>
            <a:r>
              <a:rPr sz="1800" b="1" spc="-38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the classification method.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2960" y="1459521"/>
            <a:ext cx="3794781" cy="534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from sklearn.svm</a:t>
            </a:r>
            <a:r>
              <a:rPr sz="1600" b="1" spc="38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 </a:t>
            </a: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import</a:t>
            </a:r>
            <a:r>
              <a:rPr sz="1600" b="1" spc="1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 </a:t>
            </a:r>
            <a:r>
              <a:rPr sz="1600" b="1" dirty="0">
                <a:solidFill>
                  <a:srgbClr val="0433FF"/>
                </a:solidFill>
                <a:latin typeface="LWFQEI+CourierNewPS-BoldMT"/>
                <a:cs typeface="LWFQEI+CourierNewPS-BoldMT"/>
              </a:rPr>
              <a:t>SVC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200" y="1916573"/>
            <a:ext cx="3356340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12" dirty="0">
                <a:solidFill>
                  <a:srgbClr val="84AEB0"/>
                </a:solidFill>
                <a:latin typeface="Calibri"/>
                <a:cs typeface="Calibri"/>
              </a:rPr>
              <a:t>Create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 an instance</a:t>
            </a:r>
            <a:r>
              <a:rPr sz="1800" b="1" spc="-37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of the class.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2960" y="2282481"/>
            <a:ext cx="6321409" cy="534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7030A0"/>
                </a:solidFill>
                <a:latin typeface="LWFQEI+CourierNewPS-BoldMT"/>
                <a:cs typeface="LWFQEI+CourierNewPS-BoldMT"/>
              </a:rPr>
              <a:t>rbfSVC </a:t>
            </a: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=</a:t>
            </a:r>
            <a:r>
              <a:rPr sz="1600" b="1" spc="1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 </a:t>
            </a:r>
            <a:r>
              <a:rPr sz="1600" b="1" dirty="0">
                <a:solidFill>
                  <a:srgbClr val="0433FF"/>
                </a:solidFill>
                <a:latin typeface="LWFQEI+CourierNewPS-BoldMT"/>
                <a:cs typeface="LWFQEI+CourierNewPS-BoldMT"/>
              </a:rPr>
              <a:t>SVC</a:t>
            </a:r>
            <a:r>
              <a:rPr sz="1600" b="1" dirty="0">
                <a:solidFill>
                  <a:srgbClr val="344C5E"/>
                </a:solidFill>
                <a:latin typeface="LWFQEI+CourierNewPS-BoldMT"/>
                <a:cs typeface="LWFQEI+CourierNewPS-BoldMT"/>
              </a:rPr>
              <a:t>(kernel='rbf',</a:t>
            </a:r>
            <a:r>
              <a:rPr sz="1600" b="1" spc="47" dirty="0">
                <a:solidFill>
                  <a:srgbClr val="344C5E"/>
                </a:solidFill>
                <a:latin typeface="LWFQEI+CourierNewPS-BoldMT"/>
                <a:cs typeface="LWFQEI+CourierNewPS-BoldMT"/>
              </a:rPr>
              <a:t> </a:t>
            </a:r>
            <a:r>
              <a:rPr sz="1600" b="1" dirty="0">
                <a:solidFill>
                  <a:srgbClr val="344C5E"/>
                </a:solidFill>
                <a:latin typeface="LWFQEI+CourierNewPS-BoldMT"/>
                <a:cs typeface="LWFQEI+CourierNewPS-BoldMT"/>
              </a:rPr>
              <a:t>gamma=1.0,</a:t>
            </a:r>
            <a:r>
              <a:rPr sz="1600" b="1" spc="25" dirty="0">
                <a:solidFill>
                  <a:srgbClr val="344C5E"/>
                </a:solidFill>
                <a:latin typeface="LWFQEI+CourierNewPS-BoldMT"/>
                <a:cs typeface="LWFQEI+CourierNewPS-BoldMT"/>
              </a:rPr>
              <a:t> </a:t>
            </a:r>
            <a:r>
              <a:rPr sz="1600" b="1" dirty="0">
                <a:solidFill>
                  <a:srgbClr val="344C5E"/>
                </a:solidFill>
                <a:latin typeface="LWFQEI+CourierNewPS-BoldMT"/>
                <a:cs typeface="LWFQEI+CourierNewPS-BoldMT"/>
              </a:rPr>
              <a:t>C=10.0)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03207" y="4889306"/>
            <a:ext cx="255968" cy="277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81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66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80329"/>
            <a:ext cx="5796474" cy="1106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1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SVMs with</a:t>
            </a:r>
            <a:r>
              <a:rPr sz="3200" spc="11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Kernels: The </a:t>
            </a:r>
            <a:r>
              <a:rPr sz="3200" spc="-21" dirty="0">
                <a:solidFill>
                  <a:srgbClr val="344C5E"/>
                </a:solidFill>
                <a:latin typeface="Calibri"/>
                <a:cs typeface="Calibri"/>
              </a:rPr>
              <a:t>Syntax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1093232"/>
            <a:ext cx="5809629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Import</a:t>
            </a:r>
            <a:r>
              <a:rPr sz="1800" b="1" spc="-23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the class</a:t>
            </a:r>
            <a:r>
              <a:rPr sz="1800" b="1" spc="-23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containing</a:t>
            </a:r>
            <a:r>
              <a:rPr sz="1800" b="1" spc="-38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the classification method.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2960" y="1459521"/>
            <a:ext cx="3794781" cy="534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from sklearn.svm</a:t>
            </a:r>
            <a:r>
              <a:rPr sz="1600" b="1" spc="38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 </a:t>
            </a: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import</a:t>
            </a:r>
            <a:r>
              <a:rPr sz="1600" b="1" spc="1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 </a:t>
            </a:r>
            <a:r>
              <a:rPr sz="1600" b="1" dirty="0">
                <a:solidFill>
                  <a:srgbClr val="0433FF"/>
                </a:solidFill>
                <a:latin typeface="LWFQEI+CourierNewPS-BoldMT"/>
                <a:cs typeface="LWFQEI+CourierNewPS-BoldMT"/>
              </a:rPr>
              <a:t>SVC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200" y="1916573"/>
            <a:ext cx="3356340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12" dirty="0">
                <a:solidFill>
                  <a:srgbClr val="84AEB0"/>
                </a:solidFill>
                <a:latin typeface="Calibri"/>
                <a:cs typeface="Calibri"/>
              </a:rPr>
              <a:t>Create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 an instance</a:t>
            </a:r>
            <a:r>
              <a:rPr sz="1800" b="1" spc="-37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of the class.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37831" y="2037889"/>
            <a:ext cx="2114773" cy="10399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Calibri"/>
                <a:cs typeface="Calibri"/>
              </a:rPr>
              <a:t>Set </a:t>
            </a:r>
            <a:r>
              <a:rPr sz="1600" b="1" spc="-12" dirty="0">
                <a:solidFill>
                  <a:srgbClr val="344C5E"/>
                </a:solidFill>
                <a:latin typeface="Calibri"/>
                <a:cs typeface="Calibri"/>
              </a:rPr>
              <a:t>kernel</a:t>
            </a:r>
            <a:r>
              <a:rPr sz="1600" b="1" dirty="0">
                <a:solidFill>
                  <a:srgbClr val="344C5E"/>
                </a:solidFill>
                <a:latin typeface="Calibri"/>
                <a:cs typeface="Calibri"/>
              </a:rPr>
              <a:t> and</a:t>
            </a:r>
          </a:p>
          <a:p>
            <a:pPr marL="0" marR="0">
              <a:lnSpc>
                <a:spcPts val="1919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Calibri"/>
                <a:cs typeface="Calibri"/>
              </a:rPr>
              <a:t>associated</a:t>
            </a:r>
            <a:r>
              <a:rPr sz="1600" b="1" spc="-37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44C5E"/>
                </a:solidFill>
                <a:latin typeface="Calibri"/>
                <a:cs typeface="Calibri"/>
              </a:rPr>
              <a:t>coefficient</a:t>
            </a:r>
          </a:p>
          <a:p>
            <a:pPr marL="0" marR="0">
              <a:lnSpc>
                <a:spcPts val="1919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Calibri"/>
                <a:cs typeface="Calibri"/>
              </a:rPr>
              <a:t>(gamma).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22960" y="2282481"/>
            <a:ext cx="6321409" cy="534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7030A0"/>
                </a:solidFill>
                <a:latin typeface="LWFQEI+CourierNewPS-BoldMT"/>
                <a:cs typeface="LWFQEI+CourierNewPS-BoldMT"/>
              </a:rPr>
              <a:t>rbfSVC </a:t>
            </a: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=</a:t>
            </a:r>
            <a:r>
              <a:rPr sz="1600" b="1" spc="1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 </a:t>
            </a:r>
            <a:r>
              <a:rPr sz="1600" b="1" dirty="0">
                <a:solidFill>
                  <a:srgbClr val="0433FF"/>
                </a:solidFill>
                <a:latin typeface="LWFQEI+CourierNewPS-BoldMT"/>
                <a:cs typeface="LWFQEI+CourierNewPS-BoldMT"/>
              </a:rPr>
              <a:t>SVC</a:t>
            </a:r>
            <a:r>
              <a:rPr sz="1600" b="1" dirty="0">
                <a:solidFill>
                  <a:srgbClr val="344C5E"/>
                </a:solidFill>
                <a:latin typeface="LWFQEI+CourierNewPS-BoldMT"/>
                <a:cs typeface="LWFQEI+CourierNewPS-BoldMT"/>
              </a:rPr>
              <a:t>(kernel='rbf',</a:t>
            </a:r>
            <a:r>
              <a:rPr sz="1600" b="1" spc="47" dirty="0">
                <a:solidFill>
                  <a:srgbClr val="344C5E"/>
                </a:solidFill>
                <a:latin typeface="LWFQEI+CourierNewPS-BoldMT"/>
                <a:cs typeface="LWFQEI+CourierNewPS-BoldMT"/>
              </a:rPr>
              <a:t> </a:t>
            </a:r>
            <a:r>
              <a:rPr sz="1600" b="1" dirty="0">
                <a:solidFill>
                  <a:srgbClr val="344C5E"/>
                </a:solidFill>
                <a:latin typeface="LWFQEI+CourierNewPS-BoldMT"/>
                <a:cs typeface="LWFQEI+CourierNewPS-BoldMT"/>
              </a:rPr>
              <a:t>gamma=1.0,</a:t>
            </a:r>
            <a:r>
              <a:rPr sz="1600" b="1" spc="25" dirty="0">
                <a:solidFill>
                  <a:srgbClr val="344C5E"/>
                </a:solidFill>
                <a:latin typeface="LWFQEI+CourierNewPS-BoldMT"/>
                <a:cs typeface="LWFQEI+CourierNewPS-BoldMT"/>
              </a:rPr>
              <a:t> </a:t>
            </a:r>
            <a:r>
              <a:rPr sz="1600" b="1" dirty="0">
                <a:solidFill>
                  <a:srgbClr val="344C5E"/>
                </a:solidFill>
                <a:latin typeface="LWFQEI+CourierNewPS-BoldMT"/>
                <a:cs typeface="LWFQEI+CourierNewPS-BoldMT"/>
              </a:rPr>
              <a:t>C=10.0)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03207" y="4889306"/>
            <a:ext cx="255968" cy="277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81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67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80329"/>
            <a:ext cx="5796474" cy="1106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1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SVMs with</a:t>
            </a:r>
            <a:r>
              <a:rPr sz="3200" spc="11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Kernels: The </a:t>
            </a:r>
            <a:r>
              <a:rPr sz="3200" spc="-21" dirty="0">
                <a:solidFill>
                  <a:srgbClr val="344C5E"/>
                </a:solidFill>
                <a:latin typeface="Calibri"/>
                <a:cs typeface="Calibri"/>
              </a:rPr>
              <a:t>Syntax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1093232"/>
            <a:ext cx="5809629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Import</a:t>
            </a:r>
            <a:r>
              <a:rPr sz="1800" b="1" spc="-23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the class</a:t>
            </a:r>
            <a:r>
              <a:rPr sz="1800" b="1" spc="-23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containing</a:t>
            </a:r>
            <a:r>
              <a:rPr sz="1800" b="1" spc="-38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the classification method.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2960" y="1459521"/>
            <a:ext cx="3794781" cy="534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from sklearn.svm</a:t>
            </a:r>
            <a:r>
              <a:rPr sz="1600" b="1" spc="38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 </a:t>
            </a: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import</a:t>
            </a:r>
            <a:r>
              <a:rPr sz="1600" b="1" spc="1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 </a:t>
            </a:r>
            <a:r>
              <a:rPr sz="1600" b="1" dirty="0">
                <a:solidFill>
                  <a:srgbClr val="0433FF"/>
                </a:solidFill>
                <a:latin typeface="LWFQEI+CourierNewPS-BoldMT"/>
                <a:cs typeface="LWFQEI+CourierNewPS-BoldMT"/>
              </a:rPr>
              <a:t>SVC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200" y="1916573"/>
            <a:ext cx="3356340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12" dirty="0">
                <a:solidFill>
                  <a:srgbClr val="84AEB0"/>
                </a:solidFill>
                <a:latin typeface="Calibri"/>
                <a:cs typeface="Calibri"/>
              </a:rPr>
              <a:t>Create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 an instance</a:t>
            </a:r>
            <a:r>
              <a:rPr sz="1800" b="1" spc="-37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of the class.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37831" y="2037889"/>
            <a:ext cx="1608032" cy="10399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Calibri"/>
                <a:cs typeface="Calibri"/>
              </a:rPr>
              <a:t>"C" is</a:t>
            </a:r>
            <a:r>
              <a:rPr sz="1600" b="1" spc="-17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44C5E"/>
                </a:solidFill>
                <a:latin typeface="Calibri"/>
                <a:cs typeface="Calibri"/>
              </a:rPr>
              <a:t>penalty</a:t>
            </a:r>
          </a:p>
          <a:p>
            <a:pPr marL="0" marR="0">
              <a:lnSpc>
                <a:spcPts val="1919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Calibri"/>
                <a:cs typeface="Calibri"/>
              </a:rPr>
              <a:t>associated</a:t>
            </a:r>
            <a:r>
              <a:rPr sz="1600" b="1" spc="-37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44C5E"/>
                </a:solidFill>
                <a:latin typeface="Calibri"/>
                <a:cs typeface="Calibri"/>
              </a:rPr>
              <a:t>with</a:t>
            </a:r>
          </a:p>
          <a:p>
            <a:pPr marL="0" marR="0">
              <a:lnSpc>
                <a:spcPts val="1919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Calibri"/>
                <a:cs typeface="Calibri"/>
              </a:rPr>
              <a:t>the</a:t>
            </a:r>
            <a:r>
              <a:rPr sz="1600" b="1" spc="-10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44C5E"/>
                </a:solidFill>
                <a:latin typeface="Calibri"/>
                <a:cs typeface="Calibri"/>
              </a:rPr>
              <a:t>error</a:t>
            </a:r>
            <a:r>
              <a:rPr sz="1600" b="1" spc="11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44C5E"/>
                </a:solidFill>
                <a:latin typeface="Calibri"/>
                <a:cs typeface="Calibri"/>
              </a:rPr>
              <a:t>term.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22960" y="2282481"/>
            <a:ext cx="6321409" cy="534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7030A0"/>
                </a:solidFill>
                <a:latin typeface="LWFQEI+CourierNewPS-BoldMT"/>
                <a:cs typeface="LWFQEI+CourierNewPS-BoldMT"/>
              </a:rPr>
              <a:t>rbfSVC </a:t>
            </a: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=</a:t>
            </a:r>
            <a:r>
              <a:rPr sz="1600" b="1" spc="1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 </a:t>
            </a:r>
            <a:r>
              <a:rPr sz="1600" b="1" dirty="0">
                <a:solidFill>
                  <a:srgbClr val="0433FF"/>
                </a:solidFill>
                <a:latin typeface="LWFQEI+CourierNewPS-BoldMT"/>
                <a:cs typeface="LWFQEI+CourierNewPS-BoldMT"/>
              </a:rPr>
              <a:t>SVC</a:t>
            </a:r>
            <a:r>
              <a:rPr sz="1600" b="1" dirty="0">
                <a:solidFill>
                  <a:srgbClr val="344C5E"/>
                </a:solidFill>
                <a:latin typeface="LWFQEI+CourierNewPS-BoldMT"/>
                <a:cs typeface="LWFQEI+CourierNewPS-BoldMT"/>
              </a:rPr>
              <a:t>(kernel='rbf',</a:t>
            </a:r>
            <a:r>
              <a:rPr sz="1600" b="1" spc="47" dirty="0">
                <a:solidFill>
                  <a:srgbClr val="344C5E"/>
                </a:solidFill>
                <a:latin typeface="LWFQEI+CourierNewPS-BoldMT"/>
                <a:cs typeface="LWFQEI+CourierNewPS-BoldMT"/>
              </a:rPr>
              <a:t> </a:t>
            </a:r>
            <a:r>
              <a:rPr sz="1600" b="1" dirty="0">
                <a:solidFill>
                  <a:srgbClr val="344C5E"/>
                </a:solidFill>
                <a:latin typeface="LWFQEI+CourierNewPS-BoldMT"/>
                <a:cs typeface="LWFQEI+CourierNewPS-BoldMT"/>
              </a:rPr>
              <a:t>gamma=1.0,</a:t>
            </a:r>
            <a:r>
              <a:rPr sz="1600" b="1" spc="25" dirty="0">
                <a:solidFill>
                  <a:srgbClr val="344C5E"/>
                </a:solidFill>
                <a:latin typeface="LWFQEI+CourierNewPS-BoldMT"/>
                <a:cs typeface="LWFQEI+CourierNewPS-BoldMT"/>
              </a:rPr>
              <a:t> </a:t>
            </a:r>
            <a:r>
              <a:rPr sz="1600" b="1" dirty="0">
                <a:solidFill>
                  <a:srgbClr val="344C5E"/>
                </a:solidFill>
                <a:latin typeface="LWFQEI+CourierNewPS-BoldMT"/>
                <a:cs typeface="LWFQEI+CourierNewPS-BoldMT"/>
              </a:rPr>
              <a:t>C=10.0)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03207" y="4889306"/>
            <a:ext cx="255968" cy="277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81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68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80329"/>
            <a:ext cx="5796474" cy="1106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1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SVMs with</a:t>
            </a:r>
            <a:r>
              <a:rPr sz="3200" spc="11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Kernels: The </a:t>
            </a:r>
            <a:r>
              <a:rPr sz="3200" spc="-21" dirty="0">
                <a:solidFill>
                  <a:srgbClr val="344C5E"/>
                </a:solidFill>
                <a:latin typeface="Calibri"/>
                <a:cs typeface="Calibri"/>
              </a:rPr>
              <a:t>Syntax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1093232"/>
            <a:ext cx="5809629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Import</a:t>
            </a:r>
            <a:r>
              <a:rPr sz="1800" b="1" spc="-23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the class</a:t>
            </a:r>
            <a:r>
              <a:rPr sz="1800" b="1" spc="-23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containing</a:t>
            </a:r>
            <a:r>
              <a:rPr sz="1800" b="1" spc="-38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the classification method.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2960" y="1459521"/>
            <a:ext cx="3794781" cy="534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from sklearn.svm</a:t>
            </a:r>
            <a:r>
              <a:rPr sz="1600" b="1" spc="38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 </a:t>
            </a: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import</a:t>
            </a:r>
            <a:r>
              <a:rPr sz="1600" b="1" spc="1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 </a:t>
            </a:r>
            <a:r>
              <a:rPr sz="1600" b="1" dirty="0">
                <a:solidFill>
                  <a:srgbClr val="0433FF"/>
                </a:solidFill>
                <a:latin typeface="LWFQEI+CourierNewPS-BoldMT"/>
                <a:cs typeface="LWFQEI+CourierNewPS-BoldMT"/>
              </a:rPr>
              <a:t>SVC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200" y="1916573"/>
            <a:ext cx="3356340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12" dirty="0">
                <a:solidFill>
                  <a:srgbClr val="84AEB0"/>
                </a:solidFill>
                <a:latin typeface="Calibri"/>
                <a:cs typeface="Calibri"/>
              </a:rPr>
              <a:t>Create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 an instance</a:t>
            </a:r>
            <a:r>
              <a:rPr sz="1800" b="1" spc="-37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of the class.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2960" y="2282481"/>
            <a:ext cx="6321409" cy="534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7030A0"/>
                </a:solidFill>
                <a:latin typeface="LWFQEI+CourierNewPS-BoldMT"/>
                <a:cs typeface="LWFQEI+CourierNewPS-BoldMT"/>
              </a:rPr>
              <a:t>rbfSVC </a:t>
            </a: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=</a:t>
            </a:r>
            <a:r>
              <a:rPr sz="1600" b="1" spc="1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 </a:t>
            </a:r>
            <a:r>
              <a:rPr sz="1600" b="1" dirty="0">
                <a:solidFill>
                  <a:srgbClr val="0433FF"/>
                </a:solidFill>
                <a:latin typeface="LWFQEI+CourierNewPS-BoldMT"/>
                <a:cs typeface="LWFQEI+CourierNewPS-BoldMT"/>
              </a:rPr>
              <a:t>SVC</a:t>
            </a:r>
            <a:r>
              <a:rPr sz="1600" b="1" dirty="0">
                <a:solidFill>
                  <a:srgbClr val="344C5E"/>
                </a:solidFill>
                <a:latin typeface="LWFQEI+CourierNewPS-BoldMT"/>
                <a:cs typeface="LWFQEI+CourierNewPS-BoldMT"/>
              </a:rPr>
              <a:t>(kernel='rbf',</a:t>
            </a:r>
            <a:r>
              <a:rPr sz="1600" b="1" spc="47" dirty="0">
                <a:solidFill>
                  <a:srgbClr val="344C5E"/>
                </a:solidFill>
                <a:latin typeface="LWFQEI+CourierNewPS-BoldMT"/>
                <a:cs typeface="LWFQEI+CourierNewPS-BoldMT"/>
              </a:rPr>
              <a:t> </a:t>
            </a:r>
            <a:r>
              <a:rPr sz="1600" b="1" dirty="0">
                <a:solidFill>
                  <a:srgbClr val="344C5E"/>
                </a:solidFill>
                <a:latin typeface="LWFQEI+CourierNewPS-BoldMT"/>
                <a:cs typeface="LWFQEI+CourierNewPS-BoldMT"/>
              </a:rPr>
              <a:t>gamma=1.0,</a:t>
            </a:r>
            <a:r>
              <a:rPr sz="1600" b="1" spc="25" dirty="0">
                <a:solidFill>
                  <a:srgbClr val="344C5E"/>
                </a:solidFill>
                <a:latin typeface="LWFQEI+CourierNewPS-BoldMT"/>
                <a:cs typeface="LWFQEI+CourierNewPS-BoldMT"/>
              </a:rPr>
              <a:t> </a:t>
            </a:r>
            <a:r>
              <a:rPr sz="1600" b="1" dirty="0">
                <a:solidFill>
                  <a:srgbClr val="344C5E"/>
                </a:solidFill>
                <a:latin typeface="LWFQEI+CourierNewPS-BoldMT"/>
                <a:cs typeface="LWFQEI+CourierNewPS-BoldMT"/>
              </a:rPr>
              <a:t>C=10.0)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7200" y="2739787"/>
            <a:ext cx="70281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Fit the</a:t>
            </a:r>
            <a:r>
              <a:rPr sz="1800" b="1" spc="-23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instance</a:t>
            </a:r>
            <a:r>
              <a:rPr sz="1800" b="1" spc="-37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on the data and</a:t>
            </a:r>
            <a:r>
              <a:rPr sz="1800" b="1" spc="-15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then</a:t>
            </a:r>
            <a:r>
              <a:rPr sz="1800" b="1" spc="-21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predict</a:t>
            </a:r>
            <a:r>
              <a:rPr sz="1800" b="1" spc="-15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the</a:t>
            </a:r>
            <a:r>
              <a:rPr sz="1800" b="1" spc="-15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expected</a:t>
            </a:r>
            <a:r>
              <a:rPr sz="1800" b="1" spc="-34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value.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22960" y="3105696"/>
            <a:ext cx="5198905" cy="7782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7030A0"/>
                </a:solidFill>
                <a:latin typeface="LWFQEI+CourierNewPS-BoldMT"/>
                <a:cs typeface="LWFQEI+CourierNewPS-BoldMT"/>
              </a:rPr>
              <a:t>rbfSVC </a:t>
            </a: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=</a:t>
            </a:r>
            <a:r>
              <a:rPr sz="1600" b="1" spc="1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 </a:t>
            </a:r>
            <a:r>
              <a:rPr sz="1600" b="1" dirty="0">
                <a:solidFill>
                  <a:srgbClr val="7030A0"/>
                </a:solidFill>
                <a:latin typeface="LWFQEI+CourierNewPS-BoldMT"/>
                <a:cs typeface="LWFQEI+CourierNewPS-BoldMT"/>
              </a:rPr>
              <a:t>rbfSVC</a:t>
            </a: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.</a:t>
            </a:r>
            <a:r>
              <a:rPr sz="1600" b="1" dirty="0">
                <a:solidFill>
                  <a:srgbClr val="C00000"/>
                </a:solidFill>
                <a:latin typeface="LWFQEI+CourierNewPS-BoldMT"/>
                <a:cs typeface="LWFQEI+CourierNewPS-BoldMT"/>
              </a:rPr>
              <a:t>fit</a:t>
            </a: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(X_train,</a:t>
            </a:r>
            <a:r>
              <a:rPr sz="1600" b="1" spc="47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 </a:t>
            </a: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y_train)</a:t>
            </a:r>
          </a:p>
          <a:p>
            <a:pPr marL="0" marR="0">
              <a:lnSpc>
                <a:spcPts val="1807"/>
              </a:lnSpc>
              <a:spcBef>
                <a:spcPts val="112"/>
              </a:spcBef>
              <a:spcAft>
                <a:spcPts val="0"/>
              </a:spcAft>
            </a:pP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y_predict = </a:t>
            </a:r>
            <a:r>
              <a:rPr sz="1600" b="1" dirty="0">
                <a:solidFill>
                  <a:srgbClr val="7030A0"/>
                </a:solidFill>
                <a:latin typeface="LWFQEI+CourierNewPS-BoldMT"/>
                <a:cs typeface="LWFQEI+CourierNewPS-BoldMT"/>
              </a:rPr>
              <a:t>rbfSVC</a:t>
            </a: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.</a:t>
            </a:r>
            <a:r>
              <a:rPr sz="1600" b="1" dirty="0">
                <a:solidFill>
                  <a:srgbClr val="C00000"/>
                </a:solidFill>
                <a:latin typeface="LWFQEI+CourierNewPS-BoldMT"/>
                <a:cs typeface="LWFQEI+CourierNewPS-BoldMT"/>
              </a:rPr>
              <a:t>predict</a:t>
            </a: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(X_test)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903207" y="4889306"/>
            <a:ext cx="255968" cy="277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81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69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80329"/>
            <a:ext cx="5796474" cy="1106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1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SVMs with</a:t>
            </a:r>
            <a:r>
              <a:rPr sz="3200" spc="11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Kernels: The </a:t>
            </a:r>
            <a:r>
              <a:rPr sz="3200" spc="-21" dirty="0">
                <a:solidFill>
                  <a:srgbClr val="344C5E"/>
                </a:solidFill>
                <a:latin typeface="Calibri"/>
                <a:cs typeface="Calibri"/>
              </a:rPr>
              <a:t>Syntax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1093232"/>
            <a:ext cx="5809629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Import</a:t>
            </a:r>
            <a:r>
              <a:rPr sz="1800" b="1" spc="-23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the class</a:t>
            </a:r>
            <a:r>
              <a:rPr sz="1800" b="1" spc="-23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containing</a:t>
            </a:r>
            <a:r>
              <a:rPr sz="1800" b="1" spc="-38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the classification method.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2960" y="1459521"/>
            <a:ext cx="3794781" cy="534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from sklearn.svm</a:t>
            </a:r>
            <a:r>
              <a:rPr sz="1600" b="1" spc="38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 </a:t>
            </a: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import</a:t>
            </a:r>
            <a:r>
              <a:rPr sz="1600" b="1" spc="1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 </a:t>
            </a:r>
            <a:r>
              <a:rPr sz="1600" b="1" dirty="0">
                <a:solidFill>
                  <a:srgbClr val="0433FF"/>
                </a:solidFill>
                <a:latin typeface="LWFQEI+CourierNewPS-BoldMT"/>
                <a:cs typeface="LWFQEI+CourierNewPS-BoldMT"/>
              </a:rPr>
              <a:t>SVC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200" y="1916573"/>
            <a:ext cx="3356340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12" dirty="0">
                <a:solidFill>
                  <a:srgbClr val="84AEB0"/>
                </a:solidFill>
                <a:latin typeface="Calibri"/>
                <a:cs typeface="Calibri"/>
              </a:rPr>
              <a:t>Create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 an instance</a:t>
            </a:r>
            <a:r>
              <a:rPr sz="1800" b="1" spc="-37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of the class.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2960" y="2282481"/>
            <a:ext cx="6321409" cy="534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7030A0"/>
                </a:solidFill>
                <a:latin typeface="LWFQEI+CourierNewPS-BoldMT"/>
                <a:cs typeface="LWFQEI+CourierNewPS-BoldMT"/>
              </a:rPr>
              <a:t>rbfSVC </a:t>
            </a: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=</a:t>
            </a:r>
            <a:r>
              <a:rPr sz="1600" b="1" spc="1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 </a:t>
            </a:r>
            <a:r>
              <a:rPr sz="1600" b="1" dirty="0">
                <a:solidFill>
                  <a:srgbClr val="0433FF"/>
                </a:solidFill>
                <a:latin typeface="LWFQEI+CourierNewPS-BoldMT"/>
                <a:cs typeface="LWFQEI+CourierNewPS-BoldMT"/>
              </a:rPr>
              <a:t>SVC</a:t>
            </a:r>
            <a:r>
              <a:rPr sz="1600" b="1" dirty="0">
                <a:solidFill>
                  <a:srgbClr val="344C5E"/>
                </a:solidFill>
                <a:latin typeface="LWFQEI+CourierNewPS-BoldMT"/>
                <a:cs typeface="LWFQEI+CourierNewPS-BoldMT"/>
              </a:rPr>
              <a:t>(kernel='rbf',</a:t>
            </a:r>
            <a:r>
              <a:rPr sz="1600" b="1" spc="47" dirty="0">
                <a:solidFill>
                  <a:srgbClr val="344C5E"/>
                </a:solidFill>
                <a:latin typeface="LWFQEI+CourierNewPS-BoldMT"/>
                <a:cs typeface="LWFQEI+CourierNewPS-BoldMT"/>
              </a:rPr>
              <a:t> </a:t>
            </a:r>
            <a:r>
              <a:rPr sz="1600" b="1" dirty="0">
                <a:solidFill>
                  <a:srgbClr val="344C5E"/>
                </a:solidFill>
                <a:latin typeface="LWFQEI+CourierNewPS-BoldMT"/>
                <a:cs typeface="LWFQEI+CourierNewPS-BoldMT"/>
              </a:rPr>
              <a:t>gamma=1.0,</a:t>
            </a:r>
            <a:r>
              <a:rPr sz="1600" b="1" spc="25" dirty="0">
                <a:solidFill>
                  <a:srgbClr val="344C5E"/>
                </a:solidFill>
                <a:latin typeface="LWFQEI+CourierNewPS-BoldMT"/>
                <a:cs typeface="LWFQEI+CourierNewPS-BoldMT"/>
              </a:rPr>
              <a:t> </a:t>
            </a:r>
            <a:r>
              <a:rPr sz="1600" b="1" dirty="0">
                <a:solidFill>
                  <a:srgbClr val="344C5E"/>
                </a:solidFill>
                <a:latin typeface="LWFQEI+CourierNewPS-BoldMT"/>
                <a:cs typeface="LWFQEI+CourierNewPS-BoldMT"/>
              </a:rPr>
              <a:t>C=10.0)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7200" y="2739787"/>
            <a:ext cx="70281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Fit the</a:t>
            </a:r>
            <a:r>
              <a:rPr sz="1800" b="1" spc="-23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instance</a:t>
            </a:r>
            <a:r>
              <a:rPr sz="1800" b="1" spc="-37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on the data and</a:t>
            </a:r>
            <a:r>
              <a:rPr sz="1800" b="1" spc="-15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then</a:t>
            </a:r>
            <a:r>
              <a:rPr sz="1800" b="1" spc="-21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predict</a:t>
            </a:r>
            <a:r>
              <a:rPr sz="1800" b="1" spc="-15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the</a:t>
            </a:r>
            <a:r>
              <a:rPr sz="1800" b="1" spc="-15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expected</a:t>
            </a:r>
            <a:r>
              <a:rPr sz="1800" b="1" spc="-34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value.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22960" y="3105696"/>
            <a:ext cx="5198905" cy="7782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7030A0"/>
                </a:solidFill>
                <a:latin typeface="LWFQEI+CourierNewPS-BoldMT"/>
                <a:cs typeface="LWFQEI+CourierNewPS-BoldMT"/>
              </a:rPr>
              <a:t>rbfSVC </a:t>
            </a: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=</a:t>
            </a:r>
            <a:r>
              <a:rPr sz="1600" b="1" spc="1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 </a:t>
            </a:r>
            <a:r>
              <a:rPr sz="1600" b="1" dirty="0">
                <a:solidFill>
                  <a:srgbClr val="7030A0"/>
                </a:solidFill>
                <a:latin typeface="LWFQEI+CourierNewPS-BoldMT"/>
                <a:cs typeface="LWFQEI+CourierNewPS-BoldMT"/>
              </a:rPr>
              <a:t>rbfSVC</a:t>
            </a: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.</a:t>
            </a:r>
            <a:r>
              <a:rPr sz="1600" b="1" dirty="0">
                <a:solidFill>
                  <a:srgbClr val="C00000"/>
                </a:solidFill>
                <a:latin typeface="LWFQEI+CourierNewPS-BoldMT"/>
                <a:cs typeface="LWFQEI+CourierNewPS-BoldMT"/>
              </a:rPr>
              <a:t>fit</a:t>
            </a: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(X_train,</a:t>
            </a:r>
            <a:r>
              <a:rPr sz="1600" b="1" spc="47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 </a:t>
            </a: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y_train)</a:t>
            </a:r>
          </a:p>
          <a:p>
            <a:pPr marL="0" marR="0">
              <a:lnSpc>
                <a:spcPts val="1807"/>
              </a:lnSpc>
              <a:spcBef>
                <a:spcPts val="112"/>
              </a:spcBef>
              <a:spcAft>
                <a:spcPts val="0"/>
              </a:spcAft>
            </a:pP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y_predict = </a:t>
            </a:r>
            <a:r>
              <a:rPr sz="1600" b="1" dirty="0">
                <a:solidFill>
                  <a:srgbClr val="7030A0"/>
                </a:solidFill>
                <a:latin typeface="LWFQEI+CourierNewPS-BoldMT"/>
                <a:cs typeface="LWFQEI+CourierNewPS-BoldMT"/>
              </a:rPr>
              <a:t>rbfSVC</a:t>
            </a: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.</a:t>
            </a:r>
            <a:r>
              <a:rPr sz="1600" b="1" dirty="0">
                <a:solidFill>
                  <a:srgbClr val="C00000"/>
                </a:solidFill>
                <a:latin typeface="LWFQEI+CourierNewPS-BoldMT"/>
                <a:cs typeface="LWFQEI+CourierNewPS-BoldMT"/>
              </a:rPr>
              <a:t>predict</a:t>
            </a:r>
            <a:r>
              <a:rPr sz="1600" b="1" dirty="0">
                <a:solidFill>
                  <a:srgbClr val="8C8C8C"/>
                </a:solidFill>
                <a:latin typeface="LWFQEI+CourierNewPS-BoldMT"/>
                <a:cs typeface="LWFQEI+CourierNewPS-BoldMT"/>
              </a:rPr>
              <a:t>(X_test)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7200" y="3806918"/>
            <a:ext cx="664147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30" dirty="0">
                <a:solidFill>
                  <a:srgbClr val="84AEB0"/>
                </a:solidFill>
                <a:latin typeface="Calibri"/>
                <a:cs typeface="Calibri"/>
              </a:rPr>
              <a:t>Tune</a:t>
            </a:r>
            <a:r>
              <a:rPr sz="1800" b="1" spc="10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kernel</a:t>
            </a:r>
            <a:r>
              <a:rPr sz="1800" b="1" spc="-25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and associated</a:t>
            </a:r>
            <a:r>
              <a:rPr sz="1800" b="1" spc="-25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84AEB0"/>
                </a:solidFill>
                <a:latin typeface="Calibri"/>
                <a:cs typeface="Calibri"/>
              </a:rPr>
              <a:t>parameters</a:t>
            </a:r>
            <a:r>
              <a:rPr sz="1800" b="1" spc="-21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4AEB0"/>
                </a:solidFill>
                <a:latin typeface="Calibri"/>
                <a:cs typeface="Calibri"/>
              </a:rPr>
              <a:t>with cross-validation.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903207" y="4889306"/>
            <a:ext cx="255968" cy="277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81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70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80329"/>
            <a:ext cx="6067936" cy="1106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1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Support</a:t>
            </a:r>
            <a:r>
              <a:rPr sz="3200" spc="14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3200" spc="-31" dirty="0">
                <a:solidFill>
                  <a:srgbClr val="344C5E"/>
                </a:solidFill>
                <a:latin typeface="Calibri"/>
                <a:cs typeface="Calibri"/>
              </a:rPr>
              <a:t>Vector</a:t>
            </a:r>
            <a:r>
              <a:rPr sz="3200" spc="18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Machines</a:t>
            </a:r>
            <a:r>
              <a:rPr sz="3200" spc="14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(SVM)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4852" y="1676924"/>
            <a:ext cx="1257852" cy="1444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872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10" dirty="0">
                <a:solidFill>
                  <a:srgbClr val="344C5E"/>
                </a:solidFill>
                <a:latin typeface="Calibri"/>
                <a:cs typeface="Calibri"/>
              </a:rPr>
              <a:t>Patient</a:t>
            </a:r>
          </a:p>
          <a:p>
            <a:pPr marL="163068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344C5E"/>
                </a:solidFill>
                <a:latin typeface="Calibri"/>
                <a:cs typeface="Calibri"/>
              </a:rPr>
              <a:t>Status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344C5E"/>
                </a:solidFill>
                <a:latin typeface="Calibri"/>
                <a:cs typeface="Calibri"/>
              </a:rPr>
              <a:t>After</a:t>
            </a:r>
            <a:r>
              <a:rPr sz="1800" b="1" spc="-20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44C5E"/>
                </a:solidFill>
                <a:latin typeface="Calibri"/>
                <a:cs typeface="Calibri"/>
              </a:rPr>
              <a:t>Five</a:t>
            </a:r>
          </a:p>
          <a:p>
            <a:pPr marL="208787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33" dirty="0">
                <a:solidFill>
                  <a:srgbClr val="344C5E"/>
                </a:solidFill>
                <a:latin typeface="Calibri"/>
                <a:cs typeface="Calibri"/>
              </a:rPr>
              <a:t>Years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84832" y="1677305"/>
            <a:ext cx="1123074" cy="1171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Calibri"/>
                <a:cs typeface="Calibri"/>
              </a:rPr>
              <a:t>Lost:</a:t>
            </a:r>
            <a:r>
              <a:rPr sz="1800" spc="-10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44C5E"/>
                </a:solidFill>
                <a:latin typeface="Calibri"/>
                <a:cs typeface="Calibri"/>
              </a:rPr>
              <a:t>1.0</a:t>
            </a:r>
          </a:p>
          <a:p>
            <a:pPr marL="490727" marR="0">
              <a:lnSpc>
                <a:spcPts val="2197"/>
              </a:lnSpc>
              <a:spcBef>
                <a:spcPts val="2131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Calibri"/>
                <a:cs typeface="Calibri"/>
              </a:rPr>
              <a:t>0.5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67510" y="2831862"/>
            <a:ext cx="1540269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Calibri"/>
                <a:cs typeface="Calibri"/>
              </a:rPr>
              <a:t>Survived:</a:t>
            </a:r>
            <a:r>
              <a:rPr sz="1800" spc="-25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44C5E"/>
                </a:solidFill>
                <a:latin typeface="Calibri"/>
                <a:cs typeface="Calibri"/>
              </a:rPr>
              <a:t>0.0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344289" y="3219212"/>
            <a:ext cx="2833147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344C5E"/>
                </a:solidFill>
                <a:latin typeface="Calibri"/>
                <a:cs typeface="Calibri"/>
              </a:rPr>
              <a:t>Number</a:t>
            </a:r>
            <a:r>
              <a:rPr sz="1800" b="1" spc="-50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44C5E"/>
                </a:solidFill>
                <a:latin typeface="Calibri"/>
                <a:cs typeface="Calibri"/>
              </a:rPr>
              <a:t>of Positive</a:t>
            </a:r>
            <a:r>
              <a:rPr sz="1800" b="1" spc="-31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44C5E"/>
                </a:solidFill>
                <a:latin typeface="Calibri"/>
                <a:cs typeface="Calibri"/>
              </a:rPr>
              <a:t>Nodes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03452" y="3862696"/>
            <a:ext cx="2580648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Three</a:t>
            </a:r>
            <a:r>
              <a:rPr sz="1800" b="1" spc="-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misclassifications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55023" y="4889306"/>
            <a:ext cx="204152" cy="277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81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80329"/>
            <a:ext cx="6067936" cy="1106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1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Support</a:t>
            </a:r>
            <a:r>
              <a:rPr sz="3200" spc="14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3200" spc="-31" dirty="0">
                <a:solidFill>
                  <a:srgbClr val="344C5E"/>
                </a:solidFill>
                <a:latin typeface="Calibri"/>
                <a:cs typeface="Calibri"/>
              </a:rPr>
              <a:t>Vector</a:t>
            </a:r>
            <a:r>
              <a:rPr sz="3200" spc="18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Machines</a:t>
            </a:r>
            <a:r>
              <a:rPr sz="3200" spc="14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(SVM)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4852" y="1676924"/>
            <a:ext cx="1257852" cy="1444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872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10" dirty="0">
                <a:solidFill>
                  <a:srgbClr val="344C5E"/>
                </a:solidFill>
                <a:latin typeface="Calibri"/>
                <a:cs typeface="Calibri"/>
              </a:rPr>
              <a:t>Patient</a:t>
            </a:r>
          </a:p>
          <a:p>
            <a:pPr marL="163068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344C5E"/>
                </a:solidFill>
                <a:latin typeface="Calibri"/>
                <a:cs typeface="Calibri"/>
              </a:rPr>
              <a:t>Status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344C5E"/>
                </a:solidFill>
                <a:latin typeface="Calibri"/>
                <a:cs typeface="Calibri"/>
              </a:rPr>
              <a:t>After</a:t>
            </a:r>
            <a:r>
              <a:rPr sz="1800" b="1" spc="-20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44C5E"/>
                </a:solidFill>
                <a:latin typeface="Calibri"/>
                <a:cs typeface="Calibri"/>
              </a:rPr>
              <a:t>Five</a:t>
            </a:r>
          </a:p>
          <a:p>
            <a:pPr marL="208787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33" dirty="0">
                <a:solidFill>
                  <a:srgbClr val="344C5E"/>
                </a:solidFill>
                <a:latin typeface="Calibri"/>
                <a:cs typeface="Calibri"/>
              </a:rPr>
              <a:t>Years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84832" y="1677305"/>
            <a:ext cx="1123074" cy="1171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Calibri"/>
                <a:cs typeface="Calibri"/>
              </a:rPr>
              <a:t>Lost:</a:t>
            </a:r>
            <a:r>
              <a:rPr sz="1800" spc="-10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44C5E"/>
                </a:solidFill>
                <a:latin typeface="Calibri"/>
                <a:cs typeface="Calibri"/>
              </a:rPr>
              <a:t>1.0</a:t>
            </a:r>
          </a:p>
          <a:p>
            <a:pPr marL="490727" marR="0">
              <a:lnSpc>
                <a:spcPts val="2197"/>
              </a:lnSpc>
              <a:spcBef>
                <a:spcPts val="2131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Calibri"/>
                <a:cs typeface="Calibri"/>
              </a:rPr>
              <a:t>0.5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67510" y="2831862"/>
            <a:ext cx="1540269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Calibri"/>
                <a:cs typeface="Calibri"/>
              </a:rPr>
              <a:t>Survived:</a:t>
            </a:r>
            <a:r>
              <a:rPr sz="1800" spc="-25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44C5E"/>
                </a:solidFill>
                <a:latin typeface="Calibri"/>
                <a:cs typeface="Calibri"/>
              </a:rPr>
              <a:t>0.0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344289" y="3219212"/>
            <a:ext cx="2833147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344C5E"/>
                </a:solidFill>
                <a:latin typeface="Calibri"/>
                <a:cs typeface="Calibri"/>
              </a:rPr>
              <a:t>Number</a:t>
            </a:r>
            <a:r>
              <a:rPr sz="1800" b="1" spc="-50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44C5E"/>
                </a:solidFill>
                <a:latin typeface="Calibri"/>
                <a:cs typeface="Calibri"/>
              </a:rPr>
              <a:t>of Positive</a:t>
            </a:r>
            <a:r>
              <a:rPr sz="1800" b="1" spc="-31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44C5E"/>
                </a:solidFill>
                <a:latin typeface="Calibri"/>
                <a:cs typeface="Calibri"/>
              </a:rPr>
              <a:t>Nodes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76909" y="3862696"/>
            <a:ext cx="2432287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sz="18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misclassifications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55023" y="4889306"/>
            <a:ext cx="204152" cy="277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81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80329"/>
            <a:ext cx="6067936" cy="1106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1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Support</a:t>
            </a:r>
            <a:r>
              <a:rPr sz="3200" spc="14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3200" spc="-31" dirty="0">
                <a:solidFill>
                  <a:srgbClr val="344C5E"/>
                </a:solidFill>
                <a:latin typeface="Calibri"/>
                <a:cs typeface="Calibri"/>
              </a:rPr>
              <a:t>Vector</a:t>
            </a:r>
            <a:r>
              <a:rPr sz="3200" spc="18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Machines</a:t>
            </a:r>
            <a:r>
              <a:rPr sz="3200" spc="14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(SVM)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4852" y="1676924"/>
            <a:ext cx="1257852" cy="1444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872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10" dirty="0">
                <a:solidFill>
                  <a:srgbClr val="344C5E"/>
                </a:solidFill>
                <a:latin typeface="Calibri"/>
                <a:cs typeface="Calibri"/>
              </a:rPr>
              <a:t>Patient</a:t>
            </a:r>
          </a:p>
          <a:p>
            <a:pPr marL="163068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344C5E"/>
                </a:solidFill>
                <a:latin typeface="Calibri"/>
                <a:cs typeface="Calibri"/>
              </a:rPr>
              <a:t>Status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344C5E"/>
                </a:solidFill>
                <a:latin typeface="Calibri"/>
                <a:cs typeface="Calibri"/>
              </a:rPr>
              <a:t>After</a:t>
            </a:r>
            <a:r>
              <a:rPr sz="1800" b="1" spc="-20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44C5E"/>
                </a:solidFill>
                <a:latin typeface="Calibri"/>
                <a:cs typeface="Calibri"/>
              </a:rPr>
              <a:t>Five</a:t>
            </a:r>
          </a:p>
          <a:p>
            <a:pPr marL="208787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33" dirty="0">
                <a:solidFill>
                  <a:srgbClr val="344C5E"/>
                </a:solidFill>
                <a:latin typeface="Calibri"/>
                <a:cs typeface="Calibri"/>
              </a:rPr>
              <a:t>Years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84832" y="1677305"/>
            <a:ext cx="1123074" cy="1171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Calibri"/>
                <a:cs typeface="Calibri"/>
              </a:rPr>
              <a:t>Lost:</a:t>
            </a:r>
            <a:r>
              <a:rPr sz="1800" spc="-10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44C5E"/>
                </a:solidFill>
                <a:latin typeface="Calibri"/>
                <a:cs typeface="Calibri"/>
              </a:rPr>
              <a:t>1.0</a:t>
            </a:r>
          </a:p>
          <a:p>
            <a:pPr marL="490727" marR="0">
              <a:lnSpc>
                <a:spcPts val="2197"/>
              </a:lnSpc>
              <a:spcBef>
                <a:spcPts val="2131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Calibri"/>
                <a:cs typeface="Calibri"/>
              </a:rPr>
              <a:t>0.5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67510" y="2831862"/>
            <a:ext cx="1540269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Calibri"/>
                <a:cs typeface="Calibri"/>
              </a:rPr>
              <a:t>Survived:</a:t>
            </a:r>
            <a:r>
              <a:rPr sz="1800" spc="-25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44C5E"/>
                </a:solidFill>
                <a:latin typeface="Calibri"/>
                <a:cs typeface="Calibri"/>
              </a:rPr>
              <a:t>0.0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344289" y="3219212"/>
            <a:ext cx="2833147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344C5E"/>
                </a:solidFill>
                <a:latin typeface="Calibri"/>
                <a:cs typeface="Calibri"/>
              </a:rPr>
              <a:t>Number</a:t>
            </a:r>
            <a:r>
              <a:rPr sz="1800" b="1" spc="-50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44C5E"/>
                </a:solidFill>
                <a:latin typeface="Calibri"/>
                <a:cs typeface="Calibri"/>
              </a:rPr>
              <a:t>of Positive</a:t>
            </a:r>
            <a:r>
              <a:rPr sz="1800" b="1" spc="-31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44C5E"/>
                </a:solidFill>
                <a:latin typeface="Calibri"/>
                <a:cs typeface="Calibri"/>
              </a:rPr>
              <a:t>Nodes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37869" y="3862696"/>
            <a:ext cx="2308157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No misclassifications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55023" y="4889306"/>
            <a:ext cx="204152" cy="277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81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80329"/>
            <a:ext cx="6067936" cy="1106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1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Support</a:t>
            </a:r>
            <a:r>
              <a:rPr sz="3200" spc="14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3200" spc="-31" dirty="0">
                <a:solidFill>
                  <a:srgbClr val="344C5E"/>
                </a:solidFill>
                <a:latin typeface="Calibri"/>
                <a:cs typeface="Calibri"/>
              </a:rPr>
              <a:t>Vector</a:t>
            </a:r>
            <a:r>
              <a:rPr sz="3200" spc="18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Machines</a:t>
            </a:r>
            <a:r>
              <a:rPr sz="3200" spc="14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(SVM)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4852" y="1676924"/>
            <a:ext cx="1257852" cy="1444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872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10" dirty="0">
                <a:solidFill>
                  <a:srgbClr val="344C5E"/>
                </a:solidFill>
                <a:latin typeface="Calibri"/>
                <a:cs typeface="Calibri"/>
              </a:rPr>
              <a:t>Patient</a:t>
            </a:r>
          </a:p>
          <a:p>
            <a:pPr marL="163068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344C5E"/>
                </a:solidFill>
                <a:latin typeface="Calibri"/>
                <a:cs typeface="Calibri"/>
              </a:rPr>
              <a:t>Status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344C5E"/>
                </a:solidFill>
                <a:latin typeface="Calibri"/>
                <a:cs typeface="Calibri"/>
              </a:rPr>
              <a:t>After</a:t>
            </a:r>
            <a:r>
              <a:rPr sz="1800" b="1" spc="-20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44C5E"/>
                </a:solidFill>
                <a:latin typeface="Calibri"/>
                <a:cs typeface="Calibri"/>
              </a:rPr>
              <a:t>Five</a:t>
            </a:r>
          </a:p>
          <a:p>
            <a:pPr marL="208787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33" dirty="0">
                <a:solidFill>
                  <a:srgbClr val="344C5E"/>
                </a:solidFill>
                <a:latin typeface="Calibri"/>
                <a:cs typeface="Calibri"/>
              </a:rPr>
              <a:t>Years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84832" y="1677305"/>
            <a:ext cx="1123074" cy="1171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Calibri"/>
                <a:cs typeface="Calibri"/>
              </a:rPr>
              <a:t>Lost:</a:t>
            </a:r>
            <a:r>
              <a:rPr sz="1800" spc="-10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44C5E"/>
                </a:solidFill>
                <a:latin typeface="Calibri"/>
                <a:cs typeface="Calibri"/>
              </a:rPr>
              <a:t>1.0</a:t>
            </a:r>
          </a:p>
          <a:p>
            <a:pPr marL="490727" marR="0">
              <a:lnSpc>
                <a:spcPts val="2197"/>
              </a:lnSpc>
              <a:spcBef>
                <a:spcPts val="2131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Calibri"/>
                <a:cs typeface="Calibri"/>
              </a:rPr>
              <a:t>0.5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67510" y="2831862"/>
            <a:ext cx="1540269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Calibri"/>
                <a:cs typeface="Calibri"/>
              </a:rPr>
              <a:t>Survived:</a:t>
            </a:r>
            <a:r>
              <a:rPr sz="1800" spc="-25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44C5E"/>
                </a:solidFill>
                <a:latin typeface="Calibri"/>
                <a:cs typeface="Calibri"/>
              </a:rPr>
              <a:t>0.0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344289" y="3219212"/>
            <a:ext cx="2833147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344C5E"/>
                </a:solidFill>
                <a:latin typeface="Calibri"/>
                <a:cs typeface="Calibri"/>
              </a:rPr>
              <a:t>Number</a:t>
            </a:r>
            <a:r>
              <a:rPr sz="1800" b="1" spc="-50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44C5E"/>
                </a:solidFill>
                <a:latin typeface="Calibri"/>
                <a:cs typeface="Calibri"/>
              </a:rPr>
              <a:t>of Positive</a:t>
            </a:r>
            <a:r>
              <a:rPr sz="1800" b="1" spc="-31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44C5E"/>
                </a:solidFill>
                <a:latin typeface="Calibri"/>
                <a:cs typeface="Calibri"/>
              </a:rPr>
              <a:t>Nodes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50061" y="3862696"/>
            <a:ext cx="5572373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No misclassifications—but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is this</a:t>
            </a:r>
            <a:r>
              <a:rPr sz="1800" b="1" spc="-2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the best</a:t>
            </a:r>
            <a:r>
              <a:rPr sz="1800" b="1" spc="-1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position?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55023" y="4889306"/>
            <a:ext cx="204152" cy="277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81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80329"/>
            <a:ext cx="6067936" cy="1106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1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Support</a:t>
            </a:r>
            <a:r>
              <a:rPr sz="3200" spc="14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3200" spc="-31" dirty="0">
                <a:solidFill>
                  <a:srgbClr val="344C5E"/>
                </a:solidFill>
                <a:latin typeface="Calibri"/>
                <a:cs typeface="Calibri"/>
              </a:rPr>
              <a:t>Vector</a:t>
            </a:r>
            <a:r>
              <a:rPr sz="3200" spc="18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Machines</a:t>
            </a:r>
            <a:r>
              <a:rPr sz="3200" spc="14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(SVM)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4852" y="1676924"/>
            <a:ext cx="1257852" cy="1444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872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10" dirty="0">
                <a:solidFill>
                  <a:srgbClr val="344C5E"/>
                </a:solidFill>
                <a:latin typeface="Calibri"/>
                <a:cs typeface="Calibri"/>
              </a:rPr>
              <a:t>Patient</a:t>
            </a:r>
          </a:p>
          <a:p>
            <a:pPr marL="163068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344C5E"/>
                </a:solidFill>
                <a:latin typeface="Calibri"/>
                <a:cs typeface="Calibri"/>
              </a:rPr>
              <a:t>Status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344C5E"/>
                </a:solidFill>
                <a:latin typeface="Calibri"/>
                <a:cs typeface="Calibri"/>
              </a:rPr>
              <a:t>After</a:t>
            </a:r>
            <a:r>
              <a:rPr sz="1800" b="1" spc="-20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44C5E"/>
                </a:solidFill>
                <a:latin typeface="Calibri"/>
                <a:cs typeface="Calibri"/>
              </a:rPr>
              <a:t>Five</a:t>
            </a:r>
          </a:p>
          <a:p>
            <a:pPr marL="208787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33" dirty="0">
                <a:solidFill>
                  <a:srgbClr val="344C5E"/>
                </a:solidFill>
                <a:latin typeface="Calibri"/>
                <a:cs typeface="Calibri"/>
              </a:rPr>
              <a:t>Years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84832" y="1677305"/>
            <a:ext cx="1123074" cy="1171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Calibri"/>
                <a:cs typeface="Calibri"/>
              </a:rPr>
              <a:t>Lost:</a:t>
            </a:r>
            <a:r>
              <a:rPr sz="1800" spc="-10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44C5E"/>
                </a:solidFill>
                <a:latin typeface="Calibri"/>
                <a:cs typeface="Calibri"/>
              </a:rPr>
              <a:t>1.0</a:t>
            </a:r>
          </a:p>
          <a:p>
            <a:pPr marL="490727" marR="0">
              <a:lnSpc>
                <a:spcPts val="2197"/>
              </a:lnSpc>
              <a:spcBef>
                <a:spcPts val="2131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Calibri"/>
                <a:cs typeface="Calibri"/>
              </a:rPr>
              <a:t>0.5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67510" y="2831862"/>
            <a:ext cx="1540269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Calibri"/>
                <a:cs typeface="Calibri"/>
              </a:rPr>
              <a:t>Survived:</a:t>
            </a:r>
            <a:r>
              <a:rPr sz="1800" spc="-25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44C5E"/>
                </a:solidFill>
                <a:latin typeface="Calibri"/>
                <a:cs typeface="Calibri"/>
              </a:rPr>
              <a:t>0.0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344289" y="3219212"/>
            <a:ext cx="2833147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344C5E"/>
                </a:solidFill>
                <a:latin typeface="Calibri"/>
                <a:cs typeface="Calibri"/>
              </a:rPr>
              <a:t>Number</a:t>
            </a:r>
            <a:r>
              <a:rPr sz="1800" b="1" spc="-50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44C5E"/>
                </a:solidFill>
                <a:latin typeface="Calibri"/>
                <a:cs typeface="Calibri"/>
              </a:rPr>
              <a:t>of Positive</a:t>
            </a:r>
            <a:r>
              <a:rPr sz="1800" b="1" spc="-31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44C5E"/>
                </a:solidFill>
                <a:latin typeface="Calibri"/>
                <a:cs typeface="Calibri"/>
              </a:rPr>
              <a:t>Nodes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50061" y="3862696"/>
            <a:ext cx="5572373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No misclassifications—but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is this</a:t>
            </a:r>
            <a:r>
              <a:rPr sz="1800" b="1" spc="-2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the best</a:t>
            </a:r>
            <a:r>
              <a:rPr sz="1800" b="1" spc="-1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position?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55023" y="4889306"/>
            <a:ext cx="204152" cy="277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81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80329"/>
            <a:ext cx="6067936" cy="1106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1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Support</a:t>
            </a:r>
            <a:r>
              <a:rPr sz="3200" spc="14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3200" spc="-31" dirty="0">
                <a:solidFill>
                  <a:srgbClr val="344C5E"/>
                </a:solidFill>
                <a:latin typeface="Calibri"/>
                <a:cs typeface="Calibri"/>
              </a:rPr>
              <a:t>Vector</a:t>
            </a:r>
            <a:r>
              <a:rPr sz="3200" spc="18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Machines</a:t>
            </a:r>
            <a:r>
              <a:rPr sz="3200" spc="14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(SVM)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4852" y="1676924"/>
            <a:ext cx="1257852" cy="1444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872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10" dirty="0">
                <a:solidFill>
                  <a:srgbClr val="344C5E"/>
                </a:solidFill>
                <a:latin typeface="Calibri"/>
                <a:cs typeface="Calibri"/>
              </a:rPr>
              <a:t>Patient</a:t>
            </a:r>
          </a:p>
          <a:p>
            <a:pPr marL="163068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344C5E"/>
                </a:solidFill>
                <a:latin typeface="Calibri"/>
                <a:cs typeface="Calibri"/>
              </a:rPr>
              <a:t>Status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344C5E"/>
                </a:solidFill>
                <a:latin typeface="Calibri"/>
                <a:cs typeface="Calibri"/>
              </a:rPr>
              <a:t>After</a:t>
            </a:r>
            <a:r>
              <a:rPr sz="1800" b="1" spc="-20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44C5E"/>
                </a:solidFill>
                <a:latin typeface="Calibri"/>
                <a:cs typeface="Calibri"/>
              </a:rPr>
              <a:t>Five</a:t>
            </a:r>
          </a:p>
          <a:p>
            <a:pPr marL="208787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33" dirty="0">
                <a:solidFill>
                  <a:srgbClr val="344C5E"/>
                </a:solidFill>
                <a:latin typeface="Calibri"/>
                <a:cs typeface="Calibri"/>
              </a:rPr>
              <a:t>Years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84832" y="1677305"/>
            <a:ext cx="1123074" cy="1171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Calibri"/>
                <a:cs typeface="Calibri"/>
              </a:rPr>
              <a:t>Lost:</a:t>
            </a:r>
            <a:r>
              <a:rPr sz="1800" spc="-10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44C5E"/>
                </a:solidFill>
                <a:latin typeface="Calibri"/>
                <a:cs typeface="Calibri"/>
              </a:rPr>
              <a:t>1.0</a:t>
            </a:r>
          </a:p>
          <a:p>
            <a:pPr marL="490727" marR="0">
              <a:lnSpc>
                <a:spcPts val="2197"/>
              </a:lnSpc>
              <a:spcBef>
                <a:spcPts val="2131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Calibri"/>
                <a:cs typeface="Calibri"/>
              </a:rPr>
              <a:t>0.5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67510" y="2831862"/>
            <a:ext cx="1540269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Calibri"/>
                <a:cs typeface="Calibri"/>
              </a:rPr>
              <a:t>Survived:</a:t>
            </a:r>
            <a:r>
              <a:rPr sz="1800" spc="-25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44C5E"/>
                </a:solidFill>
                <a:latin typeface="Calibri"/>
                <a:cs typeface="Calibri"/>
              </a:rPr>
              <a:t>0.0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344289" y="3219212"/>
            <a:ext cx="2833147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344C5E"/>
                </a:solidFill>
                <a:latin typeface="Calibri"/>
                <a:cs typeface="Calibri"/>
              </a:rPr>
              <a:t>Number</a:t>
            </a:r>
            <a:r>
              <a:rPr sz="1800" b="1" spc="-50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44C5E"/>
                </a:solidFill>
                <a:latin typeface="Calibri"/>
                <a:cs typeface="Calibri"/>
              </a:rPr>
              <a:t>of Positive</a:t>
            </a:r>
            <a:r>
              <a:rPr sz="1800" b="1" spc="-31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44C5E"/>
                </a:solidFill>
                <a:latin typeface="Calibri"/>
                <a:cs typeface="Calibri"/>
              </a:rPr>
              <a:t>Nodes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07415" y="3862696"/>
            <a:ext cx="4123979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Maximize</a:t>
            </a:r>
            <a:r>
              <a:rPr sz="1800" b="1" spc="-2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the region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between classes.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55023" y="4889306"/>
            <a:ext cx="204152" cy="277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81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80329"/>
            <a:ext cx="4592457" cy="1219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1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Classification</a:t>
            </a:r>
            <a:r>
              <a:rPr sz="3200" spc="34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44C5E"/>
                </a:solidFill>
                <a:latin typeface="Calibri"/>
                <a:cs typeface="Calibri"/>
              </a:rPr>
              <a:t>with SVMs</a:t>
            </a:r>
          </a:p>
          <a:p>
            <a:pPr marL="1523" marR="0">
              <a:lnSpc>
                <a:spcPts val="1464"/>
              </a:lnSpc>
              <a:spcBef>
                <a:spcPts val="527"/>
              </a:spcBef>
              <a:spcAft>
                <a:spcPts val="0"/>
              </a:spcAft>
            </a:pPr>
            <a:r>
              <a:rPr sz="1200" b="1" spc="-18" dirty="0">
                <a:solidFill>
                  <a:srgbClr val="84AEB0"/>
                </a:solidFill>
                <a:latin typeface="Calibri"/>
                <a:cs typeface="Calibri"/>
              </a:rPr>
              <a:t>Two</a:t>
            </a:r>
            <a:r>
              <a:rPr sz="1200" b="1" spc="25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84AEB0"/>
                </a:solidFill>
                <a:latin typeface="Calibri"/>
                <a:cs typeface="Calibri"/>
              </a:rPr>
              <a:t>features</a:t>
            </a:r>
            <a:r>
              <a:rPr sz="1200" b="1" spc="-11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84AEB0"/>
                </a:solidFill>
                <a:latin typeface="Calibri"/>
                <a:cs typeface="Calibri"/>
              </a:rPr>
              <a:t>(nodes, age)</a:t>
            </a:r>
          </a:p>
          <a:p>
            <a:pPr marL="1523" marR="0">
              <a:lnSpc>
                <a:spcPts val="1439"/>
              </a:lnSpc>
              <a:spcBef>
                <a:spcPts val="0"/>
              </a:spcBef>
              <a:spcAft>
                <a:spcPts val="0"/>
              </a:spcAft>
            </a:pPr>
            <a:r>
              <a:rPr sz="1200" b="1" spc="-18" dirty="0">
                <a:solidFill>
                  <a:srgbClr val="84AEB0"/>
                </a:solidFill>
                <a:latin typeface="Calibri"/>
                <a:cs typeface="Calibri"/>
              </a:rPr>
              <a:t>Two</a:t>
            </a:r>
            <a:r>
              <a:rPr sz="1200" b="1" spc="25" dirty="0">
                <a:solidFill>
                  <a:srgbClr val="84AEB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84AEB0"/>
                </a:solidFill>
                <a:latin typeface="Calibri"/>
                <a:cs typeface="Calibri"/>
              </a:rPr>
              <a:t>labels (survived, lost)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88514" y="1273730"/>
            <a:ext cx="510263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88514" y="2272585"/>
            <a:ext cx="510263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40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17903" y="2500169"/>
            <a:ext cx="625761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Calibri"/>
                <a:cs typeface="Calibri"/>
              </a:rPr>
              <a:t>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88514" y="3271313"/>
            <a:ext cx="510263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20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40864" y="4128780"/>
            <a:ext cx="407686" cy="55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06596" y="4128780"/>
            <a:ext cx="510572" cy="55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10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38495" y="4128780"/>
            <a:ext cx="510572" cy="55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Calibri"/>
                <a:cs typeface="Calibri"/>
              </a:rPr>
              <a:t>20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301238" y="4402186"/>
            <a:ext cx="2747879" cy="55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Calibri"/>
                <a:cs typeface="Calibri"/>
              </a:rPr>
              <a:t>Number of Malignant</a:t>
            </a:r>
            <a:r>
              <a:rPr sz="1600" b="1" spc="-37" dirty="0">
                <a:solidFill>
                  <a:srgbClr val="344C5E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44C5E"/>
                </a:solidFill>
                <a:latin typeface="Calibri"/>
                <a:cs typeface="Calibri"/>
              </a:rPr>
              <a:t>Nodes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903207" y="4889306"/>
            <a:ext cx="255968" cy="277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81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11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1012</Words>
  <Application>Microsoft Office PowerPoint</Application>
  <PresentationFormat>On-screen Show (16:9)</PresentationFormat>
  <Paragraphs>274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LWFQEI+CourierNewPS-BoldMT</vt:lpstr>
      <vt:lpstr>Calibri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SASUMANA VINAY KUMAR</cp:lastModifiedBy>
  <cp:revision>2</cp:revision>
  <dcterms:modified xsi:type="dcterms:W3CDTF">2020-01-25T16:42:44Z</dcterms:modified>
</cp:coreProperties>
</file>