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8" r:id="rId57"/>
    <p:sldId id="319" r:id="rId58"/>
    <p:sldId id="320" r:id="rId59"/>
    <p:sldId id="321" r:id="rId60"/>
    <p:sldId id="331" r:id="rId61"/>
  </p:sldIdLst>
  <p:sldSz cx="9144000" cy="5143500" type="screen16x9"/>
  <p:notesSz cx="9144000" cy="5143500"/>
  <p:embeddedFontLst>
    <p:embeddedFont>
      <p:font typeface="APNOTK+Intel Clear Pro" panose="020B0604020202020204" charset="0"/>
      <p:regular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DQTAUL+Intel Clear" panose="020B0604020202020204" charset="0"/>
      <p:regular r:id="rId67"/>
    </p:embeddedFont>
    <p:embeddedFont>
      <p:font typeface="FGHGNU+Intel Clear,Bold" panose="020B0604020202020204" charset="0"/>
      <p:regular r:id="rId68"/>
    </p:embeddedFont>
    <p:embeddedFont>
      <p:font typeface="FRQJIF+Cambria Math" panose="020B0604020202020204" charset="0"/>
      <p:regular r:id="rId69"/>
    </p:embeddedFont>
    <p:embeddedFont>
      <p:font typeface="VTHEAE+Wingdings" panose="020B0604020202020204" charset="2"/>
      <p:regular r:id="rId70"/>
    </p:embeddedFont>
    <p:embeddedFont>
      <p:font typeface="WFSDJI+Intel Clear Pro" panose="020B0604020202020204" charset="0"/>
      <p:regular r:id="rId7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29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79853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Using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Training and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3142" y="1000023"/>
            <a:ext cx="1609039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95059" y="1000023"/>
            <a:ext cx="1254252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  <a:r>
              <a:rPr sz="2400" b="1" spc="-14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6016" y="1232788"/>
            <a:ext cx="61779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95977" y="1232788"/>
            <a:ext cx="61779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04441" y="1793239"/>
            <a:ext cx="515110" cy="1966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4.0</a:t>
            </a:r>
          </a:p>
          <a:p>
            <a:pPr marL="0" marR="0">
              <a:lnSpc>
                <a:spcPts val="1568"/>
              </a:lnSpc>
              <a:spcBef>
                <a:spcPts val="230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3.0</a:t>
            </a:r>
          </a:p>
          <a:p>
            <a:pPr marL="0" marR="0">
              <a:lnSpc>
                <a:spcPts val="1568"/>
              </a:lnSpc>
              <a:spcBef>
                <a:spcPts val="2312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571"/>
              </a:lnSpc>
              <a:spcBef>
                <a:spcPts val="2441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73446" y="1793239"/>
            <a:ext cx="515110" cy="1966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4.0</a:t>
            </a:r>
          </a:p>
          <a:p>
            <a:pPr marL="0" marR="0">
              <a:lnSpc>
                <a:spcPts val="1568"/>
              </a:lnSpc>
              <a:spcBef>
                <a:spcPts val="230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3.0</a:t>
            </a:r>
          </a:p>
          <a:p>
            <a:pPr marL="0" marR="0">
              <a:lnSpc>
                <a:spcPts val="1568"/>
              </a:lnSpc>
              <a:spcBef>
                <a:spcPts val="2312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571"/>
              </a:lnSpc>
              <a:spcBef>
                <a:spcPts val="2441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71523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87498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96741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73016" y="3962221"/>
            <a:ext cx="61818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29999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58994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74969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84213" y="3976242"/>
            <a:ext cx="51510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52359" y="3962221"/>
            <a:ext cx="61779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29999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64307" y="4369306"/>
            <a:ext cx="157118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Fit</a:t>
            </a:r>
            <a:r>
              <a:rPr sz="1600" b="1" spc="18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the</a:t>
            </a:r>
            <a:r>
              <a:rPr sz="1600" b="1" spc="18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model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79853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Using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Training and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3142" y="1000023"/>
            <a:ext cx="1609039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95059" y="1000023"/>
            <a:ext cx="1254252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  <a:r>
              <a:rPr sz="2400" b="1" spc="-14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6016" y="1232788"/>
            <a:ext cx="61779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95977" y="1232788"/>
            <a:ext cx="61779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04441" y="1793239"/>
            <a:ext cx="515110" cy="1966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4.0</a:t>
            </a:r>
          </a:p>
          <a:p>
            <a:pPr marL="0" marR="0">
              <a:lnSpc>
                <a:spcPts val="1568"/>
              </a:lnSpc>
              <a:spcBef>
                <a:spcPts val="230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3.0</a:t>
            </a:r>
          </a:p>
          <a:p>
            <a:pPr marL="0" marR="0">
              <a:lnSpc>
                <a:spcPts val="1568"/>
              </a:lnSpc>
              <a:spcBef>
                <a:spcPts val="2312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571"/>
              </a:lnSpc>
              <a:spcBef>
                <a:spcPts val="2441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73446" y="1793239"/>
            <a:ext cx="515110" cy="1966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4.0</a:t>
            </a:r>
          </a:p>
          <a:p>
            <a:pPr marL="0" marR="0">
              <a:lnSpc>
                <a:spcPts val="1568"/>
              </a:lnSpc>
              <a:spcBef>
                <a:spcPts val="230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3.0</a:t>
            </a:r>
          </a:p>
          <a:p>
            <a:pPr marL="0" marR="0">
              <a:lnSpc>
                <a:spcPts val="1568"/>
              </a:lnSpc>
              <a:spcBef>
                <a:spcPts val="2312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571"/>
              </a:lnSpc>
              <a:spcBef>
                <a:spcPts val="2441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71523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87498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96741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73016" y="3962221"/>
            <a:ext cx="61818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29999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58994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74969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84213" y="3976242"/>
            <a:ext cx="51510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52359" y="3962221"/>
            <a:ext cx="61779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29999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54953" y="4369306"/>
            <a:ext cx="1961027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Make</a:t>
            </a:r>
            <a:r>
              <a:rPr sz="1600" b="1" spc="14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predictions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79853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Using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Training and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3142" y="1000023"/>
            <a:ext cx="1609039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95059" y="1000023"/>
            <a:ext cx="1254252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  <a:r>
              <a:rPr sz="2400" b="1" spc="-14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6016" y="1232788"/>
            <a:ext cx="61779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95977" y="1232788"/>
            <a:ext cx="61779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04441" y="1793239"/>
            <a:ext cx="515110" cy="1966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4.0</a:t>
            </a:r>
          </a:p>
          <a:p>
            <a:pPr marL="0" marR="0">
              <a:lnSpc>
                <a:spcPts val="1568"/>
              </a:lnSpc>
              <a:spcBef>
                <a:spcPts val="230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3.0</a:t>
            </a:r>
          </a:p>
          <a:p>
            <a:pPr marL="0" marR="0">
              <a:lnSpc>
                <a:spcPts val="1568"/>
              </a:lnSpc>
              <a:spcBef>
                <a:spcPts val="2312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571"/>
              </a:lnSpc>
              <a:spcBef>
                <a:spcPts val="2441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73446" y="1793239"/>
            <a:ext cx="515110" cy="1966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4.0</a:t>
            </a:r>
          </a:p>
          <a:p>
            <a:pPr marL="0" marR="0">
              <a:lnSpc>
                <a:spcPts val="1568"/>
              </a:lnSpc>
              <a:spcBef>
                <a:spcPts val="230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3.0</a:t>
            </a:r>
          </a:p>
          <a:p>
            <a:pPr marL="0" marR="0">
              <a:lnSpc>
                <a:spcPts val="1568"/>
              </a:lnSpc>
              <a:spcBef>
                <a:spcPts val="2312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571"/>
              </a:lnSpc>
              <a:spcBef>
                <a:spcPts val="2441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71523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87498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96741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73016" y="3962221"/>
            <a:ext cx="61818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29999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58994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74969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84213" y="3976242"/>
            <a:ext cx="51510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52359" y="3962221"/>
            <a:ext cx="61779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29999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005829" y="4369306"/>
            <a:ext cx="1659017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Measure</a:t>
            </a:r>
            <a:r>
              <a:rPr sz="1600" b="1" spc="14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error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95560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Fitting Training and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2376" y="1559799"/>
            <a:ext cx="2679812" cy="136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63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4000" b="1" spc="23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1970" y="1592598"/>
            <a:ext cx="1016995" cy="46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X_train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1609" y="1670171"/>
            <a:ext cx="1126201" cy="957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35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75759" y="1751729"/>
            <a:ext cx="3549888" cy="46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KNN(</a:t>
            </a:r>
            <a:r>
              <a:rPr sz="1400" b="1" spc="-1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X_train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,</a:t>
            </a:r>
            <a:r>
              <a:rPr sz="1400" b="1" spc="-2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Y_train</a:t>
            </a:r>
            <a:r>
              <a:rPr sz="1400" b="1" spc="-23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).fit()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57779" y="2017159"/>
            <a:ext cx="1015715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Y_train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16508" y="2700132"/>
            <a:ext cx="2093151" cy="136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63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  <a:r>
              <a:rPr sz="4000" b="1" spc="20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17850" y="2714262"/>
            <a:ext cx="908713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Courier New"/>
                <a:cs typeface="Courier New"/>
              </a:rPr>
              <a:t>X_test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39463" y="2805593"/>
            <a:ext cx="1125693" cy="956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32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model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11190" y="2887109"/>
            <a:ext cx="3872594" cy="471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.predict</a:t>
            </a:r>
            <a:r>
              <a:rPr sz="1400" b="1" spc="-2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( </a:t>
            </a:r>
            <a:r>
              <a:rPr sz="1400" b="1" dirty="0">
                <a:solidFill>
                  <a:srgbClr val="D06930"/>
                </a:solidFill>
                <a:latin typeface="Courier New"/>
                <a:cs typeface="Courier New"/>
              </a:rPr>
              <a:t>X_test</a:t>
            </a:r>
            <a:r>
              <a:rPr sz="1400" b="1" spc="-20" dirty="0">
                <a:solidFill>
                  <a:srgbClr val="D0693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)</a:t>
            </a:r>
            <a:r>
              <a:rPr sz="1400" b="1" spc="2195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44C5E"/>
                </a:solidFill>
                <a:latin typeface="Courier New"/>
                <a:cs typeface="Courier New"/>
              </a:rPr>
              <a:t>Y_predict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95560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Fitting Training and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2376" y="1559799"/>
            <a:ext cx="2679812" cy="136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63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4000" b="1" spc="23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1970" y="1592598"/>
            <a:ext cx="1016995" cy="46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X_train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1609" y="1670171"/>
            <a:ext cx="1126201" cy="957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35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75759" y="1751729"/>
            <a:ext cx="3549888" cy="46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KNN(</a:t>
            </a:r>
            <a:r>
              <a:rPr sz="1400" b="1" spc="-1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X_train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,</a:t>
            </a:r>
            <a:r>
              <a:rPr sz="1400" b="1" spc="-2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Y_train</a:t>
            </a:r>
            <a:r>
              <a:rPr sz="1400" b="1" spc="-23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).fit()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57779" y="2017159"/>
            <a:ext cx="1015715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Y_train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16508" y="2700132"/>
            <a:ext cx="2093151" cy="136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63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  <a:r>
              <a:rPr sz="4000" b="1" spc="20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17850" y="2714262"/>
            <a:ext cx="908713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Courier New"/>
                <a:cs typeface="Courier New"/>
              </a:rPr>
              <a:t>X_test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39463" y="2805593"/>
            <a:ext cx="1125693" cy="956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32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model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11190" y="2887109"/>
            <a:ext cx="3872594" cy="471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.predict</a:t>
            </a:r>
            <a:r>
              <a:rPr sz="1400" b="1" spc="-2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( </a:t>
            </a:r>
            <a:r>
              <a:rPr sz="1400" b="1" dirty="0">
                <a:solidFill>
                  <a:srgbClr val="D06930"/>
                </a:solidFill>
                <a:latin typeface="Courier New"/>
                <a:cs typeface="Courier New"/>
              </a:rPr>
              <a:t>X_test</a:t>
            </a:r>
            <a:r>
              <a:rPr sz="1400" b="1" spc="-20" dirty="0">
                <a:solidFill>
                  <a:srgbClr val="D0693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)</a:t>
            </a:r>
            <a:r>
              <a:rPr sz="1400" b="1" spc="2195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44C5E"/>
                </a:solidFill>
                <a:latin typeface="Courier New"/>
                <a:cs typeface="Courier New"/>
              </a:rPr>
              <a:t>Y_predict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81418" y="3851955"/>
            <a:ext cx="1583597" cy="957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35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  <a:r>
              <a:rPr sz="2800" b="1" spc="-10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error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124200" y="3933487"/>
            <a:ext cx="4037548" cy="46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error_metric(</a:t>
            </a:r>
            <a:r>
              <a:rPr sz="1400" b="1" spc="-36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D06930"/>
                </a:solidFill>
                <a:latin typeface="Courier New"/>
                <a:cs typeface="Courier New"/>
              </a:rPr>
              <a:t>Y_test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,</a:t>
            </a:r>
            <a:r>
              <a:rPr sz="1400" b="1" spc="-20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44C5E"/>
                </a:solidFill>
                <a:latin typeface="Courier New"/>
                <a:cs typeface="Courier New"/>
              </a:rPr>
              <a:t>Y_predict</a:t>
            </a:r>
            <a:r>
              <a:rPr sz="1400" b="1" spc="-23" dirty="0">
                <a:solidFill>
                  <a:srgbClr val="344C5E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39417" y="4149844"/>
            <a:ext cx="908713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Courier New"/>
                <a:cs typeface="Courier New"/>
              </a:rPr>
              <a:t>Y_test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461682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Train</a:t>
            </a:r>
            <a:r>
              <a:rPr sz="3200" b="1" spc="-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and</a:t>
            </a:r>
            <a:r>
              <a:rPr sz="3200" b="1" spc="-2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Splitting:</a:t>
            </a:r>
            <a:r>
              <a:rPr sz="3200" b="1" spc="-2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The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469468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the train and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test</a:t>
            </a:r>
            <a:r>
              <a:rPr sz="1800" b="1" spc="2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split</a:t>
            </a:r>
            <a:r>
              <a:rPr sz="1800" b="1" spc="3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1456962"/>
            <a:ext cx="6366392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2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sklearn.model_selection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10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train_test_split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16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461682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Train</a:t>
            </a:r>
            <a:r>
              <a:rPr sz="3200" b="1" spc="-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and</a:t>
            </a:r>
            <a:r>
              <a:rPr sz="3200" b="1" spc="-2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Splitting:</a:t>
            </a:r>
            <a:r>
              <a:rPr sz="3200" b="1" spc="-2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The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469468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the train and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test</a:t>
            </a:r>
            <a:r>
              <a:rPr sz="1800" b="1" spc="2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split</a:t>
            </a:r>
            <a:r>
              <a:rPr sz="1800" b="1" spc="3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1456962"/>
            <a:ext cx="6366392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2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sklearn.model_selection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10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train_test_split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874773"/>
            <a:ext cx="5266212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Split</a:t>
            </a:r>
            <a:r>
              <a:rPr sz="1800" b="1" spc="18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the data and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put 30%</a:t>
            </a:r>
            <a:r>
              <a:rPr sz="1800" b="1" spc="12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into the test</a:t>
            </a:r>
            <a:r>
              <a:rPr sz="1800" b="1" spc="2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2249442"/>
            <a:ext cx="6243804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train,</a:t>
            </a:r>
            <a:r>
              <a:rPr sz="1400" b="1" spc="-14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test</a:t>
            </a:r>
            <a:r>
              <a:rPr sz="1400" b="1" spc="-27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=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train_test_split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(data,</a:t>
            </a:r>
            <a:r>
              <a:rPr sz="1400" b="1" spc="-46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test_size=0.3)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461682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Train</a:t>
            </a:r>
            <a:r>
              <a:rPr sz="3200" b="1" spc="-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and</a:t>
            </a:r>
            <a:r>
              <a:rPr sz="3200" b="1" spc="-2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Splitting:</a:t>
            </a:r>
            <a:r>
              <a:rPr sz="3200" b="1" spc="-2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The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469468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the train and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test</a:t>
            </a:r>
            <a:r>
              <a:rPr sz="1800" b="1" spc="2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split</a:t>
            </a:r>
            <a:r>
              <a:rPr sz="1800" b="1" spc="3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1456962"/>
            <a:ext cx="6366392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2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sklearn.model_selection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10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train_test_split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874773"/>
            <a:ext cx="5266212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Split</a:t>
            </a:r>
            <a:r>
              <a:rPr sz="1800" b="1" spc="18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the data and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put 30%</a:t>
            </a:r>
            <a:r>
              <a:rPr sz="1800" b="1" spc="12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into the test</a:t>
            </a:r>
            <a:r>
              <a:rPr sz="1800" b="1" spc="2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2249442"/>
            <a:ext cx="6243804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train,</a:t>
            </a:r>
            <a:r>
              <a:rPr sz="1400" b="1" spc="-14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test</a:t>
            </a:r>
            <a:r>
              <a:rPr sz="1400" b="1" spc="-27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=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train_test_split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(data,</a:t>
            </a:r>
            <a:r>
              <a:rPr sz="1400" b="1" spc="-46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test_size=0.3)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200" y="2667507"/>
            <a:ext cx="390417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Other method</a:t>
            </a:r>
            <a:r>
              <a:rPr sz="1800" b="1" spc="-23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for</a:t>
            </a:r>
            <a:r>
              <a:rPr sz="1800" b="1" spc="-15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splitting</a:t>
            </a:r>
            <a:r>
              <a:rPr sz="1800" b="1" spc="38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data: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704" y="3042176"/>
            <a:ext cx="5877510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2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sklearn.model_selection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10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ShuffleSplit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53822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Beyond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 Single</a:t>
            </a:r>
            <a:r>
              <a:rPr sz="3200" b="1" spc="-23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Set: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Cross 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2419" y="2091842"/>
            <a:ext cx="1176528" cy="1076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</a:p>
          <a:p>
            <a:pPr marL="160020" marR="0">
              <a:lnSpc>
                <a:spcPts val="201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42504" y="3725579"/>
            <a:ext cx="1355734" cy="1077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validation</a:t>
            </a:r>
          </a:p>
          <a:p>
            <a:pPr marL="249935" marR="0">
              <a:lnSpc>
                <a:spcPts val="20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53822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Beyond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 Single</a:t>
            </a:r>
            <a:r>
              <a:rPr sz="3200" b="1" spc="-23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Set: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Cross 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3142" y="1000023"/>
            <a:ext cx="1609039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95059" y="1000023"/>
            <a:ext cx="1254252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  <a:r>
              <a:rPr sz="2400" b="1" spc="-14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6016" y="1232788"/>
            <a:ext cx="61779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95977" y="1232788"/>
            <a:ext cx="61779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04441" y="1793239"/>
            <a:ext cx="515110" cy="1966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4.0</a:t>
            </a:r>
          </a:p>
          <a:p>
            <a:pPr marL="0" marR="0">
              <a:lnSpc>
                <a:spcPts val="1568"/>
              </a:lnSpc>
              <a:spcBef>
                <a:spcPts val="230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3.0</a:t>
            </a:r>
          </a:p>
          <a:p>
            <a:pPr marL="0" marR="0">
              <a:lnSpc>
                <a:spcPts val="1568"/>
              </a:lnSpc>
              <a:spcBef>
                <a:spcPts val="2312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571"/>
              </a:lnSpc>
              <a:spcBef>
                <a:spcPts val="2441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73446" y="1793239"/>
            <a:ext cx="515110" cy="1966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4.0</a:t>
            </a:r>
          </a:p>
          <a:p>
            <a:pPr marL="0" marR="0">
              <a:lnSpc>
                <a:spcPts val="1568"/>
              </a:lnSpc>
              <a:spcBef>
                <a:spcPts val="230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3.0</a:t>
            </a:r>
          </a:p>
          <a:p>
            <a:pPr marL="0" marR="0">
              <a:lnSpc>
                <a:spcPts val="1568"/>
              </a:lnSpc>
              <a:spcBef>
                <a:spcPts val="2312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571"/>
              </a:lnSpc>
              <a:spcBef>
                <a:spcPts val="2441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71523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87498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96741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73016" y="3962221"/>
            <a:ext cx="61818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29999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58994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74969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84213" y="3976242"/>
            <a:ext cx="51510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52359" y="3962221"/>
            <a:ext cx="61779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29999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77307" y="4368846"/>
            <a:ext cx="3004185" cy="53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Best model</a:t>
            </a:r>
            <a:r>
              <a:rPr sz="1600" b="1" spc="23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for</a:t>
            </a:r>
            <a:r>
              <a:rPr sz="1600" b="1" spc="34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344C5E"/>
                </a:solidFill>
                <a:latin typeface="Arial"/>
                <a:cs typeface="Arial"/>
              </a:rPr>
              <a:t>this</a:t>
            </a:r>
            <a:r>
              <a:rPr sz="1600" b="1" spc="25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test</a:t>
            </a:r>
            <a:r>
              <a:rPr sz="1600" b="1" spc="15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set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529104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Choosing Between</a:t>
            </a:r>
            <a:r>
              <a:rPr sz="3200" b="1" spc="-43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Different</a:t>
            </a:r>
            <a:r>
              <a:rPr sz="3200" b="1" spc="-37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Complexities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560" y="1044217"/>
            <a:ext cx="2366656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7909" y="1044217"/>
            <a:ext cx="236665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1669" y="1044217"/>
            <a:ext cx="249625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15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5136" y="1730206"/>
            <a:ext cx="1164664" cy="764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Model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spc="-11" dirty="0">
                <a:solidFill>
                  <a:srgbClr val="344C5E"/>
                </a:solidFill>
                <a:latin typeface="Arial"/>
                <a:cs typeface="Arial"/>
              </a:rPr>
              <a:t>True</a:t>
            </a: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 Function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Samples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8659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03091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37198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79980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74413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8519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46768" y="4884321"/>
            <a:ext cx="213052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53822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Beyond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 Single</a:t>
            </a:r>
            <a:r>
              <a:rPr sz="3200" b="1" spc="-23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Set: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Cross 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2419" y="2091842"/>
            <a:ext cx="1176528" cy="1076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</a:p>
          <a:p>
            <a:pPr marL="108204" marR="0">
              <a:lnSpc>
                <a:spcPts val="201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 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42504" y="3725579"/>
            <a:ext cx="1355734" cy="1077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validation</a:t>
            </a:r>
          </a:p>
          <a:p>
            <a:pPr marL="198119" marR="0">
              <a:lnSpc>
                <a:spcPts val="20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 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53822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Beyond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 Single</a:t>
            </a:r>
            <a:r>
              <a:rPr sz="3200" b="1" spc="-23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Set: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Cross 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2419" y="1540408"/>
            <a:ext cx="1176528" cy="107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</a:p>
          <a:p>
            <a:pPr marL="97536" marR="0">
              <a:lnSpc>
                <a:spcPts val="201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 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42504" y="2815107"/>
            <a:ext cx="1354835" cy="1076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Validation</a:t>
            </a:r>
          </a:p>
          <a:p>
            <a:pPr marL="187452" marR="0">
              <a:lnSpc>
                <a:spcPts val="201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 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53822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Beyond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 Single</a:t>
            </a:r>
            <a:r>
              <a:rPr sz="3200" b="1" spc="-23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Set: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Cross 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42504" y="2030332"/>
            <a:ext cx="1355734" cy="1077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Validation</a:t>
            </a:r>
          </a:p>
          <a:p>
            <a:pPr marL="185927" marR="0">
              <a:lnSpc>
                <a:spcPts val="201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 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32419" y="3362816"/>
            <a:ext cx="1176332" cy="107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</a:p>
          <a:p>
            <a:pPr marL="96011" marR="0">
              <a:lnSpc>
                <a:spcPts val="20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 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23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53822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Beyond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 Single</a:t>
            </a:r>
            <a:r>
              <a:rPr sz="3200" b="1" spc="-23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Set: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Cross 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42504" y="1259992"/>
            <a:ext cx="1354835" cy="1076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Validation</a:t>
            </a:r>
          </a:p>
          <a:p>
            <a:pPr marL="184403" marR="0">
              <a:lnSpc>
                <a:spcPts val="201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 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32419" y="2986684"/>
            <a:ext cx="1176528" cy="107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</a:p>
          <a:p>
            <a:pPr marL="94488" marR="0">
              <a:lnSpc>
                <a:spcPts val="201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 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24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53822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Beyond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 Single</a:t>
            </a:r>
            <a:r>
              <a:rPr sz="3200" b="1" spc="-23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Set: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Cross 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5933" y="1114408"/>
            <a:ext cx="6871923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2400" b="1" spc="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3538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2400" b="1" spc="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3538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2400" b="1" spc="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494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 split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9190" y="1446151"/>
            <a:ext cx="851303" cy="1134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+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95933" y="1951634"/>
            <a:ext cx="7070426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split</a:t>
            </a:r>
            <a:r>
              <a:rPr sz="2400" b="1" spc="3545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split</a:t>
            </a:r>
            <a:r>
              <a:rPr sz="2400" b="1" spc="4949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  <a:r>
              <a:rPr sz="2400" b="1" spc="-14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49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split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49190" y="2357249"/>
            <a:ext cx="851303" cy="1134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+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5933" y="2862732"/>
            <a:ext cx="7070426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split</a:t>
            </a:r>
            <a:r>
              <a:rPr sz="2400" b="1" spc="4949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  <a:r>
              <a:rPr sz="2400" b="1" spc="-14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4934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split</a:t>
            </a:r>
            <a:r>
              <a:rPr sz="2400" b="1" spc="3520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split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49190" y="3267663"/>
            <a:ext cx="851484" cy="1134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36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+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4241" y="3773127"/>
            <a:ext cx="6866372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 split</a:t>
            </a:r>
            <a:r>
              <a:rPr sz="2400" b="1" spc="4927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2400" b="1" spc="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3538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2400" b="1" spc="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3513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2400" b="1" spc="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25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53822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Beyond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 Single</a:t>
            </a:r>
            <a:r>
              <a:rPr sz="3200" b="1" spc="-23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Set: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Cross 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5933" y="1114408"/>
            <a:ext cx="6871923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2400" b="1" spc="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3538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2400" b="1" spc="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3538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2400" b="1" spc="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494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 split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9190" y="1446151"/>
            <a:ext cx="851303" cy="1134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+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95933" y="1951634"/>
            <a:ext cx="7070426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split</a:t>
            </a:r>
            <a:r>
              <a:rPr sz="2400" b="1" spc="3545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split</a:t>
            </a:r>
            <a:r>
              <a:rPr sz="2400" b="1" spc="4949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  <a:r>
              <a:rPr sz="2400" b="1" spc="-14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49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split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49190" y="2357249"/>
            <a:ext cx="851303" cy="1134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+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5933" y="2862732"/>
            <a:ext cx="7070426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split</a:t>
            </a:r>
            <a:r>
              <a:rPr sz="2400" b="1" spc="4949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  <a:r>
              <a:rPr sz="2400" b="1" spc="-14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4934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split</a:t>
            </a:r>
            <a:r>
              <a:rPr sz="2400" b="1" spc="3520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split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49190" y="3267663"/>
            <a:ext cx="851484" cy="1134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36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+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4241" y="3773127"/>
            <a:ext cx="6866372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 split</a:t>
            </a:r>
            <a:r>
              <a:rPr sz="2400" b="1" spc="4927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2400" b="1" spc="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3538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2400" b="1" spc="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  <a:r>
              <a:rPr sz="2400" b="1" spc="3513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2400" b="1" spc="1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split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14472" y="4369306"/>
            <a:ext cx="3586914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-21" dirty="0">
                <a:solidFill>
                  <a:srgbClr val="344C5E"/>
                </a:solidFill>
                <a:latin typeface="Arial"/>
                <a:cs typeface="Arial"/>
              </a:rPr>
              <a:t>Average</a:t>
            </a:r>
            <a:r>
              <a:rPr sz="1600" b="1" spc="91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cross validation</a:t>
            </a:r>
            <a:r>
              <a:rPr sz="1600" b="1" spc="66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results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604035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Model Complexity</a:t>
            </a:r>
            <a:r>
              <a:rPr sz="3200" b="1" spc="-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vs Error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9752" y="1845487"/>
            <a:ext cx="926668" cy="63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퐽</a:t>
            </a:r>
            <a:r>
              <a:rPr sz="2250" spc="1591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32047" y="1950951"/>
            <a:ext cx="475842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11" dirty="0">
                <a:solidFill>
                  <a:srgbClr val="344C5E"/>
                </a:solidFill>
                <a:latin typeface="FRQJIF+Cambria Math"/>
                <a:cs typeface="FRQJIF+Cambria Math"/>
              </a:rPr>
              <a:t>푐푣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49752" y="2127527"/>
            <a:ext cx="2186391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cross validation</a:t>
            </a:r>
            <a:r>
              <a:rPr sz="1600" spc="-25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error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65398" y="2896793"/>
            <a:ext cx="945597" cy="672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3" dirty="0">
                <a:solidFill>
                  <a:srgbClr val="344C5E"/>
                </a:solidFill>
                <a:latin typeface="FRQJIF+Cambria Math"/>
                <a:cs typeface="FRQJIF+Cambria Math"/>
              </a:rPr>
              <a:t>퐽</a:t>
            </a:r>
            <a:r>
              <a:rPr sz="2200" baseline="-20400" dirty="0">
                <a:solidFill>
                  <a:srgbClr val="344C5E"/>
                </a:solidFill>
                <a:latin typeface="FRQJIF+Cambria Math"/>
                <a:cs typeface="FRQJIF+Cambria Math"/>
              </a:rPr>
              <a:t>푡푟푎푖푛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48404" y="2896793"/>
            <a:ext cx="524332" cy="63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휃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65398" y="3178706"/>
            <a:ext cx="1455484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training error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27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604035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Model Complexity</a:t>
            </a:r>
            <a:r>
              <a:rPr sz="3200" b="1" spc="-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vs Error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9752" y="1845487"/>
            <a:ext cx="926668" cy="63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퐽</a:t>
            </a:r>
            <a:r>
              <a:rPr sz="2250" spc="1591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32047" y="1950951"/>
            <a:ext cx="475842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11" dirty="0">
                <a:solidFill>
                  <a:srgbClr val="344C5E"/>
                </a:solidFill>
                <a:latin typeface="FRQJIF+Cambria Math"/>
                <a:cs typeface="FRQJIF+Cambria Math"/>
              </a:rPr>
              <a:t>푐푣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49752" y="2127527"/>
            <a:ext cx="2186391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cross validation</a:t>
            </a:r>
            <a:r>
              <a:rPr sz="1600" spc="-25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error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65398" y="2896793"/>
            <a:ext cx="945597" cy="672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3" dirty="0">
                <a:solidFill>
                  <a:srgbClr val="344C5E"/>
                </a:solidFill>
                <a:latin typeface="FRQJIF+Cambria Math"/>
                <a:cs typeface="FRQJIF+Cambria Math"/>
              </a:rPr>
              <a:t>퐽</a:t>
            </a:r>
            <a:r>
              <a:rPr sz="2200" baseline="-20400" dirty="0">
                <a:solidFill>
                  <a:srgbClr val="344C5E"/>
                </a:solidFill>
                <a:latin typeface="FRQJIF+Cambria Math"/>
                <a:cs typeface="FRQJIF+Cambria Math"/>
              </a:rPr>
              <a:t>푡푟푎푖푛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48404" y="2896793"/>
            <a:ext cx="524332" cy="63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휃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65398" y="3178706"/>
            <a:ext cx="1455484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training error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28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604035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Model Complexity</a:t>
            </a:r>
            <a:r>
              <a:rPr sz="3200" b="1" spc="-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vs Error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9752" y="1845487"/>
            <a:ext cx="926668" cy="63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퐽</a:t>
            </a:r>
            <a:r>
              <a:rPr sz="2250" spc="1591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32047" y="1950951"/>
            <a:ext cx="475842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11" dirty="0">
                <a:solidFill>
                  <a:srgbClr val="344C5E"/>
                </a:solidFill>
                <a:latin typeface="FRQJIF+Cambria Math"/>
                <a:cs typeface="FRQJIF+Cambria Math"/>
              </a:rPr>
              <a:t>푐푣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49752" y="2127527"/>
            <a:ext cx="2186391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cross validation</a:t>
            </a:r>
            <a:r>
              <a:rPr sz="1600" spc="-25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error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65398" y="2896793"/>
            <a:ext cx="945597" cy="672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3" dirty="0">
                <a:solidFill>
                  <a:srgbClr val="344C5E"/>
                </a:solidFill>
                <a:latin typeface="FRQJIF+Cambria Math"/>
                <a:cs typeface="FRQJIF+Cambria Math"/>
              </a:rPr>
              <a:t>퐽</a:t>
            </a:r>
            <a:r>
              <a:rPr sz="2200" baseline="-20400" dirty="0">
                <a:solidFill>
                  <a:srgbClr val="344C5E"/>
                </a:solidFill>
                <a:latin typeface="FRQJIF+Cambria Math"/>
                <a:cs typeface="FRQJIF+Cambria Math"/>
              </a:rPr>
              <a:t>푡푟푎푖푛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48404" y="2896793"/>
            <a:ext cx="524332" cy="63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휃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65398" y="3178706"/>
            <a:ext cx="1455484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training error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29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604035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Model Complexity</a:t>
            </a:r>
            <a:r>
              <a:rPr sz="3200" b="1" spc="-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vs Error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9477" y="1044217"/>
            <a:ext cx="2366658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08850" y="1730206"/>
            <a:ext cx="1164664" cy="764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Model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spc="-11" dirty="0">
                <a:solidFill>
                  <a:srgbClr val="344C5E"/>
                </a:solidFill>
                <a:latin typeface="Arial"/>
                <a:cs typeface="Arial"/>
              </a:rPr>
              <a:t>True</a:t>
            </a: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 Function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Samples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49752" y="1845487"/>
            <a:ext cx="2224491" cy="851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퐽</a:t>
            </a:r>
            <a:r>
              <a:rPr sz="2250" spc="1591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휃</a:t>
            </a:r>
          </a:p>
          <a:p>
            <a:pPr marL="0" marR="0">
              <a:lnSpc>
                <a:spcPts val="1783"/>
              </a:lnSpc>
              <a:spcBef>
                <a:spcPts val="319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cross validation</a:t>
            </a:r>
            <a:r>
              <a:rPr sz="1600" spc="-25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error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32047" y="1950951"/>
            <a:ext cx="475842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11" dirty="0">
                <a:solidFill>
                  <a:srgbClr val="344C5E"/>
                </a:solidFill>
                <a:latin typeface="FRQJIF+Cambria Math"/>
                <a:cs typeface="FRQJIF+Cambria Math"/>
              </a:rPr>
              <a:t>푐푣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2627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65398" y="2896793"/>
            <a:ext cx="945597" cy="672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3" dirty="0">
                <a:solidFill>
                  <a:srgbClr val="344C5E"/>
                </a:solidFill>
                <a:latin typeface="FRQJIF+Cambria Math"/>
                <a:cs typeface="FRQJIF+Cambria Math"/>
              </a:rPr>
              <a:t>퐽</a:t>
            </a:r>
            <a:r>
              <a:rPr sz="2200" baseline="-20400" dirty="0">
                <a:solidFill>
                  <a:srgbClr val="344C5E"/>
                </a:solidFill>
                <a:latin typeface="FRQJIF+Cambria Math"/>
                <a:cs typeface="FRQJIF+Cambria Math"/>
              </a:rPr>
              <a:t>푡푟푎푖푛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48404" y="2896793"/>
            <a:ext cx="524332" cy="63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휃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65398" y="3178706"/>
            <a:ext cx="1455484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training error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3947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63217" y="4369306"/>
            <a:ext cx="623644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Underfitting:</a:t>
            </a:r>
            <a:r>
              <a:rPr sz="1600" b="1" spc="68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training</a:t>
            </a:r>
            <a:r>
              <a:rPr sz="1600" b="1" spc="31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and cross validation</a:t>
            </a:r>
            <a:r>
              <a:rPr sz="1600" b="1" spc="66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error are high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474495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How Well</a:t>
            </a:r>
            <a:r>
              <a:rPr sz="3200" b="1" spc="-18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Does</a:t>
            </a:r>
            <a:r>
              <a:rPr sz="3200" b="1" spc="-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the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Model Generalize?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560" y="1044217"/>
            <a:ext cx="2366656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7909" y="1044217"/>
            <a:ext cx="236665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1669" y="1044217"/>
            <a:ext cx="249625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15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5136" y="1730206"/>
            <a:ext cx="1164664" cy="764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Model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spc="-11" dirty="0">
                <a:solidFill>
                  <a:srgbClr val="344C5E"/>
                </a:solidFill>
                <a:latin typeface="Arial"/>
                <a:cs typeface="Arial"/>
              </a:rPr>
              <a:t>True</a:t>
            </a: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 Function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Samples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8659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03091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37198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79980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74413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8519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61618" y="4094986"/>
            <a:ext cx="2052986" cy="77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583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Poor</a:t>
            </a:r>
            <a:r>
              <a:rPr sz="1600" b="1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at </a:t>
            </a:r>
            <a:r>
              <a:rPr sz="1600" b="1" spc="-14" dirty="0">
                <a:solidFill>
                  <a:srgbClr val="344C5E"/>
                </a:solidFill>
                <a:latin typeface="Arial"/>
                <a:cs typeface="Arial"/>
              </a:rPr>
              <a:t>Training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Poor</a:t>
            </a:r>
            <a:r>
              <a:rPr sz="1600" b="1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at Predicting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54394" y="4094986"/>
            <a:ext cx="2052985" cy="77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055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Good</a:t>
            </a:r>
            <a:r>
              <a:rPr sz="1600" b="1" spc="23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at</a:t>
            </a:r>
            <a:r>
              <a:rPr sz="1600" b="1" spc="18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spc="-14" dirty="0">
                <a:solidFill>
                  <a:srgbClr val="344C5E"/>
                </a:solidFill>
                <a:latin typeface="Arial"/>
                <a:cs typeface="Arial"/>
              </a:rPr>
              <a:t>Training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Poor</a:t>
            </a:r>
            <a:r>
              <a:rPr sz="1600" b="1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at Predicting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31817" y="4216906"/>
            <a:ext cx="1295763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Just Right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946768" y="4884321"/>
            <a:ext cx="213052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604035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Model Complexity</a:t>
            </a:r>
            <a:r>
              <a:rPr sz="3200" b="1" spc="-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vs Error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1669" y="1044217"/>
            <a:ext cx="249625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08850" y="1730206"/>
            <a:ext cx="1164664" cy="764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Model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spc="-11" dirty="0">
                <a:solidFill>
                  <a:srgbClr val="344C5E"/>
                </a:solidFill>
                <a:latin typeface="Arial"/>
                <a:cs typeface="Arial"/>
              </a:rPr>
              <a:t>True</a:t>
            </a: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 Function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Samples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26535" y="1845487"/>
            <a:ext cx="749884" cy="672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200" baseline="-20400" dirty="0">
                <a:solidFill>
                  <a:srgbClr val="344C5E"/>
                </a:solidFill>
                <a:latin typeface="FRQJIF+Cambria Math"/>
                <a:cs typeface="FRQJIF+Cambria Math"/>
              </a:rPr>
              <a:t>푣</a:t>
            </a:r>
            <a:r>
              <a:rPr sz="2250" spc="281" baseline="-20400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휃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19202" y="2127527"/>
            <a:ext cx="2016940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oss validation</a:t>
            </a:r>
            <a:r>
              <a:rPr sz="1600" spc="-25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error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7198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05848" y="2896793"/>
            <a:ext cx="1053134" cy="851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5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200" baseline="-20400" dirty="0">
                <a:solidFill>
                  <a:srgbClr val="344C5E"/>
                </a:solidFill>
                <a:latin typeface="FRQJIF+Cambria Math"/>
                <a:cs typeface="FRQJIF+Cambria Math"/>
              </a:rPr>
              <a:t>푛</a:t>
            </a:r>
            <a:r>
              <a:rPr sz="2250" spc="268" baseline="-20400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휃</a:t>
            </a:r>
          </a:p>
          <a:p>
            <a:pPr marL="0" marR="0">
              <a:lnSpc>
                <a:spcPts val="1783"/>
              </a:lnSpc>
              <a:spcBef>
                <a:spcPts val="318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ng error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8519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62963" y="4369306"/>
            <a:ext cx="6241803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Overfitting:</a:t>
            </a:r>
            <a:r>
              <a:rPr sz="1600" b="1" spc="56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training</a:t>
            </a:r>
            <a:r>
              <a:rPr sz="1600" b="1" spc="34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error</a:t>
            </a:r>
            <a:r>
              <a:rPr sz="1600" b="1" spc="12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is</a:t>
            </a:r>
            <a:r>
              <a:rPr sz="1600" b="1" spc="11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low, cross</a:t>
            </a:r>
            <a:r>
              <a:rPr sz="1600" b="1" spc="11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validation</a:t>
            </a:r>
            <a:r>
              <a:rPr sz="1600" b="1" spc="57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is</a:t>
            </a:r>
            <a:r>
              <a:rPr sz="1600" b="1" spc="11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high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31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604035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Model Complexity</a:t>
            </a:r>
            <a:r>
              <a:rPr sz="3200" b="1" spc="-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vs Error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1890" y="1044217"/>
            <a:ext cx="2366658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08850" y="1730206"/>
            <a:ext cx="1164664" cy="764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Model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spc="-11" dirty="0">
                <a:solidFill>
                  <a:srgbClr val="344C5E"/>
                </a:solidFill>
                <a:latin typeface="Arial"/>
                <a:cs typeface="Arial"/>
              </a:rPr>
              <a:t>True</a:t>
            </a: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 Function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Samples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49752" y="1845487"/>
            <a:ext cx="2224491" cy="851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퐽</a:t>
            </a:r>
            <a:r>
              <a:rPr sz="2250" spc="1591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휃</a:t>
            </a:r>
          </a:p>
          <a:p>
            <a:pPr marL="0" marR="0">
              <a:lnSpc>
                <a:spcPts val="1783"/>
              </a:lnSpc>
              <a:spcBef>
                <a:spcPts val="319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cross validation</a:t>
            </a:r>
            <a:r>
              <a:rPr sz="1600" spc="-25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error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32047" y="1950951"/>
            <a:ext cx="475842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11" dirty="0">
                <a:solidFill>
                  <a:srgbClr val="344C5E"/>
                </a:solidFill>
                <a:latin typeface="FRQJIF+Cambria Math"/>
                <a:cs typeface="FRQJIF+Cambria Math"/>
              </a:rPr>
              <a:t>푐푣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7198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65398" y="2896793"/>
            <a:ext cx="945597" cy="672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3" dirty="0">
                <a:solidFill>
                  <a:srgbClr val="344C5E"/>
                </a:solidFill>
                <a:latin typeface="FRQJIF+Cambria Math"/>
                <a:cs typeface="FRQJIF+Cambria Math"/>
              </a:rPr>
              <a:t>퐽</a:t>
            </a:r>
            <a:r>
              <a:rPr sz="2200" baseline="-20400" dirty="0">
                <a:solidFill>
                  <a:srgbClr val="344C5E"/>
                </a:solidFill>
                <a:latin typeface="FRQJIF+Cambria Math"/>
                <a:cs typeface="FRQJIF+Cambria Math"/>
              </a:rPr>
              <a:t>푡푟푎푖푛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48404" y="2896793"/>
            <a:ext cx="524332" cy="63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휃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65398" y="3178706"/>
            <a:ext cx="1455484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training error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8519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60752" y="4369306"/>
            <a:ext cx="600357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Just right:</a:t>
            </a:r>
            <a:r>
              <a:rPr sz="1600" b="1" spc="43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training</a:t>
            </a:r>
            <a:r>
              <a:rPr sz="1600" b="1" spc="31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and cross validation</a:t>
            </a:r>
            <a:r>
              <a:rPr sz="1600" b="1" spc="66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errors are low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32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8371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Cross Validation: The 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469468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the train and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test</a:t>
            </a:r>
            <a:r>
              <a:rPr sz="1800" b="1" spc="2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split</a:t>
            </a:r>
            <a:r>
              <a:rPr sz="1800" b="1" spc="3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1456962"/>
            <a:ext cx="6245556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2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sklearn.model_selection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10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cross_val_score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33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8371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Cross Validation: The 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469468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the train and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test</a:t>
            </a:r>
            <a:r>
              <a:rPr sz="1800" b="1" spc="2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split</a:t>
            </a:r>
            <a:r>
              <a:rPr sz="1800" b="1" spc="3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1456962"/>
            <a:ext cx="6245556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2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sklearn.model_selection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10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cross_val_score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874773"/>
            <a:ext cx="5436331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Perform</a:t>
            </a:r>
            <a:r>
              <a:rPr sz="1800" b="1" spc="-14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cross-validation</a:t>
            </a:r>
            <a:r>
              <a:rPr sz="1800" b="1" spc="3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with a given 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2249442"/>
            <a:ext cx="6672092" cy="68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cross_val</a:t>
            </a:r>
            <a:r>
              <a:rPr sz="1400" b="1" spc="-25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=</a:t>
            </a:r>
            <a:r>
              <a:rPr sz="1400" b="1" spc="-1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cross_val_score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(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KNN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,</a:t>
            </a:r>
            <a:r>
              <a:rPr sz="1400" b="1" spc="-46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X_data,</a:t>
            </a:r>
            <a:r>
              <a:rPr sz="1400" b="1" spc="-23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y_data,</a:t>
            </a:r>
            <a:r>
              <a:rPr sz="1400" b="1" spc="-1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cv=4,</a:t>
            </a:r>
          </a:p>
          <a:p>
            <a:pPr marL="2286330" marR="0">
              <a:lnSpc>
                <a:spcPts val="1593"/>
              </a:lnSpc>
              <a:spcBef>
                <a:spcPts val="86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scoring='neg_mean_squared_error')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34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8371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Cross Validation: The 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469468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the train and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test</a:t>
            </a:r>
            <a:r>
              <a:rPr sz="1800" b="1" spc="2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split</a:t>
            </a:r>
            <a:r>
              <a:rPr sz="1800" b="1" spc="3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1456962"/>
            <a:ext cx="6245556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2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sklearn.model_selection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10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cross_val_score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874773"/>
            <a:ext cx="5436331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Perform</a:t>
            </a:r>
            <a:r>
              <a:rPr sz="1800" b="1" spc="-14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cross-validation</a:t>
            </a:r>
            <a:r>
              <a:rPr sz="1800" b="1" spc="3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with a given 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2249442"/>
            <a:ext cx="6672092" cy="68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cross_val</a:t>
            </a:r>
            <a:r>
              <a:rPr sz="1400" b="1" spc="-25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=</a:t>
            </a:r>
            <a:r>
              <a:rPr sz="1400" b="1" spc="-1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cross_val_score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(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KNN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,</a:t>
            </a:r>
            <a:r>
              <a:rPr sz="1400" b="1" spc="-46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X_data,</a:t>
            </a:r>
            <a:r>
              <a:rPr sz="1400" b="1" spc="-23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y_data,</a:t>
            </a:r>
            <a:r>
              <a:rPr sz="1400" b="1" spc="-1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cv=4,</a:t>
            </a:r>
          </a:p>
          <a:p>
            <a:pPr marL="2286330" marR="0">
              <a:lnSpc>
                <a:spcPts val="1593"/>
              </a:lnSpc>
              <a:spcBef>
                <a:spcPts val="86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scoring='neg_mean_squared_error')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200" y="2880867"/>
            <a:ext cx="434215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Other methods</a:t>
            </a:r>
            <a:r>
              <a:rPr sz="1800" b="1" spc="-15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for</a:t>
            </a:r>
            <a:r>
              <a:rPr sz="1800" b="1" spc="-15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cross validation: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1384" y="3255536"/>
            <a:ext cx="7100824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2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sklearn.model_selection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2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KFold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,</a:t>
            </a:r>
            <a:r>
              <a:rPr sz="1400" b="1" spc="-1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urier New"/>
                <a:cs typeface="Courier New"/>
              </a:rPr>
              <a:t>StratifiedKFold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35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4471970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Introduction</a:t>
            </a:r>
            <a:r>
              <a:rPr sz="3200" b="1" spc="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to Linear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5933" y="1712170"/>
            <a:ext cx="442180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5783" y="2339194"/>
            <a:ext cx="3167138" cy="93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  <a:r>
              <a:rPr sz="2250" spc="1500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푥</a:t>
            </a:r>
            <a:r>
              <a:rPr sz="2250" spc="1015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=</a:t>
            </a:r>
            <a:r>
              <a:rPr sz="2250" spc="-248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90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6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3436" y="2400766"/>
            <a:ext cx="440916" cy="1072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340"/>
              </a:lnSpc>
              <a:spcBef>
                <a:spcPts val="396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44946" y="2532028"/>
            <a:ext cx="56826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훽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95465" y="2532028"/>
            <a:ext cx="54043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52893" y="2532028"/>
            <a:ext cx="54043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21072" y="3821741"/>
            <a:ext cx="442561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90445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5930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6415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81883" y="4165069"/>
            <a:ext cx="86242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Budget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37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4471970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Introduction</a:t>
            </a:r>
            <a:r>
              <a:rPr sz="3200" b="1" spc="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to Linear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5933" y="1712170"/>
            <a:ext cx="442180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5783" y="2339194"/>
            <a:ext cx="3167138" cy="93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  <a:r>
              <a:rPr sz="2250" spc="1500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푥</a:t>
            </a:r>
            <a:r>
              <a:rPr sz="2250" spc="1015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=</a:t>
            </a:r>
            <a:r>
              <a:rPr sz="2250" spc="-248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90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6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3436" y="2400766"/>
            <a:ext cx="440916" cy="1072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340"/>
              </a:lnSpc>
              <a:spcBef>
                <a:spcPts val="396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44946" y="2532028"/>
            <a:ext cx="56826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훽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95465" y="2532028"/>
            <a:ext cx="54043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52893" y="2532028"/>
            <a:ext cx="54043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8638" y="2951479"/>
            <a:ext cx="742274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771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Arial"/>
                <a:cs typeface="Arial"/>
              </a:rPr>
              <a:t>box</a:t>
            </a:r>
          </a:p>
          <a:p>
            <a:pPr marL="0" marR="0">
              <a:lnSpc>
                <a:spcPts val="1568"/>
              </a:lnSpc>
              <a:spcBef>
                <a:spcPts val="61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Arial"/>
                <a:cs typeface="Arial"/>
              </a:rPr>
              <a:t>office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52536" y="3058159"/>
            <a:ext cx="860914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Arial"/>
                <a:cs typeface="Arial"/>
              </a:rPr>
              <a:t>movie</a:t>
            </a:r>
          </a:p>
          <a:p>
            <a:pPr marL="0" marR="0">
              <a:lnSpc>
                <a:spcPts val="1568"/>
              </a:lnSpc>
              <a:spcBef>
                <a:spcPts val="61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Arial"/>
                <a:cs typeface="Arial"/>
              </a:rPr>
              <a:t>budget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56529" y="3377923"/>
            <a:ext cx="951760" cy="466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Arial"/>
                <a:cs typeface="Arial"/>
              </a:rPr>
              <a:t>revenue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92672" y="3430374"/>
            <a:ext cx="2333980" cy="468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Arial"/>
                <a:cs typeface="Arial"/>
              </a:rPr>
              <a:t>coefficient</a:t>
            </a:r>
            <a:r>
              <a:rPr sz="1400" b="1" spc="1581" dirty="0">
                <a:solidFill>
                  <a:srgbClr val="D0693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D06930"/>
                </a:solidFill>
                <a:latin typeface="Arial"/>
                <a:cs typeface="Arial"/>
              </a:rPr>
              <a:t>coefficient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87389" y="3646169"/>
            <a:ext cx="365866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27086" y="3644264"/>
            <a:ext cx="365866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21072" y="3821741"/>
            <a:ext cx="442561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90445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5930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26415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881883" y="4165069"/>
            <a:ext cx="86242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Budget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0538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4471970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Introduction</a:t>
            </a:r>
            <a:r>
              <a:rPr sz="3200" b="1" spc="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to Linear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5933" y="1712170"/>
            <a:ext cx="442180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5783" y="2339194"/>
            <a:ext cx="3167138" cy="93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  <a:r>
              <a:rPr sz="2250" spc="1500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푥</a:t>
            </a:r>
            <a:r>
              <a:rPr sz="2250" spc="1015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=</a:t>
            </a:r>
            <a:r>
              <a:rPr sz="2250" spc="-248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90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6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3436" y="2400766"/>
            <a:ext cx="440916" cy="1072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340"/>
              </a:lnSpc>
              <a:spcBef>
                <a:spcPts val="396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44946" y="2532028"/>
            <a:ext cx="56826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훽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95465" y="2532028"/>
            <a:ext cx="54043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52893" y="2532028"/>
            <a:ext cx="54043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08065" y="3110502"/>
            <a:ext cx="563342" cy="605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1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19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1950" baseline="-20666" dirty="0">
                <a:solidFill>
                  <a:srgbClr val="344C5E"/>
                </a:solidFill>
                <a:latin typeface="FRQJIF+Cambria Math"/>
                <a:cs typeface="FRQJIF+Cambria Math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38190" y="3081592"/>
            <a:ext cx="2342753" cy="600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3066" marR="0">
              <a:lnSpc>
                <a:spcPts val="180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FRQJIF+Cambria Math"/>
                <a:cs typeface="FRQJIF+Cambria Math"/>
              </a:rPr>
              <a:t>,</a:t>
            </a:r>
            <a:r>
              <a:rPr sz="2250" spc="-363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</a:p>
          <a:p>
            <a:pPr marL="0" marR="0">
              <a:lnSpc>
                <a:spcPts val="2010"/>
              </a:lnSpc>
              <a:spcBef>
                <a:spcPts val="10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Arial"/>
                <a:cs typeface="Arial"/>
              </a:rPr>
              <a:t>=</a:t>
            </a:r>
            <a:r>
              <a:rPr sz="1800" spc="58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44C5E"/>
                </a:solidFill>
                <a:latin typeface="Arial"/>
                <a:cs typeface="Arial"/>
              </a:rPr>
              <a:t>80</a:t>
            </a:r>
            <a:r>
              <a:rPr sz="1800" spc="54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44C5E"/>
                </a:solidFill>
                <a:latin typeface="Arial"/>
                <a:cs typeface="Arial"/>
              </a:rPr>
              <a:t>million</a:t>
            </a:r>
            <a:r>
              <a:rPr sz="1800" spc="211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44C5E"/>
                </a:solidFill>
                <a:latin typeface="Arial"/>
                <a:cs typeface="Arial"/>
              </a:rPr>
              <a:t>= 0.6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17664" y="3205222"/>
            <a:ext cx="344648" cy="415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344C5E"/>
                </a:solidFill>
                <a:latin typeface="FRQJIF+Cambria Math"/>
                <a:cs typeface="FRQJIF+Cambria Math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21072" y="3821741"/>
            <a:ext cx="442561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90445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5930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6415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81883" y="4165069"/>
            <a:ext cx="86242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Budget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39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0538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445243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Predicting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from</a:t>
            </a:r>
            <a:r>
              <a:rPr sz="3200" b="1" spc="-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Linear</a:t>
            </a:r>
            <a:r>
              <a:rPr sz="3200" b="1" spc="-30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5933" y="1712170"/>
            <a:ext cx="442180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5783" y="2339194"/>
            <a:ext cx="3167138" cy="93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  <a:r>
              <a:rPr sz="2250" spc="1500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푥</a:t>
            </a:r>
            <a:r>
              <a:rPr sz="2250" spc="1015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=</a:t>
            </a:r>
            <a:r>
              <a:rPr sz="2250" spc="-248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90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6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3436" y="2400766"/>
            <a:ext cx="440916" cy="1072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340"/>
              </a:lnSpc>
              <a:spcBef>
                <a:spcPts val="396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44946" y="2532028"/>
            <a:ext cx="56826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훽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95465" y="2532028"/>
            <a:ext cx="54043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52893" y="2532028"/>
            <a:ext cx="54043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07684" y="3110502"/>
            <a:ext cx="563342" cy="605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1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19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1950" baseline="-20666" dirty="0">
                <a:solidFill>
                  <a:srgbClr val="344C5E"/>
                </a:solidFill>
                <a:latin typeface="FRQJIF+Cambria Math"/>
                <a:cs typeface="FRQJIF+Cambria Math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37809" y="3081592"/>
            <a:ext cx="2342880" cy="600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811" marR="0">
              <a:lnSpc>
                <a:spcPts val="180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FRQJIF+Cambria Math"/>
                <a:cs typeface="FRQJIF+Cambria Math"/>
              </a:rPr>
              <a:t>,</a:t>
            </a:r>
            <a:r>
              <a:rPr sz="2250" spc="-363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</a:p>
          <a:p>
            <a:pPr marL="0" marR="0">
              <a:lnSpc>
                <a:spcPts val="2010"/>
              </a:lnSpc>
              <a:spcBef>
                <a:spcPts val="10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Arial"/>
                <a:cs typeface="Arial"/>
              </a:rPr>
              <a:t>=</a:t>
            </a:r>
            <a:r>
              <a:rPr sz="1800" spc="58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44C5E"/>
                </a:solidFill>
                <a:latin typeface="Arial"/>
                <a:cs typeface="Arial"/>
              </a:rPr>
              <a:t>80</a:t>
            </a:r>
            <a:r>
              <a:rPr sz="1800" spc="54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44C5E"/>
                </a:solidFill>
                <a:latin typeface="Arial"/>
                <a:cs typeface="Arial"/>
              </a:rPr>
              <a:t>million</a:t>
            </a:r>
            <a:r>
              <a:rPr sz="1800" spc="2113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44C5E"/>
                </a:solidFill>
                <a:latin typeface="Arial"/>
                <a:cs typeface="Arial"/>
              </a:rPr>
              <a:t>= 0.6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17409" y="3205222"/>
            <a:ext cx="344648" cy="415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344C5E"/>
                </a:solidFill>
                <a:latin typeface="FRQJIF+Cambria Math"/>
                <a:cs typeface="FRQJIF+Cambria Math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30144" y="3890343"/>
            <a:ext cx="3299797" cy="872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Arial"/>
                <a:cs typeface="Arial"/>
              </a:rPr>
              <a:t>Predict 175</a:t>
            </a:r>
            <a:r>
              <a:rPr sz="1800" spc="11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44C5E"/>
                </a:solidFill>
                <a:latin typeface="Arial"/>
                <a:cs typeface="Arial"/>
              </a:rPr>
              <a:t>Million</a:t>
            </a:r>
            <a:r>
              <a:rPr sz="1800" spc="18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44C5E"/>
                </a:solidFill>
                <a:latin typeface="Arial"/>
                <a:cs typeface="Arial"/>
              </a:rPr>
              <a:t>Gross for</a:t>
            </a:r>
          </a:p>
          <a:p>
            <a:pPr marL="495553" marR="0">
              <a:lnSpc>
                <a:spcPts val="2010"/>
              </a:lnSpc>
              <a:spcBef>
                <a:spcPts val="198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Arial"/>
                <a:cs typeface="Arial"/>
              </a:rPr>
              <a:t>160</a:t>
            </a:r>
            <a:r>
              <a:rPr sz="1800" spc="14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44C5E"/>
                </a:solidFill>
                <a:latin typeface="Arial"/>
                <a:cs typeface="Arial"/>
              </a:rPr>
              <a:t>Million Budget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21072" y="3821741"/>
            <a:ext cx="442561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90445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5930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6415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81883" y="4165069"/>
            <a:ext cx="86242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Budget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40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706576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Underfitting</a:t>
            </a:r>
            <a:r>
              <a:rPr sz="3200" b="1" spc="-34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vs Overfitting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560" y="1044217"/>
            <a:ext cx="2366656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7909" y="1044217"/>
            <a:ext cx="236665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1669" y="1044217"/>
            <a:ext cx="249625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15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5136" y="1730206"/>
            <a:ext cx="1164664" cy="764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Model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spc="-11" dirty="0">
                <a:solidFill>
                  <a:srgbClr val="344C5E"/>
                </a:solidFill>
                <a:latin typeface="Arial"/>
                <a:cs typeface="Arial"/>
              </a:rPr>
              <a:t>True</a:t>
            </a: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 Function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Samples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8659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03091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37198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79980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74413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8519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61821" y="4216906"/>
            <a:ext cx="1453157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Underfitting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131817" y="4216906"/>
            <a:ext cx="1295763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Just Right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17106" y="4216906"/>
            <a:ext cx="1329542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Overfitting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946768" y="4884321"/>
            <a:ext cx="213052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563751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Which</a:t>
            </a:r>
            <a:r>
              <a:rPr sz="3200" b="1" spc="-18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Model Fits</a:t>
            </a:r>
            <a:r>
              <a:rPr sz="3200" b="1" spc="-18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the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Best?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5933" y="1712170"/>
            <a:ext cx="442180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83436" y="2400766"/>
            <a:ext cx="440916" cy="1072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340"/>
              </a:lnSpc>
              <a:spcBef>
                <a:spcPts val="396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21072" y="3821741"/>
            <a:ext cx="442561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0445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5930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6415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81883" y="4165069"/>
            <a:ext cx="86242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Budget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41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54177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Calculating</a:t>
            </a:r>
            <a:r>
              <a:rPr sz="3200" b="1" spc="-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the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Residuals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91579" y="970182"/>
            <a:ext cx="823677" cy="954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59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spc="31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2041"/>
              </a:lnSpc>
              <a:spcBef>
                <a:spcPts val="358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10779" y="970182"/>
            <a:ext cx="823677" cy="954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43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spc="31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2041"/>
              </a:lnSpc>
              <a:spcBef>
                <a:spcPts val="358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01765" y="1085907"/>
            <a:ext cx="2573471" cy="888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8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  <a:r>
              <a:rPr sz="2250" spc="2175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푥</a:t>
            </a:r>
            <a:r>
              <a:rPr sz="2250" spc="4529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−</a:t>
            </a:r>
            <a:r>
              <a:rPr sz="2250" spc="-39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70929" y="1233834"/>
            <a:ext cx="56826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훽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5933" y="1712170"/>
            <a:ext cx="442180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40221" y="2029205"/>
            <a:ext cx="1080112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Arial"/>
                <a:cs typeface="Arial"/>
              </a:rPr>
              <a:t>Predicted</a:t>
            </a:r>
          </a:p>
          <a:p>
            <a:pPr marL="178689" marR="0">
              <a:lnSpc>
                <a:spcPts val="1568"/>
              </a:lnSpc>
              <a:spcBef>
                <a:spcPts val="61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Arial"/>
                <a:cs typeface="Arial"/>
              </a:rPr>
              <a:t>value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46390" y="2030094"/>
            <a:ext cx="980367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Arial"/>
                <a:cs typeface="Arial"/>
              </a:rPr>
              <a:t>Observe</a:t>
            </a:r>
          </a:p>
          <a:p>
            <a:pPr marL="50291" marR="0">
              <a:lnSpc>
                <a:spcPts val="1568"/>
              </a:lnSpc>
              <a:spcBef>
                <a:spcPts val="61"/>
              </a:spcBef>
              <a:spcAft>
                <a:spcPts val="0"/>
              </a:spcAft>
            </a:pPr>
            <a:r>
              <a:rPr sz="1400" b="1" dirty="0">
                <a:solidFill>
                  <a:srgbClr val="D06930"/>
                </a:solidFill>
                <a:latin typeface="Arial"/>
                <a:cs typeface="Arial"/>
              </a:rPr>
              <a:t>d value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83436" y="2400766"/>
            <a:ext cx="440916" cy="1072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340"/>
              </a:lnSpc>
              <a:spcBef>
                <a:spcPts val="396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21072" y="3821741"/>
            <a:ext cx="442561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90445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5930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6415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81883" y="4165069"/>
            <a:ext cx="86242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Budget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42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54177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Calculating</a:t>
            </a:r>
            <a:r>
              <a:rPr sz="3200" b="1" spc="-1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the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Residuals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38720" y="1002440"/>
            <a:ext cx="823677" cy="954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spc="31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2041"/>
              </a:lnSpc>
              <a:spcBef>
                <a:spcPts val="358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58302" y="1002440"/>
            <a:ext cx="823677" cy="954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43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spc="31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2041"/>
              </a:lnSpc>
              <a:spcBef>
                <a:spcPts val="358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38495" y="1073258"/>
            <a:ext cx="3084265" cy="93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90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Arial"/>
                <a:cs typeface="Arial"/>
              </a:rPr>
              <a:t>+</a:t>
            </a:r>
            <a:r>
              <a:rPr sz="2800" spc="79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38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푥</a:t>
            </a:r>
            <a:r>
              <a:rPr sz="2250" spc="4529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−</a:t>
            </a:r>
            <a:r>
              <a:rPr sz="2250" spc="-389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30519" y="1266092"/>
            <a:ext cx="54043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88201" y="1266092"/>
            <a:ext cx="540432" cy="64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44C5E"/>
                </a:solidFill>
                <a:latin typeface="FRQJIF+Cambria Math"/>
                <a:cs typeface="FRQJIF+Cambria Math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95933" y="1712170"/>
            <a:ext cx="442180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83436" y="2400766"/>
            <a:ext cx="440916" cy="1072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340"/>
              </a:lnSpc>
              <a:spcBef>
                <a:spcPts val="396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21072" y="3821741"/>
            <a:ext cx="442561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90445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5930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6415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81883" y="4165069"/>
            <a:ext cx="86242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Budget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43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2863056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Mean Squared</a:t>
            </a:r>
            <a:r>
              <a:rPr sz="3200" b="1" spc="-30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Error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2432" y="896089"/>
            <a:ext cx="450078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45321" y="1007341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0679" y="1028607"/>
            <a:ext cx="521923" cy="63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20966" y="1138405"/>
            <a:ext cx="587075" cy="67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0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1465"/>
              </a:lnSpc>
              <a:spcBef>
                <a:spcPts val="238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91169" y="1138405"/>
            <a:ext cx="587075" cy="67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7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1465"/>
              </a:lnSpc>
              <a:spcBef>
                <a:spcPts val="238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63184" y="1188444"/>
            <a:ext cx="1941650" cy="667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2210" dirty="0">
                <a:solidFill>
                  <a:srgbClr val="344C5E"/>
                </a:solidFill>
                <a:latin typeface="FRQJIF+Cambria Math"/>
                <a:cs typeface="FRQJIF+Cambria Math"/>
              </a:rPr>
              <a:t> </a:t>
            </a:r>
            <a:r>
              <a:rPr sz="2250" spc="1504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543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Arial"/>
                <a:cs typeface="Arial"/>
              </a:rPr>
              <a:t>+</a:t>
            </a:r>
            <a:r>
              <a:rPr sz="2000" spc="47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-54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푥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25409" y="1220631"/>
            <a:ext cx="770303" cy="63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−</a:t>
            </a:r>
            <a:r>
              <a:rPr sz="2250" spc="-36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31279" y="1325857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69506" y="1325857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04103" y="1391081"/>
            <a:ext cx="594629" cy="63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푚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73852" y="1598907"/>
            <a:ext cx="591068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34" dirty="0">
                <a:solidFill>
                  <a:srgbClr val="344C5E"/>
                </a:solidFill>
                <a:latin typeface="FRQJIF+Cambria Math"/>
                <a:cs typeface="FRQJIF+Cambria Math"/>
              </a:rPr>
              <a:t>푖ꢂ1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95933" y="1712170"/>
            <a:ext cx="442180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83436" y="2400766"/>
            <a:ext cx="440916" cy="1072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340"/>
              </a:lnSpc>
              <a:spcBef>
                <a:spcPts val="396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521072" y="3821741"/>
            <a:ext cx="442561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90445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05930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6415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81883" y="4165069"/>
            <a:ext cx="86242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Budget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44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83515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Minimum Mean Squared</a:t>
            </a:r>
            <a:r>
              <a:rPr sz="3200" b="1" spc="-43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Error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5734" y="896089"/>
            <a:ext cx="450078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49005" y="1007341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3982" y="1028607"/>
            <a:ext cx="521923" cy="63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22870" y="1138405"/>
            <a:ext cx="587075" cy="67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0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1465"/>
              </a:lnSpc>
              <a:spcBef>
                <a:spcPts val="238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94853" y="1138405"/>
            <a:ext cx="587075" cy="67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7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1465"/>
              </a:lnSpc>
              <a:spcBef>
                <a:spcPts val="238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18202" y="1188444"/>
            <a:ext cx="2690060" cy="667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min</a:t>
            </a:r>
            <a:r>
              <a:rPr sz="2250" spc="1743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spc="2210" dirty="0">
                <a:solidFill>
                  <a:srgbClr val="344C5E"/>
                </a:solidFill>
                <a:latin typeface="FRQJIF+Cambria Math"/>
                <a:cs typeface="FRQJIF+Cambria Math"/>
              </a:rPr>
              <a:t> </a:t>
            </a:r>
            <a:r>
              <a:rPr sz="2250" spc="1507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543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Arial"/>
                <a:cs typeface="Arial"/>
              </a:rPr>
              <a:t>+</a:t>
            </a:r>
            <a:r>
              <a:rPr sz="2000" spc="47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-56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푥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29093" y="1220631"/>
            <a:ext cx="770303" cy="63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−</a:t>
            </a:r>
            <a:r>
              <a:rPr sz="2250" spc="-36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34963" y="1325857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72934" y="1325857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67197" y="1391081"/>
            <a:ext cx="658637" cy="55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208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푚</a:t>
            </a:r>
          </a:p>
          <a:p>
            <a:pPr marL="0" marR="0">
              <a:lnSpc>
                <a:spcPts val="120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FRQJIF+Cambria Math"/>
                <a:cs typeface="FRQJIF+Cambria Math"/>
              </a:rPr>
              <a:t>ꢅ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93817" y="1427728"/>
            <a:ext cx="634682" cy="469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훽</a:t>
            </a:r>
            <a:r>
              <a:rPr sz="2250" spc="34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,훽</a:t>
            </a:r>
          </a:p>
          <a:p>
            <a:pPr marL="118872" marR="0">
              <a:lnSpc>
                <a:spcPts val="120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FRQJIF+Cambria Math"/>
                <a:cs typeface="FRQJIF+Cambria Math"/>
              </a:rPr>
              <a:t>ꢄ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77153" y="1598907"/>
            <a:ext cx="591450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36" dirty="0">
                <a:solidFill>
                  <a:srgbClr val="344C5E"/>
                </a:solidFill>
                <a:latin typeface="FRQJIF+Cambria Math"/>
                <a:cs typeface="FRQJIF+Cambria Math"/>
              </a:rPr>
              <a:t>푖ꢂ1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95933" y="1712170"/>
            <a:ext cx="442180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83436" y="2400766"/>
            <a:ext cx="440916" cy="1072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340"/>
              </a:lnSpc>
              <a:spcBef>
                <a:spcPts val="396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21072" y="3821741"/>
            <a:ext cx="442561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90445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05930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6415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881883" y="4165069"/>
            <a:ext cx="86242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Budget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45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2179450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Cost 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6750" y="896089"/>
            <a:ext cx="450078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48369" y="1007341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4894" y="1028607"/>
            <a:ext cx="521923" cy="63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23759" y="1138405"/>
            <a:ext cx="587075" cy="67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0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1465"/>
              </a:lnSpc>
              <a:spcBef>
                <a:spcPts val="238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95742" y="1138405"/>
            <a:ext cx="587075" cy="67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7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1465"/>
              </a:lnSpc>
              <a:spcBef>
                <a:spcPts val="238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19677" y="1220631"/>
            <a:ext cx="1556020" cy="63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퐽</a:t>
            </a:r>
            <a:r>
              <a:rPr sz="2250" spc="55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,</a:t>
            </a:r>
            <a:r>
              <a:rPr sz="2250" spc="-466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1326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=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67502" y="1188444"/>
            <a:ext cx="1940125" cy="667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2210" dirty="0">
                <a:solidFill>
                  <a:srgbClr val="344C5E"/>
                </a:solidFill>
                <a:latin typeface="FRQJIF+Cambria Math"/>
                <a:cs typeface="FRQJIF+Cambria Math"/>
              </a:rPr>
              <a:t> </a:t>
            </a:r>
            <a:r>
              <a:rPr sz="2250" spc="149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545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Arial"/>
                <a:cs typeface="Arial"/>
              </a:rPr>
              <a:t>+</a:t>
            </a:r>
            <a:r>
              <a:rPr sz="2000" spc="47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ꢀ</a:t>
            </a:r>
            <a:r>
              <a:rPr sz="2250" spc="-56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푥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29728" y="1220631"/>
            <a:ext cx="770303" cy="63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−</a:t>
            </a:r>
            <a:r>
              <a:rPr sz="2250" spc="-36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64101" y="1325857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10429" y="1325857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34328" y="1325857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72300" y="1325857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266690" y="1391081"/>
            <a:ext cx="735722" cy="63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ꢆ푚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78170" y="1598907"/>
            <a:ext cx="591069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34" dirty="0">
                <a:solidFill>
                  <a:srgbClr val="344C5E"/>
                </a:solidFill>
                <a:latin typeface="FRQJIF+Cambria Math"/>
                <a:cs typeface="FRQJIF+Cambria Math"/>
              </a:rPr>
              <a:t>푖ꢂ1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95933" y="1712170"/>
            <a:ext cx="442180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583436" y="2400766"/>
            <a:ext cx="440916" cy="1072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340"/>
              </a:lnSpc>
              <a:spcBef>
                <a:spcPts val="396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521072" y="3821741"/>
            <a:ext cx="442561" cy="33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0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90445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05930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64152" y="3927763"/>
            <a:ext cx="440916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81883" y="4165069"/>
            <a:ext cx="86242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Budget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46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305772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Modelling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Best</a:t>
            </a:r>
            <a:r>
              <a:rPr sz="3200" b="1" spc="-37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Practice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3964731" cy="1064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Use</a:t>
            </a:r>
            <a:r>
              <a:rPr sz="1800" b="1" spc="17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cost function to fit</a:t>
            </a:r>
            <a:r>
              <a:rPr sz="1800" b="1" spc="14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model</a:t>
            </a:r>
          </a:p>
          <a:p>
            <a:pPr marL="0" marR="0">
              <a:lnSpc>
                <a:spcPts val="2321"/>
              </a:lnSpc>
              <a:spcBef>
                <a:spcPts val="1091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Develop multiple</a:t>
            </a:r>
            <a:r>
              <a:rPr sz="1800" b="1" spc="28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models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935733"/>
            <a:ext cx="494793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Compare</a:t>
            </a:r>
            <a:r>
              <a:rPr sz="1800" b="1" spc="-18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results</a:t>
            </a:r>
            <a:r>
              <a:rPr sz="1800" b="1" spc="36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and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choose</a:t>
            </a:r>
            <a:r>
              <a:rPr sz="1800" b="1" spc="-14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best</a:t>
            </a:r>
            <a:r>
              <a:rPr sz="1800" b="1" spc="14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one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47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2905781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Other Model Metrics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9586" y="768073"/>
            <a:ext cx="450078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26301" y="920473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75196" y="1010389"/>
            <a:ext cx="587075" cy="67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0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1465"/>
              </a:lnSpc>
              <a:spcBef>
                <a:spcPts val="238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4721" y="1053061"/>
            <a:ext cx="499696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0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200" y="1081913"/>
            <a:ext cx="3424142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Sum of Squared</a:t>
            </a:r>
            <a:r>
              <a:rPr sz="1800" b="1" spc="-14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Error</a:t>
            </a:r>
            <a:r>
              <a:rPr sz="1800" b="1" spc="-3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(SSE):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90339" y="1092615"/>
            <a:ext cx="2137013" cy="619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spc="2210" dirty="0">
                <a:solidFill>
                  <a:srgbClr val="344C5E"/>
                </a:solidFill>
                <a:latin typeface="FRQJIF+Cambria Math"/>
                <a:cs typeface="FRQJIF+Cambria Math"/>
              </a:rPr>
              <a:t> </a:t>
            </a:r>
            <a:r>
              <a:rPr sz="2250" spc="508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  <a:r>
              <a:rPr sz="2250" spc="170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spc="-14" dirty="0">
                <a:solidFill>
                  <a:srgbClr val="344C5E"/>
                </a:solidFill>
                <a:latin typeface="FRQJIF+Cambria Math"/>
                <a:cs typeface="FRQJIF+Cambria Math"/>
              </a:rPr>
              <a:t>(푥</a:t>
            </a:r>
            <a:r>
              <a:rPr sz="2250" spc="1161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)</a:t>
            </a:r>
            <a:r>
              <a:rPr sz="2250" spc="-38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−</a:t>
            </a:r>
            <a:r>
              <a:rPr sz="2250" spc="-36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</a:p>
          <a:p>
            <a:pPr marL="626364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훽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01007" y="1470637"/>
            <a:ext cx="591069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34" dirty="0">
                <a:solidFill>
                  <a:srgbClr val="344C5E"/>
                </a:solidFill>
                <a:latin typeface="FRQJIF+Cambria Math"/>
                <a:cs typeface="FRQJIF+Cambria Math"/>
              </a:rPr>
              <a:t>푖ꢂ1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48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38308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Other Measures</a:t>
            </a:r>
            <a:r>
              <a:rPr sz="3200" b="1" spc="-10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of</a:t>
            </a:r>
            <a:r>
              <a:rPr sz="3200" b="1" spc="-2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Error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9586" y="768073"/>
            <a:ext cx="450078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26301" y="920473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75196" y="1010389"/>
            <a:ext cx="587075" cy="67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0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1465"/>
              </a:lnSpc>
              <a:spcBef>
                <a:spcPts val="238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4721" y="1053061"/>
            <a:ext cx="499696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0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200" y="1081913"/>
            <a:ext cx="3424142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Sum of Squared</a:t>
            </a:r>
            <a:r>
              <a:rPr sz="1800" b="1" spc="-14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Error</a:t>
            </a:r>
            <a:r>
              <a:rPr sz="1800" b="1" spc="-3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(SSE):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90339" y="1092615"/>
            <a:ext cx="2137013" cy="619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spc="2210" dirty="0">
                <a:solidFill>
                  <a:srgbClr val="344C5E"/>
                </a:solidFill>
                <a:latin typeface="FRQJIF+Cambria Math"/>
                <a:cs typeface="FRQJIF+Cambria Math"/>
              </a:rPr>
              <a:t> </a:t>
            </a:r>
            <a:r>
              <a:rPr sz="2250" spc="508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  <a:r>
              <a:rPr sz="2250" spc="170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spc="-14" dirty="0">
                <a:solidFill>
                  <a:srgbClr val="344C5E"/>
                </a:solidFill>
                <a:latin typeface="FRQJIF+Cambria Math"/>
                <a:cs typeface="FRQJIF+Cambria Math"/>
              </a:rPr>
              <a:t>(푥</a:t>
            </a:r>
            <a:r>
              <a:rPr sz="2250" spc="1161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)</a:t>
            </a:r>
            <a:r>
              <a:rPr sz="2250" spc="-38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−</a:t>
            </a:r>
            <a:r>
              <a:rPr sz="2250" spc="-36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</a:p>
          <a:p>
            <a:pPr marL="626364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훽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01007" y="1470637"/>
            <a:ext cx="591069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34" dirty="0">
                <a:solidFill>
                  <a:srgbClr val="344C5E"/>
                </a:solidFill>
                <a:latin typeface="FRQJIF+Cambria Math"/>
                <a:cs typeface="FRQJIF+Cambria Math"/>
              </a:rPr>
              <a:t>푖ꢂ1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68063" y="2075030"/>
            <a:ext cx="450078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ꢃ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27013" y="2227430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74384" y="2317346"/>
            <a:ext cx="587075" cy="67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7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1465"/>
              </a:lnSpc>
              <a:spcBef>
                <a:spcPts val="238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7200" y="2362150"/>
            <a:ext cx="3421864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Total</a:t>
            </a:r>
            <a:r>
              <a:rPr sz="1800" b="1" spc="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Sum of Squares (TSS):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88815" y="2399571"/>
            <a:ext cx="1790112" cy="63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spc="2210" dirty="0">
                <a:solidFill>
                  <a:srgbClr val="344C5E"/>
                </a:solidFill>
                <a:latin typeface="FRQJIF+Cambria Math"/>
                <a:cs typeface="FRQJIF+Cambria Math"/>
              </a:rPr>
              <a:t> </a:t>
            </a:r>
            <a:r>
              <a:rPr sz="2250" spc="496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  <a:r>
              <a:rPr sz="2250" spc="2138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−</a:t>
            </a:r>
            <a:r>
              <a:rPr sz="2250" spc="-36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25846" y="2504798"/>
            <a:ext cx="587633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1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99483" y="2777975"/>
            <a:ext cx="591068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34" dirty="0">
                <a:solidFill>
                  <a:srgbClr val="344C5E"/>
                </a:solidFill>
                <a:latin typeface="FRQJIF+Cambria Math"/>
                <a:cs typeface="FRQJIF+Cambria Math"/>
              </a:rPr>
              <a:t>푖ꢂ1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49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38308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Other Measures</a:t>
            </a:r>
            <a:r>
              <a:rPr sz="3200" b="1" spc="-10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of</a:t>
            </a:r>
            <a:r>
              <a:rPr sz="3200" b="1" spc="-2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Error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9586" y="768073"/>
            <a:ext cx="450078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26301" y="920473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75196" y="1010389"/>
            <a:ext cx="587075" cy="67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0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1465"/>
              </a:lnSpc>
              <a:spcBef>
                <a:spcPts val="238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4721" y="1053061"/>
            <a:ext cx="499696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0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200" y="1081913"/>
            <a:ext cx="3424142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Sum of Squared</a:t>
            </a:r>
            <a:r>
              <a:rPr sz="1800" b="1" spc="-14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Error</a:t>
            </a:r>
            <a:r>
              <a:rPr sz="1800" b="1" spc="-3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(SSE):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90339" y="1092615"/>
            <a:ext cx="2137013" cy="619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spc="2210" dirty="0">
                <a:solidFill>
                  <a:srgbClr val="344C5E"/>
                </a:solidFill>
                <a:latin typeface="FRQJIF+Cambria Math"/>
                <a:cs typeface="FRQJIF+Cambria Math"/>
              </a:rPr>
              <a:t> </a:t>
            </a:r>
            <a:r>
              <a:rPr sz="2250" spc="508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  <a:r>
              <a:rPr sz="2250" spc="170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spc="-14" dirty="0">
                <a:solidFill>
                  <a:srgbClr val="344C5E"/>
                </a:solidFill>
                <a:latin typeface="FRQJIF+Cambria Math"/>
                <a:cs typeface="FRQJIF+Cambria Math"/>
              </a:rPr>
              <a:t>(푥</a:t>
            </a:r>
            <a:r>
              <a:rPr sz="2250" spc="1161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)</a:t>
            </a:r>
            <a:r>
              <a:rPr sz="2250" spc="-38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−</a:t>
            </a:r>
            <a:r>
              <a:rPr sz="2250" spc="-36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</a:p>
          <a:p>
            <a:pPr marL="626364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훽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01007" y="1470637"/>
            <a:ext cx="591069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34" dirty="0">
                <a:solidFill>
                  <a:srgbClr val="344C5E"/>
                </a:solidFill>
                <a:latin typeface="FRQJIF+Cambria Math"/>
                <a:cs typeface="FRQJIF+Cambria Math"/>
              </a:rPr>
              <a:t>푖ꢂ1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68063" y="2075030"/>
            <a:ext cx="450078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ꢃ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27013" y="2227430"/>
            <a:ext cx="383805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74384" y="2317346"/>
            <a:ext cx="587075" cy="67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27" dirty="0">
                <a:solidFill>
                  <a:srgbClr val="344C5E"/>
                </a:solidFill>
                <a:latin typeface="FRQJIF+Cambria Math"/>
                <a:cs typeface="FRQJIF+Cambria Math"/>
              </a:rPr>
              <a:t>(푖)</a:t>
            </a:r>
          </a:p>
          <a:p>
            <a:pPr marL="0" marR="0">
              <a:lnSpc>
                <a:spcPts val="1465"/>
              </a:lnSpc>
              <a:spcBef>
                <a:spcPts val="238"/>
              </a:spcBef>
              <a:spcAft>
                <a:spcPts val="0"/>
              </a:spcAft>
            </a:pPr>
            <a:r>
              <a:rPr sz="145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7200" y="2362150"/>
            <a:ext cx="3421864" cy="1918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Total</a:t>
            </a:r>
            <a:r>
              <a:rPr sz="1800" b="1" spc="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Sum of Squares (TSS):</a:t>
            </a:r>
          </a:p>
          <a:p>
            <a:pPr marL="0" marR="0">
              <a:lnSpc>
                <a:spcPts val="2321"/>
              </a:lnSpc>
              <a:spcBef>
                <a:spcPts val="7763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Correlation Coefficient</a:t>
            </a:r>
            <a:r>
              <a:rPr sz="1800" b="1" spc="17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(R2):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88815" y="2399571"/>
            <a:ext cx="1790112" cy="63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spc="2210" dirty="0">
                <a:solidFill>
                  <a:srgbClr val="344C5E"/>
                </a:solidFill>
                <a:latin typeface="FRQJIF+Cambria Math"/>
                <a:cs typeface="FRQJIF+Cambria Math"/>
              </a:rPr>
              <a:t> </a:t>
            </a:r>
            <a:r>
              <a:rPr sz="2250" spc="496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  <a:r>
              <a:rPr sz="2250" spc="2138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−</a:t>
            </a:r>
            <a:r>
              <a:rPr sz="2250" spc="-362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44C5E"/>
                </a:solidFill>
                <a:latin typeface="FRQJIF+Cambria Math"/>
                <a:cs typeface="FRQJIF+Cambria Math"/>
              </a:rPr>
              <a:t>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25846" y="2504798"/>
            <a:ext cx="587633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10" dirty="0">
                <a:solidFill>
                  <a:srgbClr val="344C5E"/>
                </a:solidFill>
                <a:latin typeface="FRQJIF+Cambria Math"/>
                <a:cs typeface="FRQJIF+Cambria Math"/>
              </a:rPr>
              <a:t>표푏푠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99483" y="2777975"/>
            <a:ext cx="591068" cy="462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450" spc="34" dirty="0">
                <a:solidFill>
                  <a:srgbClr val="344C5E"/>
                </a:solidFill>
                <a:latin typeface="FRQJIF+Cambria Math"/>
                <a:cs typeface="FRQJIF+Cambria Math"/>
              </a:rPr>
              <a:t>푖ꢂ1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499483" y="3358826"/>
            <a:ext cx="1906816" cy="1394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5970" marR="0">
              <a:lnSpc>
                <a:spcPts val="2798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푆푆퐸</a:t>
            </a:r>
          </a:p>
          <a:p>
            <a:pPr marL="0" marR="0">
              <a:lnSpc>
                <a:spcPts val="2111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ꢁ</a:t>
            </a:r>
            <a:r>
              <a:rPr sz="2250" spc="221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44C5E"/>
                </a:solidFill>
                <a:latin typeface="FRQJIF+Cambria Math"/>
                <a:cs typeface="FRQJIF+Cambria Math"/>
              </a:rPr>
              <a:t>−</a:t>
            </a:r>
            <a:r>
              <a:rPr sz="2250" spc="293" dirty="0">
                <a:solidFill>
                  <a:srgbClr val="344C5E"/>
                </a:solidFill>
                <a:latin typeface="Times New Roman"/>
                <a:cs typeface="Times New Roman"/>
              </a:rPr>
              <a:t> </a:t>
            </a:r>
            <a:r>
              <a:rPr sz="4200" baseline="-66857" dirty="0">
                <a:solidFill>
                  <a:srgbClr val="344C5E"/>
                </a:solidFill>
                <a:latin typeface="FRQJIF+Cambria Math"/>
                <a:cs typeface="FRQJIF+Cambria Math"/>
              </a:rPr>
              <a:t>푇푆푆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50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325590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Bias</a:t>
            </a:r>
            <a:r>
              <a:rPr sz="3200" b="1" dirty="0">
                <a:solidFill>
                  <a:srgbClr val="344C5E"/>
                </a:solidFill>
                <a:latin typeface="WFSDJI+Intel Clear Pro"/>
                <a:cs typeface="WFSDJI+Intel Clear Pro"/>
              </a:rPr>
              <a:t>—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Variance Tradeoff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560" y="1044217"/>
            <a:ext cx="2366656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7909" y="1044217"/>
            <a:ext cx="236665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1669" y="1044217"/>
            <a:ext cx="2496259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Polynomial Degree =</a:t>
            </a:r>
            <a:r>
              <a:rPr sz="1600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4C5E"/>
                </a:solidFill>
                <a:latin typeface="Arial"/>
                <a:cs typeface="Arial"/>
              </a:rPr>
              <a:t>15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5136" y="1730206"/>
            <a:ext cx="1164664" cy="764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Model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spc="-11" dirty="0">
                <a:solidFill>
                  <a:srgbClr val="344C5E"/>
                </a:solidFill>
                <a:latin typeface="Arial"/>
                <a:cs typeface="Arial"/>
              </a:rPr>
              <a:t>True</a:t>
            </a: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 Function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Arial"/>
                <a:cs typeface="Arial"/>
              </a:rPr>
              <a:t>Samples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8659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03091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37198" y="2546860"/>
            <a:ext cx="37618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79980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74413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8519" y="3753589"/>
            <a:ext cx="380460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DQTAUL+Intel Clear"/>
                <a:cs typeface="DQTAUL+Intel Clear"/>
              </a:rPr>
              <a:t>X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85621" y="4094986"/>
            <a:ext cx="1602870" cy="77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355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High</a:t>
            </a:r>
            <a:r>
              <a:rPr sz="1600" b="1" spc="10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Bias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Low</a:t>
            </a:r>
            <a:r>
              <a:rPr sz="1600" b="1" spc="18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spc="-14" dirty="0">
                <a:solidFill>
                  <a:srgbClr val="344C5E"/>
                </a:solidFill>
                <a:latin typeface="Arial"/>
                <a:cs typeface="Arial"/>
              </a:rPr>
              <a:t>Variance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57085" y="4094986"/>
            <a:ext cx="1647057" cy="77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552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Low</a:t>
            </a:r>
            <a:r>
              <a:rPr sz="1600" b="1" spc="18" dirty="0">
                <a:solidFill>
                  <a:srgbClr val="344C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Bias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High </a:t>
            </a:r>
            <a:r>
              <a:rPr sz="1600" b="1" spc="-14" dirty="0">
                <a:solidFill>
                  <a:srgbClr val="344C5E"/>
                </a:solidFill>
                <a:latin typeface="Arial"/>
                <a:cs typeface="Arial"/>
              </a:rPr>
              <a:t>Variance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31817" y="4216906"/>
            <a:ext cx="1295763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Arial"/>
                <a:cs typeface="Arial"/>
              </a:rPr>
              <a:t>Just Right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946768" y="4884321"/>
            <a:ext cx="213052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6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4804382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Comparing Linear</a:t>
            </a:r>
            <a:r>
              <a:rPr sz="3200" b="1" spc="-36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Regression</a:t>
            </a:r>
            <a:r>
              <a:rPr sz="3200" b="1" spc="-27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and</a:t>
            </a:r>
            <a:r>
              <a:rPr sz="3200" b="1" spc="-2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KNN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8629" y="1114408"/>
            <a:ext cx="1958620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Linear</a:t>
            </a:r>
            <a:r>
              <a:rPr sz="2400" b="1" spc="-18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00978" y="1114408"/>
            <a:ext cx="2163345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K nearest</a:t>
            </a:r>
            <a:r>
              <a:rPr sz="2400" b="1" spc="-25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neighbors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1879345"/>
            <a:ext cx="4225518" cy="912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Fitting</a:t>
            </a:r>
            <a:r>
              <a:rPr sz="1800" b="1" spc="1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involves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minimizing cost</a:t>
            </a:r>
          </a:p>
          <a:p>
            <a:pPr marL="286511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function</a:t>
            </a:r>
            <a:r>
              <a:rPr sz="1800" b="1" spc="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(slow)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11572" y="1879345"/>
            <a:ext cx="4170048" cy="912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Fitting</a:t>
            </a:r>
            <a:r>
              <a:rPr sz="1800" b="1" spc="1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involves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storing training</a:t>
            </a:r>
          </a:p>
          <a:p>
            <a:pPr marL="286511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data</a:t>
            </a:r>
            <a:r>
              <a:rPr sz="1800" b="1" spc="14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(fast)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51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4804382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Comparing Linear</a:t>
            </a:r>
            <a:r>
              <a:rPr sz="3200" b="1" spc="-36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Regression</a:t>
            </a:r>
            <a:r>
              <a:rPr sz="3200" b="1" spc="-27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and</a:t>
            </a:r>
            <a:r>
              <a:rPr sz="3200" b="1" spc="-2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KNN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8629" y="1114408"/>
            <a:ext cx="1958620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Linear</a:t>
            </a:r>
            <a:r>
              <a:rPr sz="2400" b="1" spc="-18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00978" y="1114408"/>
            <a:ext cx="2163345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K nearest</a:t>
            </a:r>
            <a:r>
              <a:rPr sz="2400" b="1" spc="-25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neighbors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1879345"/>
            <a:ext cx="4225518" cy="912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Fitting</a:t>
            </a:r>
            <a:r>
              <a:rPr sz="1800" b="1" spc="1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involves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minimizing cost</a:t>
            </a:r>
          </a:p>
          <a:p>
            <a:pPr marL="286511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function</a:t>
            </a:r>
            <a:r>
              <a:rPr sz="1800" b="1" spc="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(slow)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11572" y="1879345"/>
            <a:ext cx="4170048" cy="912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Fitting</a:t>
            </a:r>
            <a:r>
              <a:rPr sz="1800" b="1" spc="1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involves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storing training</a:t>
            </a:r>
          </a:p>
          <a:p>
            <a:pPr marL="286511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data</a:t>
            </a:r>
            <a:r>
              <a:rPr sz="1800" b="1" spc="14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(fast)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116" y="2580639"/>
            <a:ext cx="3565927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Model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has few parameters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11572" y="2580639"/>
            <a:ext cx="3796481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Model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has many</a:t>
            </a:r>
            <a:r>
              <a:rPr sz="1800" b="1" spc="-18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parameters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3627" y="2854960"/>
            <a:ext cx="2229307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(memory</a:t>
            </a:r>
            <a:r>
              <a:rPr sz="1800" spc="15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efficient)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98084" y="2854960"/>
            <a:ext cx="2321890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(memory</a:t>
            </a:r>
            <a:r>
              <a:rPr sz="1800" spc="15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intensive)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52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4804382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Comparing Linear</a:t>
            </a:r>
            <a:r>
              <a:rPr sz="3200" b="1" spc="-36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Regression</a:t>
            </a:r>
            <a:r>
              <a:rPr sz="3200" b="1" spc="-27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and</a:t>
            </a:r>
            <a:r>
              <a:rPr sz="3200" b="1" spc="-2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KNN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8629" y="1114408"/>
            <a:ext cx="1958620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Linear</a:t>
            </a:r>
            <a:r>
              <a:rPr sz="2400" b="1" spc="-18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00978" y="1114408"/>
            <a:ext cx="2163345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K nearest</a:t>
            </a:r>
            <a:r>
              <a:rPr sz="2400" b="1" spc="-25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neighbors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1879345"/>
            <a:ext cx="4225518" cy="912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Fitting</a:t>
            </a:r>
            <a:r>
              <a:rPr sz="1800" b="1" spc="1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involves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minimizing cost</a:t>
            </a:r>
          </a:p>
          <a:p>
            <a:pPr marL="286511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function</a:t>
            </a:r>
            <a:r>
              <a:rPr sz="1800" b="1" spc="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(slow)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11572" y="1879345"/>
            <a:ext cx="4170048" cy="912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Fitting</a:t>
            </a:r>
            <a:r>
              <a:rPr sz="1800" b="1" spc="1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involves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storing training</a:t>
            </a:r>
          </a:p>
          <a:p>
            <a:pPr marL="286511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data</a:t>
            </a:r>
            <a:r>
              <a:rPr sz="1800" b="1" spc="14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(fast)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116" y="2580639"/>
            <a:ext cx="3565927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Model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has few parameters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11572" y="2580639"/>
            <a:ext cx="3796481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Model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has many</a:t>
            </a:r>
            <a:r>
              <a:rPr sz="1800" b="1" spc="-18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parameters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3627" y="2854960"/>
            <a:ext cx="2229307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(memory</a:t>
            </a:r>
            <a:r>
              <a:rPr sz="1800" spc="15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efficient)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98084" y="2854960"/>
            <a:ext cx="2321890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(memory</a:t>
            </a:r>
            <a:r>
              <a:rPr sz="1800" spc="15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intensive)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7116" y="3282060"/>
            <a:ext cx="4103011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Prediction involves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calculation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11572" y="3282060"/>
            <a:ext cx="3625078" cy="912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Prediction involves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finding</a:t>
            </a:r>
          </a:p>
          <a:p>
            <a:pPr marL="286511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closest</a:t>
            </a:r>
            <a:r>
              <a:rPr sz="1800" b="1" spc="3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neighbors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(slow)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3627" y="3556380"/>
            <a:ext cx="85496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(fast)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53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934038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Linear</a:t>
            </a:r>
            <a:r>
              <a:rPr sz="3200" b="1" spc="-23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Regression:</a:t>
            </a:r>
            <a:r>
              <a:rPr sz="3200" b="1" spc="-34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The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618685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the class</a:t>
            </a:r>
            <a:r>
              <a:rPr sz="1800" b="1" spc="36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containing the regression</a:t>
            </a:r>
            <a:r>
              <a:rPr sz="1800" b="1" spc="18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method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1456962"/>
            <a:ext cx="6000191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2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sklearn.linear_model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2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B0F0"/>
                </a:solidFill>
                <a:latin typeface="Courier New"/>
                <a:cs typeface="Courier New"/>
              </a:rPr>
              <a:t>LinearRegression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54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934038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Linear</a:t>
            </a:r>
            <a:r>
              <a:rPr sz="3200" b="1" spc="-23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Regression:</a:t>
            </a:r>
            <a:r>
              <a:rPr sz="3200" b="1" spc="-34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The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618685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the class</a:t>
            </a:r>
            <a:r>
              <a:rPr sz="1800" b="1" spc="36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containing the regression</a:t>
            </a:r>
            <a:r>
              <a:rPr sz="1800" b="1" spc="18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method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1456962"/>
            <a:ext cx="6000191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2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sklearn.linear_model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2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B0F0"/>
                </a:solidFill>
                <a:latin typeface="Courier New"/>
                <a:cs typeface="Courier New"/>
              </a:rPr>
              <a:t>LinearRegression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874773"/>
            <a:ext cx="3707800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Create an instance</a:t>
            </a:r>
            <a:r>
              <a:rPr sz="1800" b="1" spc="17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of the class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2249442"/>
            <a:ext cx="2818931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44C5E"/>
                </a:solidFill>
                <a:latin typeface="Courier New"/>
                <a:cs typeface="Courier New"/>
              </a:rPr>
              <a:t>LR</a:t>
            </a:r>
            <a:r>
              <a:rPr sz="1400" b="1" spc="-11" dirty="0">
                <a:solidFill>
                  <a:srgbClr val="344C5E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= </a:t>
            </a:r>
            <a:r>
              <a:rPr sz="1400" b="1" dirty="0">
                <a:solidFill>
                  <a:srgbClr val="00AEEF"/>
                </a:solidFill>
                <a:latin typeface="Courier New"/>
                <a:cs typeface="Courier New"/>
              </a:rPr>
              <a:t>LinearRegression</a:t>
            </a:r>
            <a:r>
              <a:rPr sz="1400" b="1" spc="-11" dirty="0">
                <a:solidFill>
                  <a:srgbClr val="84AEAD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55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934038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Linear</a:t>
            </a:r>
            <a:r>
              <a:rPr sz="3200" b="1" spc="-23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Regression:</a:t>
            </a:r>
            <a:r>
              <a:rPr sz="3200" b="1" spc="-34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The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618685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the class</a:t>
            </a:r>
            <a:r>
              <a:rPr sz="1800" b="1" spc="36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containing the regression</a:t>
            </a:r>
            <a:r>
              <a:rPr sz="1800" b="1" spc="18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method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1456962"/>
            <a:ext cx="6000191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2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sklearn.linear_model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2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B0F0"/>
                </a:solidFill>
                <a:latin typeface="Courier New"/>
                <a:cs typeface="Courier New"/>
              </a:rPr>
              <a:t>LinearRegression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874773"/>
            <a:ext cx="3707800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Create an instance</a:t>
            </a:r>
            <a:r>
              <a:rPr sz="1800" b="1" spc="17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of the class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2249442"/>
            <a:ext cx="2818931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44C5E"/>
                </a:solidFill>
                <a:latin typeface="Courier New"/>
                <a:cs typeface="Courier New"/>
              </a:rPr>
              <a:t>LR</a:t>
            </a:r>
            <a:r>
              <a:rPr sz="1400" b="1" spc="-11" dirty="0">
                <a:solidFill>
                  <a:srgbClr val="344C5E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= </a:t>
            </a:r>
            <a:r>
              <a:rPr sz="1400" b="1" dirty="0">
                <a:solidFill>
                  <a:srgbClr val="00AEEF"/>
                </a:solidFill>
                <a:latin typeface="Courier New"/>
                <a:cs typeface="Courier New"/>
              </a:rPr>
              <a:t>LinearRegression</a:t>
            </a:r>
            <a:r>
              <a:rPr sz="1400" b="1" spc="-11" dirty="0">
                <a:solidFill>
                  <a:srgbClr val="84AEAD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200" y="2667507"/>
            <a:ext cx="7801260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Fit the instance</a:t>
            </a:r>
            <a:r>
              <a:rPr sz="1800" b="1" spc="17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on the data and</a:t>
            </a:r>
            <a:r>
              <a:rPr sz="1800" b="1" spc="-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then predict the expected value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704" y="3042176"/>
            <a:ext cx="3551518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44C5E"/>
                </a:solidFill>
                <a:latin typeface="Courier New"/>
                <a:cs typeface="Courier New"/>
              </a:rPr>
              <a:t>LR</a:t>
            </a:r>
            <a:r>
              <a:rPr sz="1400" b="1" spc="-11" dirty="0">
                <a:solidFill>
                  <a:srgbClr val="344C5E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= </a:t>
            </a:r>
            <a:r>
              <a:rPr sz="1400" b="1" dirty="0">
                <a:solidFill>
                  <a:srgbClr val="344C5E"/>
                </a:solidFill>
                <a:latin typeface="Courier New"/>
                <a:cs typeface="Courier New"/>
              </a:rPr>
              <a:t>LR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.</a:t>
            </a:r>
            <a:r>
              <a:rPr sz="1400" b="1" dirty="0">
                <a:solidFill>
                  <a:srgbClr val="D06930"/>
                </a:solidFill>
                <a:latin typeface="Courier New"/>
                <a:cs typeface="Courier New"/>
              </a:rPr>
              <a:t>fit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(X_train,</a:t>
            </a:r>
            <a:r>
              <a:rPr sz="1400" b="1" spc="-37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y_train)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04" y="3407936"/>
            <a:ext cx="3675952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y_predict</a:t>
            </a:r>
            <a:r>
              <a:rPr sz="1400" b="1" spc="-25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=</a:t>
            </a:r>
            <a:r>
              <a:rPr sz="1400" b="1" spc="-1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44C5E"/>
                </a:solidFill>
                <a:latin typeface="Courier New"/>
                <a:cs typeface="Courier New"/>
              </a:rPr>
              <a:t>LR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.</a:t>
            </a:r>
            <a:r>
              <a:rPr sz="1400" b="1" dirty="0">
                <a:solidFill>
                  <a:srgbClr val="D06930"/>
                </a:solidFill>
                <a:latin typeface="Courier New"/>
                <a:cs typeface="Courier New"/>
              </a:rPr>
              <a:t>predict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(X_test)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56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215462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Feature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6561" y="1114408"/>
            <a:ext cx="1523236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Feature 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7095" y="1114408"/>
            <a:ext cx="1834443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transformation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1879345"/>
            <a:ext cx="387940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Continuous:</a:t>
            </a:r>
            <a:r>
              <a:rPr sz="1800" b="1" spc="12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numerical values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63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215462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Feature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6561" y="1114408"/>
            <a:ext cx="1523236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Feature 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7095" y="1114408"/>
            <a:ext cx="1834443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transformation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1879345"/>
            <a:ext cx="387940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Continuous:</a:t>
            </a:r>
            <a:r>
              <a:rPr sz="1800" b="1" spc="12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numerical values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11572" y="1879345"/>
            <a:ext cx="4414566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Standard Scaling, Min-Max Scaling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64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215462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Feature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6561" y="1114408"/>
            <a:ext cx="1523236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Feature 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7095" y="1114408"/>
            <a:ext cx="1834443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transformation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1879345"/>
            <a:ext cx="387940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Continuous:</a:t>
            </a:r>
            <a:r>
              <a:rPr sz="1800" b="1" spc="12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numerical values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11572" y="1879345"/>
            <a:ext cx="4414566" cy="1064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Standard Scaling, Min-Max Scaling</a:t>
            </a:r>
          </a:p>
          <a:p>
            <a:pPr marL="0" marR="0">
              <a:lnSpc>
                <a:spcPts val="2321"/>
              </a:lnSpc>
              <a:spcBef>
                <a:spcPts val="1089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One-hot</a:t>
            </a:r>
            <a:r>
              <a:rPr sz="1800" spc="12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encoding (0, 1)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116" y="2306319"/>
            <a:ext cx="4180242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Nominal:</a:t>
            </a:r>
            <a:r>
              <a:rPr sz="1800" b="1" spc="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categorical, unordered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3627" y="2580639"/>
            <a:ext cx="273747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features (True</a:t>
            </a:r>
            <a:r>
              <a:rPr sz="1800" spc="-20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or</a:t>
            </a:r>
            <a:r>
              <a:rPr sz="1800" spc="23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False)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9879" y="3909464"/>
            <a:ext cx="8862816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from</a:t>
            </a:r>
            <a:r>
              <a:rPr sz="1600" b="1" spc="-14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 </a:t>
            </a:r>
            <a:r>
              <a:rPr sz="16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sklearn.preprocessing</a:t>
            </a:r>
            <a:r>
              <a:rPr sz="1600" b="1" spc="-25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 </a:t>
            </a:r>
            <a:r>
              <a:rPr sz="16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import</a:t>
            </a:r>
            <a:r>
              <a:rPr sz="1600" b="1" spc="-25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 </a:t>
            </a:r>
            <a:r>
              <a:rPr sz="1600" b="1" dirty="0">
                <a:solidFill>
                  <a:srgbClr val="00B0F0"/>
                </a:solidFill>
                <a:latin typeface="FGHGNU+Intel Clear,Bold"/>
                <a:cs typeface="FGHGNU+Intel Clear,Bold"/>
              </a:rPr>
              <a:t>LabelEncoder</a:t>
            </a:r>
            <a:r>
              <a:rPr sz="16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,</a:t>
            </a:r>
            <a:r>
              <a:rPr sz="1600" b="1" spc="-46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 </a:t>
            </a:r>
            <a:r>
              <a:rPr sz="1600" b="1" dirty="0">
                <a:solidFill>
                  <a:srgbClr val="00B0F0"/>
                </a:solidFill>
                <a:latin typeface="FGHGNU+Intel Clear,Bold"/>
                <a:cs typeface="FGHGNU+Intel Clear,Bold"/>
              </a:rPr>
              <a:t>LabelBinarizer</a:t>
            </a:r>
            <a:r>
              <a:rPr sz="16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,</a:t>
            </a:r>
            <a:r>
              <a:rPr sz="1600" b="1" spc="-46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 </a:t>
            </a:r>
            <a:r>
              <a:rPr sz="1600" b="1" dirty="0">
                <a:solidFill>
                  <a:srgbClr val="00B0F0"/>
                </a:solidFill>
                <a:latin typeface="FGHGNU+Intel Clear,Bold"/>
                <a:cs typeface="FGHGNU+Intel Clear,Bold"/>
              </a:rPr>
              <a:t>OneHotEncoder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65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215462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Feature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6561" y="1114408"/>
            <a:ext cx="1523236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Feature 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7095" y="1114408"/>
            <a:ext cx="1834443" cy="8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transformation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1879345"/>
            <a:ext cx="387940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Continuous:</a:t>
            </a:r>
            <a:r>
              <a:rPr sz="1800" b="1" spc="12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numerical values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11572" y="1879345"/>
            <a:ext cx="4414566" cy="1064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Standard Scaling, Min-Max Scaling</a:t>
            </a:r>
          </a:p>
          <a:p>
            <a:pPr marL="0" marR="0">
              <a:lnSpc>
                <a:spcPts val="2321"/>
              </a:lnSpc>
              <a:spcBef>
                <a:spcPts val="1089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One-hot</a:t>
            </a:r>
            <a:r>
              <a:rPr sz="1800" spc="12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encoding (0, 1)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116" y="2306319"/>
            <a:ext cx="4180242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Nominal:</a:t>
            </a:r>
            <a:r>
              <a:rPr sz="1800" b="1" spc="10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categorical, unordered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3627" y="2580639"/>
            <a:ext cx="273747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features (True</a:t>
            </a:r>
            <a:r>
              <a:rPr sz="1800" spc="-20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or</a:t>
            </a:r>
            <a:r>
              <a:rPr sz="1800" spc="23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False)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7116" y="3007056"/>
            <a:ext cx="3755063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Ordinal: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categorical, ordered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11572" y="3007056"/>
            <a:ext cx="3584983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VTHEAE+Wingdings"/>
                <a:cs typeface="VTHEA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Ordinal encoding (0, 1, 2, 3)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3627" y="3282060"/>
            <a:ext cx="2787422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DQTAUL+Intel Clear"/>
                <a:cs typeface="DQTAUL+Intel Clear"/>
              </a:rPr>
              <a:t>features (movie ratings)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80310" y="3909464"/>
            <a:ext cx="5822369" cy="93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from</a:t>
            </a:r>
            <a:r>
              <a:rPr sz="1600" b="1" spc="-17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 </a:t>
            </a:r>
            <a:r>
              <a:rPr sz="16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sklearn.feature_extraction</a:t>
            </a:r>
            <a:r>
              <a:rPr sz="1600" b="1" spc="-27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 </a:t>
            </a:r>
            <a:r>
              <a:rPr sz="16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import</a:t>
            </a:r>
            <a:r>
              <a:rPr sz="1600" b="1" spc="-25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 </a:t>
            </a:r>
            <a:r>
              <a:rPr sz="1600" b="1" dirty="0">
                <a:solidFill>
                  <a:srgbClr val="00B0F0"/>
                </a:solidFill>
                <a:latin typeface="FGHGNU+Intel Clear,Bold"/>
                <a:cs typeface="FGHGNU+Intel Clear,Bold"/>
              </a:rPr>
              <a:t>DictVectorizer</a:t>
            </a:r>
          </a:p>
          <a:p>
            <a:pPr marL="0" marR="0">
              <a:lnSpc>
                <a:spcPts val="2058"/>
              </a:lnSpc>
              <a:spcBef>
                <a:spcPts val="847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from</a:t>
            </a:r>
            <a:r>
              <a:rPr sz="1600" b="1" spc="-15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 </a:t>
            </a:r>
            <a:r>
              <a:rPr sz="16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pandas</a:t>
            </a:r>
            <a:r>
              <a:rPr sz="1600" b="1" spc="-33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 </a:t>
            </a:r>
            <a:r>
              <a:rPr sz="1600" b="1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import</a:t>
            </a:r>
            <a:r>
              <a:rPr sz="1600" b="1" spc="-33" dirty="0">
                <a:solidFill>
                  <a:srgbClr val="344C5E"/>
                </a:solidFill>
                <a:latin typeface="FGHGNU+Intel Clear,Bold"/>
                <a:cs typeface="FGHGNU+Intel Clear,Bold"/>
              </a:rPr>
              <a:t> </a:t>
            </a:r>
            <a:r>
              <a:rPr sz="1600" b="1" dirty="0">
                <a:solidFill>
                  <a:srgbClr val="00B0F0"/>
                </a:solidFill>
                <a:latin typeface="FGHGNU+Intel Clear,Bold"/>
                <a:cs typeface="FGHGNU+Intel Clear,Bold"/>
              </a:rPr>
              <a:t>get_dummies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66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29356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Training</a:t>
            </a:r>
            <a:r>
              <a:rPr sz="3200" b="1" spc="-18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and</a:t>
            </a:r>
            <a:r>
              <a:rPr sz="3200" b="1" spc="-2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Splits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46133" y="4884930"/>
            <a:ext cx="213052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7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y questions images for ppt">
            <a:extLst>
              <a:ext uri="{FF2B5EF4-FFF2-40B4-BE49-F238E27FC236}">
                <a16:creationId xmlns:a16="http://schemas.microsoft.com/office/drawing/2014/main" id="{FC499592-631D-4114-A916-9E468CD89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5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29356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Training</a:t>
            </a:r>
            <a:r>
              <a:rPr sz="3200" b="1" spc="-18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and</a:t>
            </a:r>
            <a:r>
              <a:rPr sz="3200" b="1" spc="-2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Splits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2419" y="2091842"/>
            <a:ext cx="1176528" cy="1076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</a:p>
          <a:p>
            <a:pPr marL="160020" marR="0">
              <a:lnSpc>
                <a:spcPts val="201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92440" y="3725579"/>
            <a:ext cx="855268" cy="1077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0">
              <a:lnSpc>
                <a:spcPts val="286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</a:p>
          <a:p>
            <a:pPr marL="0" marR="0">
              <a:lnSpc>
                <a:spcPts val="20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46133" y="4884930"/>
            <a:ext cx="213052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79853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Using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Training and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8110" y="1559799"/>
            <a:ext cx="2679812" cy="2507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63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</a:t>
            </a:r>
            <a:r>
              <a:rPr sz="4000" b="1" spc="23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  <a:p>
            <a:pPr marL="294106" marR="0">
              <a:lnSpc>
                <a:spcPts val="4763"/>
              </a:lnSpc>
              <a:spcBef>
                <a:spcPts val="4165"/>
              </a:spcBef>
              <a:spcAft>
                <a:spcPts val="0"/>
              </a:spcAft>
            </a:pPr>
            <a:r>
              <a:rPr sz="40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  <a:r>
              <a:rPr sz="4000" b="1" spc="20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02075" y="1734566"/>
            <a:ext cx="1717700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FGHGNU+Intel Clear,Bold"/>
                <a:cs typeface="FGHGNU+Intel Clear,Bold"/>
              </a:rPr>
              <a:t>fit the 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2075" y="2874772"/>
            <a:ext cx="2901303" cy="1568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D06930"/>
                </a:solidFill>
                <a:latin typeface="FGHGNU+Intel Clear,Bold"/>
                <a:cs typeface="FGHGNU+Intel Clear,Bold"/>
              </a:rPr>
              <a:t>measure</a:t>
            </a:r>
            <a:r>
              <a:rPr sz="1800" b="1" spc="12" dirty="0">
                <a:solidFill>
                  <a:srgbClr val="D06930"/>
                </a:solidFill>
                <a:latin typeface="FGHGNU+Intel Clear,Bold"/>
                <a:cs typeface="FGHGNU+Intel Clear,Bold"/>
              </a:rPr>
              <a:t> </a:t>
            </a:r>
            <a:r>
              <a:rPr sz="1800" b="1" dirty="0">
                <a:solidFill>
                  <a:srgbClr val="D06930"/>
                </a:solidFill>
                <a:latin typeface="FGHGNU+Intel Clear,Bold"/>
                <a:cs typeface="FGHGNU+Intel Clear,Bold"/>
              </a:rPr>
              <a:t>performance</a:t>
            </a:r>
          </a:p>
          <a:p>
            <a:pPr marL="0" marR="0">
              <a:lnSpc>
                <a:spcPts val="2058"/>
              </a:lnSpc>
              <a:spcBef>
                <a:spcPts val="509"/>
              </a:spcBef>
              <a:spcAft>
                <a:spcPts val="0"/>
              </a:spcAft>
            </a:pPr>
            <a:r>
              <a:rPr sz="1600" dirty="0">
                <a:solidFill>
                  <a:srgbClr val="84AEB0"/>
                </a:solidFill>
                <a:latin typeface="DQTAUL+Intel Clear"/>
                <a:cs typeface="DQTAUL+Intel Clear"/>
              </a:rPr>
              <a:t>- predict</a:t>
            </a:r>
            <a:r>
              <a:rPr sz="1600" spc="11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600" dirty="0">
                <a:solidFill>
                  <a:srgbClr val="84AEB0"/>
                </a:solidFill>
                <a:latin typeface="DQTAUL+Intel Clear"/>
                <a:cs typeface="DQTAUL+Intel Clear"/>
              </a:rPr>
              <a:t>label</a:t>
            </a:r>
            <a:r>
              <a:rPr sz="1600" spc="-15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600" dirty="0">
                <a:solidFill>
                  <a:srgbClr val="84AEB0"/>
                </a:solidFill>
                <a:latin typeface="DQTAUL+Intel Clear"/>
                <a:cs typeface="DQTAUL+Intel Clear"/>
              </a:rPr>
              <a:t>with model</a:t>
            </a:r>
          </a:p>
          <a:p>
            <a:pPr marL="0" marR="0">
              <a:lnSpc>
                <a:spcPts val="2061"/>
              </a:lnSpc>
              <a:spcBef>
                <a:spcPts val="408"/>
              </a:spcBef>
              <a:spcAft>
                <a:spcPts val="0"/>
              </a:spcAft>
            </a:pPr>
            <a:r>
              <a:rPr sz="1600" dirty="0">
                <a:solidFill>
                  <a:srgbClr val="84AEB0"/>
                </a:solidFill>
                <a:latin typeface="DQTAUL+Intel Clear"/>
                <a:cs typeface="DQTAUL+Intel Clear"/>
              </a:rPr>
              <a:t>- compare</a:t>
            </a:r>
            <a:r>
              <a:rPr sz="1600" spc="33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600" dirty="0">
                <a:solidFill>
                  <a:srgbClr val="84AEB0"/>
                </a:solidFill>
                <a:latin typeface="DQTAUL+Intel Clear"/>
                <a:cs typeface="DQTAUL+Intel Clear"/>
              </a:rPr>
              <a:t>with</a:t>
            </a:r>
            <a:r>
              <a:rPr sz="1600" spc="10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600" dirty="0">
                <a:solidFill>
                  <a:srgbClr val="84AEB0"/>
                </a:solidFill>
                <a:latin typeface="DQTAUL+Intel Clear"/>
                <a:cs typeface="DQTAUL+Intel Clear"/>
              </a:rPr>
              <a:t>actual</a:t>
            </a:r>
            <a:r>
              <a:rPr sz="1600" spc="-18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600" dirty="0">
                <a:solidFill>
                  <a:srgbClr val="84AEB0"/>
                </a:solidFill>
                <a:latin typeface="DQTAUL+Intel Clear"/>
                <a:cs typeface="DQTAUL+Intel Clear"/>
              </a:rPr>
              <a:t>value</a:t>
            </a:r>
          </a:p>
          <a:p>
            <a:pPr marL="0" marR="0">
              <a:lnSpc>
                <a:spcPts val="2058"/>
              </a:lnSpc>
              <a:spcBef>
                <a:spcPts val="413"/>
              </a:spcBef>
              <a:spcAft>
                <a:spcPts val="0"/>
              </a:spcAft>
            </a:pPr>
            <a:r>
              <a:rPr sz="1600" dirty="0">
                <a:solidFill>
                  <a:srgbClr val="84AEB0"/>
                </a:solidFill>
                <a:latin typeface="DQTAUL+Intel Clear"/>
                <a:cs typeface="DQTAUL+Intel Clear"/>
              </a:rPr>
              <a:t>- measure</a:t>
            </a:r>
            <a:r>
              <a:rPr sz="1600" spc="18" dirty="0">
                <a:solidFill>
                  <a:srgbClr val="84AEB0"/>
                </a:solidFill>
                <a:latin typeface="DQTAUL+Intel Clear"/>
                <a:cs typeface="DQTAUL+Intel Clear"/>
              </a:rPr>
              <a:t> </a:t>
            </a:r>
            <a:r>
              <a:rPr sz="1600" dirty="0">
                <a:solidFill>
                  <a:srgbClr val="84AEB0"/>
                </a:solidFill>
                <a:latin typeface="DQTAUL+Intel Clear"/>
                <a:cs typeface="DQTAUL+Intel Clear"/>
              </a:rPr>
              <a:t>error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46133" y="4884930"/>
            <a:ext cx="213052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308827"/>
            <a:ext cx="379853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Using</a:t>
            </a:r>
            <a:r>
              <a:rPr sz="3200" b="1" spc="-3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Training and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Test</a:t>
            </a:r>
            <a:r>
              <a:rPr sz="3200" b="1" spc="-15" dirty="0">
                <a:solidFill>
                  <a:srgbClr val="344C5E"/>
                </a:solidFill>
                <a:latin typeface="APNOTK+Intel Clear Pro"/>
                <a:cs typeface="APNOTK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3142" y="1000023"/>
            <a:ext cx="1609039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Training 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95059" y="1000023"/>
            <a:ext cx="1254252" cy="82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Test</a:t>
            </a:r>
            <a:r>
              <a:rPr sz="2400" b="1" spc="-14" dirty="0">
                <a:solidFill>
                  <a:srgbClr val="FFFFFF"/>
                </a:solidFill>
                <a:latin typeface="APNOTK+Intel Clear Pro"/>
                <a:cs typeface="APNOTK+Intel Clear Pr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PNOTK+Intel Clear Pro"/>
                <a:cs typeface="APNOTK+Intel Clear Pro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6016" y="1232788"/>
            <a:ext cx="61779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95977" y="1232788"/>
            <a:ext cx="61779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30000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04441" y="1793239"/>
            <a:ext cx="515110" cy="1966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4.0</a:t>
            </a:r>
          </a:p>
          <a:p>
            <a:pPr marL="0" marR="0">
              <a:lnSpc>
                <a:spcPts val="1568"/>
              </a:lnSpc>
              <a:spcBef>
                <a:spcPts val="230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3.0</a:t>
            </a:r>
          </a:p>
          <a:p>
            <a:pPr marL="0" marR="0">
              <a:lnSpc>
                <a:spcPts val="1568"/>
              </a:lnSpc>
              <a:spcBef>
                <a:spcPts val="2312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571"/>
              </a:lnSpc>
              <a:spcBef>
                <a:spcPts val="2441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73446" y="1793239"/>
            <a:ext cx="515110" cy="1966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4.0</a:t>
            </a:r>
          </a:p>
          <a:p>
            <a:pPr marL="0" marR="0">
              <a:lnSpc>
                <a:spcPts val="1568"/>
              </a:lnSpc>
              <a:spcBef>
                <a:spcPts val="230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3.0</a:t>
            </a:r>
          </a:p>
          <a:p>
            <a:pPr marL="0" marR="0">
              <a:lnSpc>
                <a:spcPts val="1568"/>
              </a:lnSpc>
              <a:spcBef>
                <a:spcPts val="2312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  <a:p>
            <a:pPr marL="0" marR="0">
              <a:lnSpc>
                <a:spcPts val="1571"/>
              </a:lnSpc>
              <a:spcBef>
                <a:spcPts val="2441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71523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87498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96741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73016" y="3962221"/>
            <a:ext cx="61818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29999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58994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74969" y="3976242"/>
            <a:ext cx="5151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84213" y="3976242"/>
            <a:ext cx="51510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2.0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52359" y="3962221"/>
            <a:ext cx="61779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Arial"/>
                <a:cs typeface="Arial"/>
              </a:rPr>
              <a:t>x10</a:t>
            </a:r>
            <a:r>
              <a:rPr sz="1400" baseline="29999" dirty="0">
                <a:solidFill>
                  <a:srgbClr val="344C5E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QTAUL+Intel Clear"/>
                <a:cs typeface="DQTAUL+Intel Clear"/>
              </a:rPr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1969</Words>
  <Application>Microsoft Office PowerPoint</Application>
  <PresentationFormat>On-screen Show (16:9)</PresentationFormat>
  <Paragraphs>722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DQTAUL+Intel Clear</vt:lpstr>
      <vt:lpstr>FRQJIF+Cambria Math</vt:lpstr>
      <vt:lpstr>FGHGNU+Intel Clear,Bold</vt:lpstr>
      <vt:lpstr>Courier New</vt:lpstr>
      <vt:lpstr>VTHEAE+Wingdings</vt:lpstr>
      <vt:lpstr>APNOTK+Intel Clear Pro</vt:lpstr>
      <vt:lpstr>WFSDJI+Intel Clear Pro</vt:lpstr>
      <vt:lpstr>Times New Roman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SASUMANA VINAY KUMAR</cp:lastModifiedBy>
  <cp:revision>3</cp:revision>
  <dcterms:modified xsi:type="dcterms:W3CDTF">2020-01-25T16:28:58Z</dcterms:modified>
</cp:coreProperties>
</file>