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69" r:id="rId2"/>
    <p:sldId id="257" r:id="rId3"/>
    <p:sldId id="258" r:id="rId4"/>
    <p:sldId id="259" r:id="rId5"/>
    <p:sldId id="260" r:id="rId6"/>
    <p:sldId id="272" r:id="rId7"/>
    <p:sldId id="261" r:id="rId8"/>
    <p:sldId id="270" r:id="rId9"/>
    <p:sldId id="262" r:id="rId10"/>
    <p:sldId id="263" r:id="rId11"/>
    <p:sldId id="264" r:id="rId12"/>
    <p:sldId id="271" r:id="rId13"/>
    <p:sldId id="273" r:id="rId14"/>
    <p:sldId id="274" r:id="rId15"/>
    <p:sldId id="267" r:id="rId16"/>
    <p:sldId id="26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19D490-5A10-489C-AF12-8875943E5A37}">
  <a:tblStyle styleId="{5D19D490-5A10-489C-AF12-8875943E5A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surya072102@outlook.com" userId="8e938313f4c4a2a5" providerId="LiveId" clId="{674B6466-C0EF-4CB7-8A38-B60C54C87A3D}"/>
    <pc:docChg chg="modSld">
      <pc:chgData name="srisurya072102@outlook.com" userId="8e938313f4c4a2a5" providerId="LiveId" clId="{674B6466-C0EF-4CB7-8A38-B60C54C87A3D}" dt="2023-04-22T09:23:26.731" v="1" actId="20577"/>
      <pc:docMkLst>
        <pc:docMk/>
      </pc:docMkLst>
      <pc:sldChg chg="modSp mod">
        <pc:chgData name="srisurya072102@outlook.com" userId="8e938313f4c4a2a5" providerId="LiveId" clId="{674B6466-C0EF-4CB7-8A38-B60C54C87A3D}" dt="2023-04-22T09:23:26.731" v="1" actId="20577"/>
        <pc:sldMkLst>
          <pc:docMk/>
          <pc:sldMk cId="0" sldId="257"/>
        </pc:sldMkLst>
        <pc:spChg chg="mod">
          <ac:chgData name="srisurya072102@outlook.com" userId="8e938313f4c4a2a5" providerId="LiveId" clId="{674B6466-C0EF-4CB7-8A38-B60C54C87A3D}" dt="2023-04-22T09:23:26.731" v="1" actId="20577"/>
          <ac:spMkLst>
            <pc:docMk/>
            <pc:sldMk cId="0" sldId="257"/>
            <ac:spMk id="7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24d31d0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24d31d0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010612fff6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010612fff6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10612fff6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2010612fff6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010612fff6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2010612fff6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10612fff6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2010612fff6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10612fff6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010612fff6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016f38e53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016f38e53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016f38e536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016f38e53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016f38e53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016f38e53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016f38e536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016f38e536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3DD-350D-394C-6C0E-F64807B8E86F}"/>
              </a:ext>
            </a:extLst>
          </p:cNvPr>
          <p:cNvSpPr>
            <a:spLocks noGrp="1"/>
          </p:cNvSpPr>
          <p:nvPr>
            <p:ph type="title"/>
          </p:nvPr>
        </p:nvSpPr>
        <p:spPr>
          <a:xfrm>
            <a:off x="311700" y="445025"/>
            <a:ext cx="4260300" cy="572700"/>
          </a:xfrm>
        </p:spPr>
        <p:txBody>
          <a:bodyPr>
            <a:normAutofit fontScale="90000"/>
          </a:bodyPr>
          <a:lstStyle/>
          <a:p>
            <a:pPr algn="ctr"/>
            <a:r>
              <a:rPr lang="en" sz="2800" b="1" u="sng" dirty="0">
                <a:latin typeface="Times New Roman"/>
                <a:ea typeface="Times New Roman"/>
                <a:cs typeface="Times New Roman"/>
                <a:sym typeface="Times New Roman"/>
              </a:rPr>
              <a:t>Development of a password manager to store different passwords using encryption and decryption</a:t>
            </a:r>
            <a:br>
              <a:rPr lang="en" sz="2800" b="1" dirty="0">
                <a:latin typeface="Times New Roman"/>
                <a:ea typeface="Times New Roman"/>
                <a:cs typeface="Times New Roman"/>
                <a:sym typeface="Times New Roman"/>
              </a:rPr>
            </a:br>
            <a:endParaRPr lang="en-IN" dirty="0"/>
          </a:p>
        </p:txBody>
      </p:sp>
      <p:pic>
        <p:nvPicPr>
          <p:cNvPr id="4" name="Google Shape;80;p16" descr="Graphical user interface&#10;&#10;Description automatically generated">
            <a:extLst>
              <a:ext uri="{FF2B5EF4-FFF2-40B4-BE49-F238E27FC236}">
                <a16:creationId xmlns:a16="http://schemas.microsoft.com/office/drawing/2014/main" id="{9A9C80C3-47C1-EDB3-C7CB-4C7DB60CF883}"/>
              </a:ext>
            </a:extLst>
          </p:cNvPr>
          <p:cNvPicPr preferRelativeResize="0"/>
          <p:nvPr/>
        </p:nvPicPr>
        <p:blipFill rotWithShape="1">
          <a:blip r:embed="rId2">
            <a:alphaModFix/>
          </a:blip>
          <a:srcRect l="15847" r="25724" b="-1"/>
          <a:stretch/>
        </p:blipFill>
        <p:spPr>
          <a:xfrm>
            <a:off x="4153668" y="0"/>
            <a:ext cx="5120926" cy="5105453"/>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extLst>
      <p:ext uri="{BB962C8B-B14F-4D97-AF65-F5344CB8AC3E}">
        <p14:creationId xmlns:p14="http://schemas.microsoft.com/office/powerpoint/2010/main" val="363556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0" y="-6"/>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Cryptography Module</a:t>
            </a:r>
            <a:endParaRPr b="1">
              <a:latin typeface="Times New Roman"/>
              <a:ea typeface="Times New Roman"/>
              <a:cs typeface="Times New Roman"/>
              <a:sym typeface="Times New Roman"/>
            </a:endParaRPr>
          </a:p>
        </p:txBody>
      </p:sp>
      <p:sp>
        <p:nvSpPr>
          <p:cNvPr id="131" name="Google Shape;131;p21"/>
          <p:cNvSpPr txBox="1">
            <a:spLocks noGrp="1"/>
          </p:cNvSpPr>
          <p:nvPr>
            <p:ph type="body" idx="1"/>
          </p:nvPr>
        </p:nvSpPr>
        <p:spPr>
          <a:xfrm>
            <a:off x="0" y="1184700"/>
            <a:ext cx="4736400" cy="3850500"/>
          </a:xfrm>
          <a:prstGeom prst="rect">
            <a:avLst/>
          </a:prstGeom>
        </p:spPr>
        <p:txBody>
          <a:bodyPr spcFirstLastPara="1" wrap="square" lIns="68575" tIns="34275" rIns="68575" bIns="34275" anchor="t" anchorCtr="0">
            <a:noAutofit/>
          </a:bodyPr>
          <a:lstStyle/>
          <a:p>
            <a:pPr marL="457200" lvl="0" indent="-330200" algn="l" rtl="0">
              <a:lnSpc>
                <a:spcPct val="115000"/>
              </a:lnSpc>
              <a:spcBef>
                <a:spcPts val="0"/>
              </a:spcBef>
              <a:spcAft>
                <a:spcPts val="0"/>
              </a:spcAft>
              <a:buClr>
                <a:schemeClr val="dk1"/>
              </a:buClr>
              <a:buSzPts val="1600"/>
              <a:buFont typeface="Times New Roman"/>
              <a:buAutoNum type="arabicPeriod"/>
            </a:pPr>
            <a:r>
              <a:rPr lang="en" sz="1600" b="1" u="sng">
                <a:solidFill>
                  <a:schemeClr val="dk1"/>
                </a:solidFill>
                <a:highlight>
                  <a:srgbClr val="FFFFFF"/>
                </a:highlight>
                <a:latin typeface="Times New Roman"/>
                <a:ea typeface="Times New Roman"/>
                <a:cs typeface="Times New Roman"/>
                <a:sym typeface="Times New Roman"/>
              </a:rPr>
              <a:t>Encryption:</a:t>
            </a:r>
            <a:r>
              <a:rPr lang="en" sz="1600">
                <a:solidFill>
                  <a:schemeClr val="dk1"/>
                </a:solidFill>
                <a:highlight>
                  <a:srgbClr val="FFFFFF"/>
                </a:highlight>
                <a:latin typeface="Times New Roman"/>
                <a:ea typeface="Times New Roman"/>
                <a:cs typeface="Times New Roman"/>
                <a:sym typeface="Times New Roman"/>
              </a:rPr>
              <a:t> The cryptography module provides functions for encrypting data, making it more secure and protected from unauthorized access.</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AutoNum type="arabicPeriod"/>
            </a:pPr>
            <a:r>
              <a:rPr lang="en" sz="1600" b="1" u="sng">
                <a:solidFill>
                  <a:schemeClr val="dk1"/>
                </a:solidFill>
                <a:highlight>
                  <a:srgbClr val="FFFFFF"/>
                </a:highlight>
                <a:latin typeface="Times New Roman"/>
                <a:ea typeface="Times New Roman"/>
                <a:cs typeface="Times New Roman"/>
                <a:sym typeface="Times New Roman"/>
              </a:rPr>
              <a:t>Decryption:</a:t>
            </a:r>
            <a:r>
              <a:rPr lang="en" sz="1600">
                <a:solidFill>
                  <a:schemeClr val="dk1"/>
                </a:solidFill>
                <a:highlight>
                  <a:srgbClr val="FFFFFF"/>
                </a:highlight>
                <a:latin typeface="Times New Roman"/>
                <a:ea typeface="Times New Roman"/>
                <a:cs typeface="Times New Roman"/>
                <a:sym typeface="Times New Roman"/>
              </a:rPr>
              <a:t> The cryptography module provides functions for decrypting encrypted data, allowing users to access the original data in its original form.</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AutoNum type="arabicPeriod"/>
            </a:pPr>
            <a:r>
              <a:rPr lang="en" sz="1600" b="1" u="sng">
                <a:solidFill>
                  <a:schemeClr val="dk1"/>
                </a:solidFill>
                <a:highlight>
                  <a:srgbClr val="FFFFFF"/>
                </a:highlight>
                <a:latin typeface="Times New Roman"/>
                <a:ea typeface="Times New Roman"/>
                <a:cs typeface="Times New Roman"/>
                <a:sym typeface="Times New Roman"/>
              </a:rPr>
              <a:t>Key Generation:</a:t>
            </a:r>
            <a:r>
              <a:rPr lang="en" sz="1600">
                <a:solidFill>
                  <a:schemeClr val="dk1"/>
                </a:solidFill>
                <a:highlight>
                  <a:srgbClr val="FFFFFF"/>
                </a:highlight>
                <a:latin typeface="Times New Roman"/>
                <a:ea typeface="Times New Roman"/>
                <a:cs typeface="Times New Roman"/>
                <a:sym typeface="Times New Roman"/>
              </a:rPr>
              <a:t> The cryptography module provides functions for generating encryption keys, which are used to encrypt and decrypt data.</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600">
              <a:solidFill>
                <a:schemeClr val="dk1"/>
              </a:solidFill>
              <a:highlight>
                <a:srgbClr val="FFFFFF"/>
              </a:highlight>
              <a:latin typeface="Times New Roman"/>
              <a:ea typeface="Times New Roman"/>
              <a:cs typeface="Times New Roman"/>
              <a:sym typeface="Times New Roman"/>
            </a:endParaRPr>
          </a:p>
        </p:txBody>
      </p:sp>
      <p:pic>
        <p:nvPicPr>
          <p:cNvPr id="132" name="Google Shape;132;p21"/>
          <p:cNvPicPr preferRelativeResize="0"/>
          <p:nvPr/>
        </p:nvPicPr>
        <p:blipFill>
          <a:blip r:embed="rId3">
            <a:alphaModFix/>
          </a:blip>
          <a:stretch>
            <a:fillRect/>
          </a:stretch>
        </p:blipFill>
        <p:spPr>
          <a:xfrm>
            <a:off x="4667350" y="1251075"/>
            <a:ext cx="4361325" cy="2733675"/>
          </a:xfrm>
          <a:prstGeom prst="rect">
            <a:avLst/>
          </a:prstGeom>
          <a:noFill/>
          <a:ln>
            <a:noFill/>
          </a:ln>
        </p:spPr>
      </p:pic>
      <p:sp>
        <p:nvSpPr>
          <p:cNvPr id="133" name="Google Shape;133;p21"/>
          <p:cNvSpPr txBox="1"/>
          <p:nvPr/>
        </p:nvSpPr>
        <p:spPr>
          <a:xfrm>
            <a:off x="6874500" y="3811750"/>
            <a:ext cx="226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Courtesy: GeeksforGeeks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0" y="-6"/>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Fernet Algorithm</a:t>
            </a:r>
            <a:endParaRPr b="1">
              <a:latin typeface="Times New Roman"/>
              <a:ea typeface="Times New Roman"/>
              <a:cs typeface="Times New Roman"/>
              <a:sym typeface="Times New Roman"/>
            </a:endParaRPr>
          </a:p>
        </p:txBody>
      </p:sp>
      <p:sp>
        <p:nvSpPr>
          <p:cNvPr id="139" name="Google Shape;139;p22"/>
          <p:cNvSpPr txBox="1">
            <a:spLocks noGrp="1"/>
          </p:cNvSpPr>
          <p:nvPr>
            <p:ph type="body" idx="1"/>
          </p:nvPr>
        </p:nvSpPr>
        <p:spPr>
          <a:xfrm>
            <a:off x="153450" y="1040525"/>
            <a:ext cx="7886700" cy="3996424"/>
          </a:xfrm>
          <a:prstGeom prst="rect">
            <a:avLst/>
          </a:prstGeom>
        </p:spPr>
        <p:txBody>
          <a:bodyPr spcFirstLastPara="1" wrap="square" lIns="68575" tIns="34275" rIns="68575" bIns="34275" anchor="t" anchorCtr="0">
            <a:noAutofit/>
          </a:bodyPr>
          <a:lstStyle/>
          <a:p>
            <a:pPr marL="457200" lvl="0" indent="-317500" algn="l" rtl="0">
              <a:spcBef>
                <a:spcPts val="800"/>
              </a:spcBef>
              <a:spcAft>
                <a:spcPts val="0"/>
              </a:spcAft>
              <a:buClr>
                <a:schemeClr val="dk1"/>
              </a:buClr>
              <a:buSzPts val="1400"/>
              <a:buFont typeface="Times New Roman"/>
              <a:buChar char="➢"/>
            </a:pPr>
            <a:r>
              <a:rPr lang="en" sz="1400" b="1" dirty="0">
                <a:solidFill>
                  <a:schemeClr val="dk1"/>
                </a:solidFill>
                <a:highlight>
                  <a:srgbClr val="FFFFFF"/>
                </a:highlight>
                <a:latin typeface="Times New Roman"/>
                <a:ea typeface="Times New Roman"/>
                <a:cs typeface="Times New Roman"/>
                <a:sym typeface="Times New Roman"/>
              </a:rPr>
              <a:t>Fernet</a:t>
            </a:r>
            <a:r>
              <a:rPr lang="en" sz="1400" dirty="0">
                <a:solidFill>
                  <a:schemeClr val="dk1"/>
                </a:solidFill>
                <a:highlight>
                  <a:srgbClr val="FFFFFF"/>
                </a:highlight>
                <a:latin typeface="Times New Roman"/>
                <a:ea typeface="Times New Roman"/>
                <a:cs typeface="Times New Roman"/>
                <a:sym typeface="Times New Roman"/>
              </a:rPr>
              <a:t> is a symmetric encryption algorithm in the cryptography module of Python.</a:t>
            </a:r>
            <a:endParaRPr sz="140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r>
              <a:rPr lang="en" sz="1400" dirty="0">
                <a:solidFill>
                  <a:schemeClr val="dk1"/>
                </a:solidFill>
                <a:highlight>
                  <a:srgbClr val="FFFFFF"/>
                </a:highlight>
                <a:latin typeface="Times New Roman"/>
                <a:ea typeface="Times New Roman"/>
                <a:cs typeface="Times New Roman"/>
                <a:sym typeface="Times New Roman"/>
              </a:rPr>
              <a:t> </a:t>
            </a:r>
            <a:endParaRPr sz="1400" dirty="0">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r>
              <a:rPr lang="en" sz="1400" dirty="0">
                <a:solidFill>
                  <a:schemeClr val="dk1"/>
                </a:solidFill>
                <a:highlight>
                  <a:srgbClr val="FFFFFF"/>
                </a:highlight>
                <a:latin typeface="Times New Roman"/>
                <a:ea typeface="Times New Roman"/>
                <a:cs typeface="Times New Roman"/>
                <a:sym typeface="Times New Roman"/>
              </a:rPr>
              <a:t>It is a high-level library for secure communication, designed to make it easy to encrypt and decrypt data.</a:t>
            </a:r>
            <a:endParaRPr sz="140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r>
              <a:rPr lang="en" sz="1400" dirty="0">
                <a:solidFill>
                  <a:schemeClr val="dk1"/>
                </a:solidFill>
                <a:highlight>
                  <a:srgbClr val="FFFFFF"/>
                </a:highlight>
                <a:latin typeface="Times New Roman"/>
                <a:ea typeface="Times New Roman"/>
                <a:cs typeface="Times New Roman"/>
                <a:sym typeface="Times New Roman"/>
              </a:rPr>
              <a:t> </a:t>
            </a:r>
            <a:endParaRPr sz="1400" dirty="0">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r>
              <a:rPr lang="en" sz="1400" b="1" dirty="0">
                <a:solidFill>
                  <a:schemeClr val="dk1"/>
                </a:solidFill>
                <a:highlight>
                  <a:srgbClr val="FFFFFF"/>
                </a:highlight>
                <a:latin typeface="Times New Roman"/>
                <a:ea typeface="Times New Roman"/>
                <a:cs typeface="Times New Roman"/>
                <a:sym typeface="Times New Roman"/>
              </a:rPr>
              <a:t>Fernet</a:t>
            </a:r>
            <a:r>
              <a:rPr lang="en" sz="1400" dirty="0">
                <a:solidFill>
                  <a:schemeClr val="dk1"/>
                </a:solidFill>
                <a:highlight>
                  <a:srgbClr val="FFFFFF"/>
                </a:highlight>
                <a:latin typeface="Times New Roman"/>
                <a:ea typeface="Times New Roman"/>
                <a:cs typeface="Times New Roman"/>
                <a:sym typeface="Times New Roman"/>
              </a:rPr>
              <a:t> uses the Advanced Encryption Standard (AES) in CBC mode, and it provides authenticated encryption, meaning that the encrypted data is guaranteed to be both confidential and authentic. </a:t>
            </a:r>
            <a:endParaRPr sz="140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1400" dirty="0">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r>
              <a:rPr lang="en" sz="1400" dirty="0">
                <a:solidFill>
                  <a:schemeClr val="dk1"/>
                </a:solidFill>
                <a:highlight>
                  <a:srgbClr val="FFFFFF"/>
                </a:highlight>
                <a:latin typeface="Times New Roman"/>
                <a:ea typeface="Times New Roman"/>
                <a:cs typeface="Times New Roman"/>
                <a:sym typeface="Times New Roman"/>
              </a:rPr>
              <a:t>This makes </a:t>
            </a:r>
            <a:r>
              <a:rPr lang="en" sz="1400" b="1" dirty="0">
                <a:solidFill>
                  <a:schemeClr val="dk1"/>
                </a:solidFill>
                <a:highlight>
                  <a:srgbClr val="FFFFFF"/>
                </a:highlight>
                <a:latin typeface="Times New Roman"/>
                <a:ea typeface="Times New Roman"/>
                <a:cs typeface="Times New Roman"/>
                <a:sym typeface="Times New Roman"/>
              </a:rPr>
              <a:t>Fernet</a:t>
            </a:r>
            <a:r>
              <a:rPr lang="en" sz="1400" dirty="0">
                <a:solidFill>
                  <a:schemeClr val="dk1"/>
                </a:solidFill>
                <a:highlight>
                  <a:srgbClr val="FFFFFF"/>
                </a:highlight>
                <a:latin typeface="Times New Roman"/>
                <a:ea typeface="Times New Roman"/>
                <a:cs typeface="Times New Roman"/>
                <a:sym typeface="Times New Roman"/>
              </a:rPr>
              <a:t> ideal for use in applications where the confidentiality and authenticity of data is of critical importance, such as in secure email, file transfers, and other forms of secure communication.</a:t>
            </a:r>
          </a:p>
          <a:p>
            <a:pPr>
              <a:spcBef>
                <a:spcPts val="1200"/>
              </a:spcBef>
              <a:buFont typeface="Times New Roman"/>
              <a:buChar char="➢"/>
            </a:pPr>
            <a:r>
              <a:rPr lang="en-US" sz="1500" dirty="0">
                <a:solidFill>
                  <a:schemeClr val="tx1"/>
                </a:solidFill>
                <a:latin typeface="Times New Roman" panose="02020603050405020304" pitchFamily="18" charset="0"/>
                <a:cs typeface="Times New Roman" panose="02020603050405020304" pitchFamily="18" charset="0"/>
              </a:rPr>
              <a:t>Fernet is used for encrypting and decrypting data, while MD5 is used for generating hash values for verifying the integrity of data.</a:t>
            </a:r>
            <a:endParaRPr lang="en-US" sz="1500" dirty="0">
              <a:solidFill>
                <a:schemeClr val="tx1"/>
              </a:solidFill>
              <a:latin typeface="Times New Roman" panose="02020603050405020304" pitchFamily="18" charset="0"/>
              <a:cs typeface="Times New Roman" panose="02020603050405020304" pitchFamily="18" charset="0"/>
              <a:sym typeface="Times New Roman"/>
            </a:endParaRPr>
          </a:p>
          <a:p>
            <a:pPr marL="457200" lvl="0" indent="-317500" algn="l" rtl="0">
              <a:spcBef>
                <a:spcPts val="1200"/>
              </a:spcBef>
              <a:spcAft>
                <a:spcPts val="0"/>
              </a:spcAft>
              <a:buClr>
                <a:schemeClr val="dk1"/>
              </a:buClr>
              <a:buSzPts val="1400"/>
              <a:buFont typeface="Times New Roman"/>
              <a:buChar char="➢"/>
            </a:pPr>
            <a:endParaRPr lang="en" sz="1400" dirty="0">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endParaRPr lang="en" sz="1400" dirty="0">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endParaRPr sz="1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9028-8C96-6C95-F0EB-8B4CD9FAC76A}"/>
              </a:ext>
            </a:extLst>
          </p:cNvPr>
          <p:cNvSpPr>
            <a:spLocks noGrp="1"/>
          </p:cNvSpPr>
          <p:nvPr>
            <p:ph type="title"/>
          </p:nvPr>
        </p:nvSpPr>
        <p:spPr>
          <a:xfrm>
            <a:off x="628650" y="273844"/>
            <a:ext cx="1851079" cy="516570"/>
          </a:xfrm>
        </p:spPr>
        <p:txBody>
          <a:bodyPr>
            <a:normAutofit/>
          </a:bodyPr>
          <a:lstStyle/>
          <a:p>
            <a:r>
              <a:rPr lang="en-US" sz="1800" b="1" u="sng" dirty="0">
                <a:latin typeface="Times New Roman" panose="02020603050405020304" pitchFamily="18" charset="0"/>
                <a:cs typeface="Times New Roman" panose="02020603050405020304" pitchFamily="18" charset="0"/>
              </a:rPr>
              <a:t>Key Generation</a:t>
            </a:r>
            <a:endParaRPr lang="en-IN" sz="18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96A571-BD53-DA1E-CB19-D9B4DE7834D8}"/>
              </a:ext>
            </a:extLst>
          </p:cNvPr>
          <p:cNvPicPr>
            <a:picLocks noChangeAspect="1"/>
          </p:cNvPicPr>
          <p:nvPr/>
        </p:nvPicPr>
        <p:blipFill>
          <a:blip r:embed="rId2"/>
          <a:stretch>
            <a:fillRect/>
          </a:stretch>
        </p:blipFill>
        <p:spPr>
          <a:xfrm>
            <a:off x="775884" y="717054"/>
            <a:ext cx="4732914" cy="1326333"/>
          </a:xfrm>
          <a:prstGeom prst="rect">
            <a:avLst/>
          </a:prstGeom>
        </p:spPr>
      </p:pic>
      <p:sp>
        <p:nvSpPr>
          <p:cNvPr id="8" name="Title 1">
            <a:extLst>
              <a:ext uri="{FF2B5EF4-FFF2-40B4-BE49-F238E27FC236}">
                <a16:creationId xmlns:a16="http://schemas.microsoft.com/office/drawing/2014/main" id="{42C722CC-BF2F-AA8C-B45B-9198513D3D12}"/>
              </a:ext>
            </a:extLst>
          </p:cNvPr>
          <p:cNvSpPr txBox="1">
            <a:spLocks/>
          </p:cNvSpPr>
          <p:nvPr/>
        </p:nvSpPr>
        <p:spPr>
          <a:xfrm>
            <a:off x="628649" y="1975387"/>
            <a:ext cx="1851079" cy="51657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b="1" u="sng" dirty="0">
                <a:latin typeface="Times New Roman" panose="02020603050405020304" pitchFamily="18" charset="0"/>
                <a:cs typeface="Times New Roman" panose="02020603050405020304" pitchFamily="18" charset="0"/>
              </a:rPr>
              <a:t>Encryption</a:t>
            </a:r>
            <a:endParaRPr lang="en-IN" sz="1800" b="1" u="sn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8105300-3E91-CF6A-A442-DA6EF95D5AAB}"/>
              </a:ext>
            </a:extLst>
          </p:cNvPr>
          <p:cNvPicPr>
            <a:picLocks noChangeAspect="1"/>
          </p:cNvPicPr>
          <p:nvPr/>
        </p:nvPicPr>
        <p:blipFill>
          <a:blip r:embed="rId3"/>
          <a:stretch>
            <a:fillRect/>
          </a:stretch>
        </p:blipFill>
        <p:spPr>
          <a:xfrm>
            <a:off x="775884" y="3122755"/>
            <a:ext cx="3674253" cy="1165181"/>
          </a:xfrm>
          <a:prstGeom prst="rect">
            <a:avLst/>
          </a:prstGeom>
        </p:spPr>
      </p:pic>
      <p:pic>
        <p:nvPicPr>
          <p:cNvPr id="12" name="Picture 11">
            <a:extLst>
              <a:ext uri="{FF2B5EF4-FFF2-40B4-BE49-F238E27FC236}">
                <a16:creationId xmlns:a16="http://schemas.microsoft.com/office/drawing/2014/main" id="{959E69E3-B20B-02A9-48EE-D742435FFB10}"/>
              </a:ext>
            </a:extLst>
          </p:cNvPr>
          <p:cNvPicPr>
            <a:picLocks noChangeAspect="1"/>
          </p:cNvPicPr>
          <p:nvPr/>
        </p:nvPicPr>
        <p:blipFill>
          <a:blip r:embed="rId4"/>
          <a:stretch>
            <a:fillRect/>
          </a:stretch>
        </p:blipFill>
        <p:spPr>
          <a:xfrm>
            <a:off x="775884" y="4375728"/>
            <a:ext cx="4106082" cy="239448"/>
          </a:xfrm>
          <a:prstGeom prst="rect">
            <a:avLst/>
          </a:prstGeom>
        </p:spPr>
      </p:pic>
      <p:pic>
        <p:nvPicPr>
          <p:cNvPr id="3" name="Picture 2">
            <a:extLst>
              <a:ext uri="{FF2B5EF4-FFF2-40B4-BE49-F238E27FC236}">
                <a16:creationId xmlns:a16="http://schemas.microsoft.com/office/drawing/2014/main" id="{2DC19D40-A942-71B5-B589-6B51F290B812}"/>
              </a:ext>
            </a:extLst>
          </p:cNvPr>
          <p:cNvPicPr>
            <a:picLocks noChangeAspect="1"/>
          </p:cNvPicPr>
          <p:nvPr/>
        </p:nvPicPr>
        <p:blipFill>
          <a:blip r:embed="rId5"/>
          <a:stretch>
            <a:fillRect/>
          </a:stretch>
        </p:blipFill>
        <p:spPr>
          <a:xfrm>
            <a:off x="775884" y="2396020"/>
            <a:ext cx="2796475" cy="364004"/>
          </a:xfrm>
          <a:prstGeom prst="rect">
            <a:avLst/>
          </a:prstGeom>
        </p:spPr>
      </p:pic>
      <p:pic>
        <p:nvPicPr>
          <p:cNvPr id="6" name="Picture 5">
            <a:extLst>
              <a:ext uri="{FF2B5EF4-FFF2-40B4-BE49-F238E27FC236}">
                <a16:creationId xmlns:a16="http://schemas.microsoft.com/office/drawing/2014/main" id="{945320FC-34C8-2ECA-FD86-964858EF58EA}"/>
              </a:ext>
            </a:extLst>
          </p:cNvPr>
          <p:cNvPicPr>
            <a:picLocks noChangeAspect="1"/>
          </p:cNvPicPr>
          <p:nvPr/>
        </p:nvPicPr>
        <p:blipFill>
          <a:blip r:embed="rId6"/>
          <a:stretch>
            <a:fillRect/>
          </a:stretch>
        </p:blipFill>
        <p:spPr>
          <a:xfrm>
            <a:off x="775884" y="2750880"/>
            <a:ext cx="1466925" cy="381020"/>
          </a:xfrm>
          <a:prstGeom prst="rect">
            <a:avLst/>
          </a:prstGeom>
        </p:spPr>
      </p:pic>
    </p:spTree>
    <p:extLst>
      <p:ext uri="{BB962C8B-B14F-4D97-AF65-F5344CB8AC3E}">
        <p14:creationId xmlns:p14="http://schemas.microsoft.com/office/powerpoint/2010/main" val="357033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60AE-EB0E-3381-70FF-B17E05111C1A}"/>
              </a:ext>
            </a:extLst>
          </p:cNvPr>
          <p:cNvSpPr>
            <a:spLocks noGrp="1"/>
          </p:cNvSpPr>
          <p:nvPr>
            <p:ph type="title"/>
          </p:nvPr>
        </p:nvSpPr>
        <p:spPr>
          <a:xfrm>
            <a:off x="628650" y="273844"/>
            <a:ext cx="1502367" cy="733546"/>
          </a:xfrm>
        </p:spPr>
        <p:txBody>
          <a:bodyPr>
            <a:normAutofit/>
          </a:bodyPr>
          <a:lstStyle/>
          <a:p>
            <a:r>
              <a:rPr lang="en-US" sz="2000" b="1" u="sng" dirty="0">
                <a:latin typeface="Times New Roman" panose="02020603050405020304" pitchFamily="18" charset="0"/>
                <a:cs typeface="Times New Roman" panose="02020603050405020304" pitchFamily="18" charset="0"/>
              </a:rPr>
              <a:t>Decryption</a:t>
            </a:r>
            <a:endParaRPr lang="en-IN" sz="2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59B54A-8CA4-2FDB-AEB5-999EF51BFEC9}"/>
              </a:ext>
            </a:extLst>
          </p:cNvPr>
          <p:cNvPicPr>
            <a:picLocks noChangeAspect="1"/>
          </p:cNvPicPr>
          <p:nvPr/>
        </p:nvPicPr>
        <p:blipFill>
          <a:blip r:embed="rId2"/>
          <a:stretch>
            <a:fillRect/>
          </a:stretch>
        </p:blipFill>
        <p:spPr>
          <a:xfrm>
            <a:off x="628649" y="924657"/>
            <a:ext cx="3552717" cy="462441"/>
          </a:xfrm>
          <a:prstGeom prst="rect">
            <a:avLst/>
          </a:prstGeom>
        </p:spPr>
      </p:pic>
      <p:pic>
        <p:nvPicPr>
          <p:cNvPr id="7" name="Picture 6">
            <a:extLst>
              <a:ext uri="{FF2B5EF4-FFF2-40B4-BE49-F238E27FC236}">
                <a16:creationId xmlns:a16="http://schemas.microsoft.com/office/drawing/2014/main" id="{9BA524D1-1B53-80F6-5CA2-A49536D8B3A4}"/>
              </a:ext>
            </a:extLst>
          </p:cNvPr>
          <p:cNvPicPr>
            <a:picLocks noChangeAspect="1"/>
          </p:cNvPicPr>
          <p:nvPr/>
        </p:nvPicPr>
        <p:blipFill>
          <a:blip r:embed="rId3"/>
          <a:stretch>
            <a:fillRect/>
          </a:stretch>
        </p:blipFill>
        <p:spPr>
          <a:xfrm>
            <a:off x="628648" y="1387098"/>
            <a:ext cx="1641854" cy="486476"/>
          </a:xfrm>
          <a:prstGeom prst="rect">
            <a:avLst/>
          </a:prstGeom>
        </p:spPr>
      </p:pic>
      <p:pic>
        <p:nvPicPr>
          <p:cNvPr id="9" name="Picture 8">
            <a:extLst>
              <a:ext uri="{FF2B5EF4-FFF2-40B4-BE49-F238E27FC236}">
                <a16:creationId xmlns:a16="http://schemas.microsoft.com/office/drawing/2014/main" id="{F7297E6E-76DB-BC7C-866B-D077C3B05652}"/>
              </a:ext>
            </a:extLst>
          </p:cNvPr>
          <p:cNvPicPr>
            <a:picLocks noChangeAspect="1"/>
          </p:cNvPicPr>
          <p:nvPr/>
        </p:nvPicPr>
        <p:blipFill>
          <a:blip r:embed="rId4"/>
          <a:stretch>
            <a:fillRect/>
          </a:stretch>
        </p:blipFill>
        <p:spPr>
          <a:xfrm>
            <a:off x="628648" y="1977102"/>
            <a:ext cx="6460545" cy="2633643"/>
          </a:xfrm>
          <a:prstGeom prst="rect">
            <a:avLst/>
          </a:prstGeom>
        </p:spPr>
      </p:pic>
    </p:spTree>
    <p:extLst>
      <p:ext uri="{BB962C8B-B14F-4D97-AF65-F5344CB8AC3E}">
        <p14:creationId xmlns:p14="http://schemas.microsoft.com/office/powerpoint/2010/main" val="247794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D93D-CABC-2569-B842-F15375E3E80B}"/>
              </a:ext>
            </a:extLst>
          </p:cNvPr>
          <p:cNvSpPr>
            <a:spLocks noGrp="1"/>
          </p:cNvSpPr>
          <p:nvPr>
            <p:ph type="title"/>
          </p:nvPr>
        </p:nvSpPr>
        <p:spPr>
          <a:xfrm>
            <a:off x="628650" y="134359"/>
            <a:ext cx="1486869" cy="609559"/>
          </a:xfrm>
        </p:spPr>
        <p:txBody>
          <a:bodyPr>
            <a:normAutofit/>
          </a:bodyPr>
          <a:lstStyle/>
          <a:p>
            <a:r>
              <a:rPr lang="en-US" sz="2400" b="1" u="sng" dirty="0">
                <a:latin typeface="Times New Roman" panose="02020603050405020304" pitchFamily="18" charset="0"/>
                <a:cs typeface="Times New Roman" panose="02020603050405020304" pitchFamily="18" charset="0"/>
              </a:rPr>
              <a:t>Data Flow</a:t>
            </a:r>
            <a:endParaRPr lang="en-IN" sz="2400" b="1" u="sng"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C5F62E6-1701-90AC-D156-260CA9408267}"/>
              </a:ext>
            </a:extLst>
          </p:cNvPr>
          <p:cNvSpPr/>
          <p:nvPr/>
        </p:nvSpPr>
        <p:spPr>
          <a:xfrm>
            <a:off x="2588217" y="526942"/>
            <a:ext cx="1108129" cy="410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New User</a:t>
            </a:r>
          </a:p>
        </p:txBody>
      </p:sp>
      <p:sp>
        <p:nvSpPr>
          <p:cNvPr id="6" name="Rectangle 5">
            <a:extLst>
              <a:ext uri="{FF2B5EF4-FFF2-40B4-BE49-F238E27FC236}">
                <a16:creationId xmlns:a16="http://schemas.microsoft.com/office/drawing/2014/main" id="{9946DAA2-208E-DFD0-CED9-AEAF1D6703D6}"/>
              </a:ext>
            </a:extLst>
          </p:cNvPr>
          <p:cNvSpPr/>
          <p:nvPr/>
        </p:nvSpPr>
        <p:spPr>
          <a:xfrm>
            <a:off x="5711125" y="526942"/>
            <a:ext cx="1108129" cy="410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Old User</a:t>
            </a:r>
          </a:p>
        </p:txBody>
      </p:sp>
      <p:cxnSp>
        <p:nvCxnSpPr>
          <p:cNvPr id="12" name="Straight Arrow Connector 11">
            <a:extLst>
              <a:ext uri="{FF2B5EF4-FFF2-40B4-BE49-F238E27FC236}">
                <a16:creationId xmlns:a16="http://schemas.microsoft.com/office/drawing/2014/main" id="{4686FAC7-3E9D-7D10-667F-FD0A414F02D4}"/>
              </a:ext>
            </a:extLst>
          </p:cNvPr>
          <p:cNvCxnSpPr>
            <a:cxnSpLocks/>
          </p:cNvCxnSpPr>
          <p:nvPr/>
        </p:nvCxnSpPr>
        <p:spPr>
          <a:xfrm>
            <a:off x="3142281" y="1301857"/>
            <a:ext cx="94152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F132172-25E7-1CE9-BB75-445657D7BF21}"/>
              </a:ext>
            </a:extLst>
          </p:cNvPr>
          <p:cNvCxnSpPr>
            <a:stCxn id="5" idx="2"/>
          </p:cNvCxnSpPr>
          <p:nvPr/>
        </p:nvCxnSpPr>
        <p:spPr>
          <a:xfrm flipH="1">
            <a:off x="3142281" y="937647"/>
            <a:ext cx="1" cy="36421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77635C-A91E-7026-0C12-FCD056AF43BE}"/>
              </a:ext>
            </a:extLst>
          </p:cNvPr>
          <p:cNvCxnSpPr>
            <a:cxnSpLocks/>
          </p:cNvCxnSpPr>
          <p:nvPr/>
        </p:nvCxnSpPr>
        <p:spPr>
          <a:xfrm flipV="1">
            <a:off x="5478651" y="1301857"/>
            <a:ext cx="786538" cy="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AA8F812-34C6-ABA7-6F8F-B15429156F75}"/>
              </a:ext>
            </a:extLst>
          </p:cNvPr>
          <p:cNvCxnSpPr>
            <a:stCxn id="6" idx="2"/>
          </p:cNvCxnSpPr>
          <p:nvPr/>
        </p:nvCxnSpPr>
        <p:spPr>
          <a:xfrm flipH="1">
            <a:off x="6265189" y="937647"/>
            <a:ext cx="1" cy="836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ED31EF9A-F815-37AE-D020-551C0278334B}"/>
              </a:ext>
            </a:extLst>
          </p:cNvPr>
          <p:cNvSpPr txBox="1"/>
          <p:nvPr/>
        </p:nvSpPr>
        <p:spPr>
          <a:xfrm>
            <a:off x="3074475" y="1069384"/>
            <a:ext cx="623808" cy="246221"/>
          </a:xfrm>
          <a:prstGeom prst="rect">
            <a:avLst/>
          </a:prstGeom>
          <a:noFill/>
        </p:spPr>
        <p:txBody>
          <a:bodyPr wrap="square" rtlCol="0">
            <a:spAutoFit/>
          </a:bodyPr>
          <a:lstStyle/>
          <a:p>
            <a:r>
              <a:rPr lang="en-IN" sz="1000" dirty="0"/>
              <a:t>Storing</a:t>
            </a:r>
          </a:p>
        </p:txBody>
      </p:sp>
      <p:sp>
        <p:nvSpPr>
          <p:cNvPr id="20" name="TextBox 19">
            <a:extLst>
              <a:ext uri="{FF2B5EF4-FFF2-40B4-BE49-F238E27FC236}">
                <a16:creationId xmlns:a16="http://schemas.microsoft.com/office/drawing/2014/main" id="{2182FA01-158B-FA7F-B5F8-B2CB51B14956}"/>
              </a:ext>
            </a:extLst>
          </p:cNvPr>
          <p:cNvSpPr txBox="1"/>
          <p:nvPr/>
        </p:nvSpPr>
        <p:spPr>
          <a:xfrm>
            <a:off x="5432156" y="1069384"/>
            <a:ext cx="1031051" cy="246221"/>
          </a:xfrm>
          <a:prstGeom prst="rect">
            <a:avLst/>
          </a:prstGeom>
          <a:noFill/>
        </p:spPr>
        <p:txBody>
          <a:bodyPr wrap="none" rtlCol="0">
            <a:spAutoFit/>
          </a:bodyPr>
          <a:lstStyle/>
          <a:p>
            <a:r>
              <a:rPr lang="en-IN" sz="1000" dirty="0"/>
              <a:t>Retrieve Users</a:t>
            </a:r>
          </a:p>
        </p:txBody>
      </p:sp>
      <p:sp>
        <p:nvSpPr>
          <p:cNvPr id="23" name="TextBox 22">
            <a:extLst>
              <a:ext uri="{FF2B5EF4-FFF2-40B4-BE49-F238E27FC236}">
                <a16:creationId xmlns:a16="http://schemas.microsoft.com/office/drawing/2014/main" id="{ACEB473C-37B4-0A8A-69EB-FD090F8AA165}"/>
              </a:ext>
            </a:extLst>
          </p:cNvPr>
          <p:cNvSpPr txBox="1"/>
          <p:nvPr/>
        </p:nvSpPr>
        <p:spPr>
          <a:xfrm>
            <a:off x="4455760" y="1885506"/>
            <a:ext cx="705642" cy="246221"/>
          </a:xfrm>
          <a:prstGeom prst="rect">
            <a:avLst/>
          </a:prstGeom>
          <a:noFill/>
        </p:spPr>
        <p:txBody>
          <a:bodyPr wrap="none" rtlCol="0">
            <a:spAutoFit/>
          </a:bodyPr>
          <a:lstStyle/>
          <a:p>
            <a:r>
              <a:rPr lang="en-IN" sz="1000" b="1" dirty="0"/>
              <a:t>(Hidden)</a:t>
            </a:r>
          </a:p>
        </p:txBody>
      </p:sp>
      <p:sp>
        <p:nvSpPr>
          <p:cNvPr id="24" name="Rectangle: Rounded Corners 23">
            <a:extLst>
              <a:ext uri="{FF2B5EF4-FFF2-40B4-BE49-F238E27FC236}">
                <a16:creationId xmlns:a16="http://schemas.microsoft.com/office/drawing/2014/main" id="{1B6F030E-B397-CB87-87D6-151F665C1C26}"/>
              </a:ext>
            </a:extLst>
          </p:cNvPr>
          <p:cNvSpPr/>
          <p:nvPr/>
        </p:nvSpPr>
        <p:spPr>
          <a:xfrm>
            <a:off x="5610385" y="1774556"/>
            <a:ext cx="1309607" cy="6741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all the users to select from</a:t>
            </a:r>
          </a:p>
        </p:txBody>
      </p:sp>
      <p:cxnSp>
        <p:nvCxnSpPr>
          <p:cNvPr id="26" name="Straight Arrow Connector 25">
            <a:extLst>
              <a:ext uri="{FF2B5EF4-FFF2-40B4-BE49-F238E27FC236}">
                <a16:creationId xmlns:a16="http://schemas.microsoft.com/office/drawing/2014/main" id="{F2A95628-D0B7-AE4E-6C1E-9826A22F250B}"/>
              </a:ext>
            </a:extLst>
          </p:cNvPr>
          <p:cNvCxnSpPr/>
          <p:nvPr/>
        </p:nvCxnSpPr>
        <p:spPr>
          <a:xfrm>
            <a:off x="3142281" y="1301857"/>
            <a:ext cx="0" cy="472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C8693C03-D5DC-0228-35EA-FEE266A3E0B7}"/>
              </a:ext>
            </a:extLst>
          </p:cNvPr>
          <p:cNvSpPr/>
          <p:nvPr/>
        </p:nvSpPr>
        <p:spPr>
          <a:xfrm>
            <a:off x="2526223" y="1774556"/>
            <a:ext cx="1232116" cy="604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Generate a cryptic key from fernet</a:t>
            </a:r>
          </a:p>
        </p:txBody>
      </p:sp>
      <p:cxnSp>
        <p:nvCxnSpPr>
          <p:cNvPr id="29" name="Straight Arrow Connector 28">
            <a:extLst>
              <a:ext uri="{FF2B5EF4-FFF2-40B4-BE49-F238E27FC236}">
                <a16:creationId xmlns:a16="http://schemas.microsoft.com/office/drawing/2014/main" id="{31D09087-8C0E-237E-DAA1-A1B7025A988B}"/>
              </a:ext>
            </a:extLst>
          </p:cNvPr>
          <p:cNvCxnSpPr>
            <a:stCxn id="27" idx="1"/>
          </p:cNvCxnSpPr>
          <p:nvPr/>
        </p:nvCxnSpPr>
        <p:spPr>
          <a:xfrm flipH="1">
            <a:off x="1797803" y="2076773"/>
            <a:ext cx="7284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3713B78-59C7-363B-41A0-49F177A109A0}"/>
              </a:ext>
            </a:extLst>
          </p:cNvPr>
          <p:cNvCxnSpPr/>
          <p:nvPr/>
        </p:nvCxnSpPr>
        <p:spPr>
          <a:xfrm>
            <a:off x="1813302" y="2076773"/>
            <a:ext cx="0" cy="674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C1312EA0-5401-7EAD-7FD7-43AFB835B5FB}"/>
              </a:ext>
            </a:extLst>
          </p:cNvPr>
          <p:cNvSpPr txBox="1"/>
          <p:nvPr/>
        </p:nvSpPr>
        <p:spPr>
          <a:xfrm>
            <a:off x="135264" y="2111643"/>
            <a:ext cx="1720892" cy="553998"/>
          </a:xfrm>
          <a:prstGeom prst="rect">
            <a:avLst/>
          </a:prstGeom>
          <a:noFill/>
        </p:spPr>
        <p:txBody>
          <a:bodyPr wrap="square" rtlCol="0">
            <a:spAutoFit/>
          </a:bodyPr>
          <a:lstStyle/>
          <a:p>
            <a:r>
              <a:rPr lang="en-IN" sz="1000" dirty="0"/>
              <a:t>Takes users master key and combine it with fernet key</a:t>
            </a:r>
          </a:p>
        </p:txBody>
      </p:sp>
      <p:sp>
        <p:nvSpPr>
          <p:cNvPr id="33" name="Rectangle 32">
            <a:extLst>
              <a:ext uri="{FF2B5EF4-FFF2-40B4-BE49-F238E27FC236}">
                <a16:creationId xmlns:a16="http://schemas.microsoft.com/office/drawing/2014/main" id="{1847618A-0F3A-C5C2-A992-3C37A14EBEF5}"/>
              </a:ext>
            </a:extLst>
          </p:cNvPr>
          <p:cNvSpPr/>
          <p:nvPr/>
        </p:nvSpPr>
        <p:spPr>
          <a:xfrm>
            <a:off x="1195306" y="2793567"/>
            <a:ext cx="1261171" cy="453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Key for Encryption</a:t>
            </a:r>
          </a:p>
        </p:txBody>
      </p:sp>
      <p:cxnSp>
        <p:nvCxnSpPr>
          <p:cNvPr id="39" name="Straight Connector 38">
            <a:extLst>
              <a:ext uri="{FF2B5EF4-FFF2-40B4-BE49-F238E27FC236}">
                <a16:creationId xmlns:a16="http://schemas.microsoft.com/office/drawing/2014/main" id="{49F1B8A0-225F-EC81-4711-78B85867125D}"/>
              </a:ext>
            </a:extLst>
          </p:cNvPr>
          <p:cNvCxnSpPr>
            <a:stCxn id="24" idx="1"/>
          </p:cNvCxnSpPr>
          <p:nvPr/>
        </p:nvCxnSpPr>
        <p:spPr>
          <a:xfrm flipH="1" flipV="1">
            <a:off x="4781227" y="2111643"/>
            <a:ext cx="829158" cy="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D0A39D7-C302-E0C1-7334-2B26D17D6AEB}"/>
              </a:ext>
            </a:extLst>
          </p:cNvPr>
          <p:cNvCxnSpPr/>
          <p:nvPr/>
        </p:nvCxnSpPr>
        <p:spPr>
          <a:xfrm>
            <a:off x="4781227" y="2111643"/>
            <a:ext cx="0" cy="639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933561D-0CFA-1CED-F1CB-50F7185FECC5}"/>
              </a:ext>
            </a:extLst>
          </p:cNvPr>
          <p:cNvCxnSpPr>
            <a:stCxn id="24" idx="3"/>
          </p:cNvCxnSpPr>
          <p:nvPr/>
        </p:nvCxnSpPr>
        <p:spPr>
          <a:xfrm flipV="1">
            <a:off x="6919992" y="2111643"/>
            <a:ext cx="836910" cy="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18217FA-214B-DA59-0265-334B2B6661E9}"/>
              </a:ext>
            </a:extLst>
          </p:cNvPr>
          <p:cNvCxnSpPr>
            <a:cxnSpLocks/>
          </p:cNvCxnSpPr>
          <p:nvPr/>
        </p:nvCxnSpPr>
        <p:spPr>
          <a:xfrm>
            <a:off x="7749149" y="2111643"/>
            <a:ext cx="0" cy="681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A41DD22D-78EA-B836-3327-1A771DF070DF}"/>
              </a:ext>
            </a:extLst>
          </p:cNvPr>
          <p:cNvSpPr txBox="1"/>
          <p:nvPr/>
        </p:nvSpPr>
        <p:spPr>
          <a:xfrm>
            <a:off x="4756258" y="2151812"/>
            <a:ext cx="755580" cy="400110"/>
          </a:xfrm>
          <a:prstGeom prst="rect">
            <a:avLst/>
          </a:prstGeom>
          <a:noFill/>
        </p:spPr>
        <p:txBody>
          <a:bodyPr wrap="square" rtlCol="0">
            <a:spAutoFit/>
          </a:bodyPr>
          <a:lstStyle/>
          <a:p>
            <a:pPr algn="ctr"/>
            <a:r>
              <a:rPr lang="en-IN" sz="1000" dirty="0"/>
              <a:t>Add Password</a:t>
            </a:r>
          </a:p>
        </p:txBody>
      </p:sp>
      <p:sp>
        <p:nvSpPr>
          <p:cNvPr id="48" name="TextBox 47">
            <a:extLst>
              <a:ext uri="{FF2B5EF4-FFF2-40B4-BE49-F238E27FC236}">
                <a16:creationId xmlns:a16="http://schemas.microsoft.com/office/drawing/2014/main" id="{32176AB4-9D5D-D91E-FD0A-E5EFC4F4B9C7}"/>
              </a:ext>
            </a:extLst>
          </p:cNvPr>
          <p:cNvSpPr txBox="1"/>
          <p:nvPr/>
        </p:nvSpPr>
        <p:spPr>
          <a:xfrm>
            <a:off x="7735844" y="2171640"/>
            <a:ext cx="743917" cy="400110"/>
          </a:xfrm>
          <a:prstGeom prst="rect">
            <a:avLst/>
          </a:prstGeom>
          <a:noFill/>
        </p:spPr>
        <p:txBody>
          <a:bodyPr wrap="square" rtlCol="0">
            <a:spAutoFit/>
          </a:bodyPr>
          <a:lstStyle/>
          <a:p>
            <a:pPr algn="ctr"/>
            <a:r>
              <a:rPr lang="en-IN" sz="1000" dirty="0"/>
              <a:t>View Password</a:t>
            </a:r>
          </a:p>
        </p:txBody>
      </p:sp>
      <p:sp>
        <p:nvSpPr>
          <p:cNvPr id="50" name="Diamond 49">
            <a:extLst>
              <a:ext uri="{FF2B5EF4-FFF2-40B4-BE49-F238E27FC236}">
                <a16:creationId xmlns:a16="http://schemas.microsoft.com/office/drawing/2014/main" id="{3F99CBB6-BB3E-F7E8-3794-16896D1ED503}"/>
              </a:ext>
            </a:extLst>
          </p:cNvPr>
          <p:cNvSpPr/>
          <p:nvPr/>
        </p:nvSpPr>
        <p:spPr>
          <a:xfrm>
            <a:off x="4155931" y="698471"/>
            <a:ext cx="1269791" cy="120677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List of users</a:t>
            </a:r>
          </a:p>
        </p:txBody>
      </p:sp>
      <p:sp>
        <p:nvSpPr>
          <p:cNvPr id="51" name="Rectangle 50">
            <a:extLst>
              <a:ext uri="{FF2B5EF4-FFF2-40B4-BE49-F238E27FC236}">
                <a16:creationId xmlns:a16="http://schemas.microsoft.com/office/drawing/2014/main" id="{90A6FF42-66ED-EB55-FA18-61BF3C66CB73}"/>
              </a:ext>
            </a:extLst>
          </p:cNvPr>
          <p:cNvSpPr/>
          <p:nvPr/>
        </p:nvSpPr>
        <p:spPr>
          <a:xfrm>
            <a:off x="4098472" y="2756050"/>
            <a:ext cx="1365504" cy="639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Take user data about password</a:t>
            </a:r>
          </a:p>
        </p:txBody>
      </p:sp>
      <p:cxnSp>
        <p:nvCxnSpPr>
          <p:cNvPr id="53" name="Straight Arrow Connector 52">
            <a:extLst>
              <a:ext uri="{FF2B5EF4-FFF2-40B4-BE49-F238E27FC236}">
                <a16:creationId xmlns:a16="http://schemas.microsoft.com/office/drawing/2014/main" id="{125EBDB2-D3A6-F6FC-952F-00D0A1ED1DE6}"/>
              </a:ext>
            </a:extLst>
          </p:cNvPr>
          <p:cNvCxnSpPr>
            <a:stCxn id="51" idx="2"/>
          </p:cNvCxnSpPr>
          <p:nvPr/>
        </p:nvCxnSpPr>
        <p:spPr>
          <a:xfrm>
            <a:off x="4781224" y="3395355"/>
            <a:ext cx="0" cy="502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4F3279E5-7659-B130-FA39-0CECC068FBD8}"/>
              </a:ext>
            </a:extLst>
          </p:cNvPr>
          <p:cNvSpPr txBox="1"/>
          <p:nvPr/>
        </p:nvSpPr>
        <p:spPr>
          <a:xfrm>
            <a:off x="3127157" y="3457364"/>
            <a:ext cx="1580882" cy="246221"/>
          </a:xfrm>
          <a:prstGeom prst="rect">
            <a:avLst/>
          </a:prstGeom>
          <a:noFill/>
        </p:spPr>
        <p:txBody>
          <a:bodyPr wrap="none" rtlCol="0">
            <a:spAutoFit/>
          </a:bodyPr>
          <a:lstStyle/>
          <a:p>
            <a:r>
              <a:rPr lang="en-IN" sz="1000" dirty="0"/>
              <a:t>Encrypting the password</a:t>
            </a:r>
          </a:p>
        </p:txBody>
      </p:sp>
      <p:sp>
        <p:nvSpPr>
          <p:cNvPr id="60" name="Diamond 59">
            <a:extLst>
              <a:ext uri="{FF2B5EF4-FFF2-40B4-BE49-F238E27FC236}">
                <a16:creationId xmlns:a16="http://schemas.microsoft.com/office/drawing/2014/main" id="{7F08E2C0-F93D-9BC1-5039-5C71CD9CDBBE}"/>
              </a:ext>
            </a:extLst>
          </p:cNvPr>
          <p:cNvSpPr/>
          <p:nvPr/>
        </p:nvSpPr>
        <p:spPr>
          <a:xfrm>
            <a:off x="4203052" y="3914746"/>
            <a:ext cx="1156343" cy="990666"/>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t>List of passwords</a:t>
            </a:r>
          </a:p>
        </p:txBody>
      </p:sp>
      <p:sp>
        <p:nvSpPr>
          <p:cNvPr id="62" name="Rectangle 61">
            <a:extLst>
              <a:ext uri="{FF2B5EF4-FFF2-40B4-BE49-F238E27FC236}">
                <a16:creationId xmlns:a16="http://schemas.microsoft.com/office/drawing/2014/main" id="{7DEF5742-9491-B4F0-62E0-44A6B154C14F}"/>
              </a:ext>
            </a:extLst>
          </p:cNvPr>
          <p:cNvSpPr/>
          <p:nvPr/>
        </p:nvSpPr>
        <p:spPr>
          <a:xfrm>
            <a:off x="7001359" y="2793567"/>
            <a:ext cx="1511085" cy="400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Take master key from user</a:t>
            </a:r>
          </a:p>
        </p:txBody>
      </p:sp>
      <p:cxnSp>
        <p:nvCxnSpPr>
          <p:cNvPr id="66" name="Straight Arrow Connector 65">
            <a:extLst>
              <a:ext uri="{FF2B5EF4-FFF2-40B4-BE49-F238E27FC236}">
                <a16:creationId xmlns:a16="http://schemas.microsoft.com/office/drawing/2014/main" id="{55704B1A-FCF1-8A64-FDA7-74234F8D4856}"/>
              </a:ext>
            </a:extLst>
          </p:cNvPr>
          <p:cNvCxnSpPr>
            <a:cxnSpLocks/>
            <a:stCxn id="27" idx="2"/>
            <a:endCxn id="67" idx="0"/>
          </p:cNvCxnSpPr>
          <p:nvPr/>
        </p:nvCxnSpPr>
        <p:spPr>
          <a:xfrm flipH="1">
            <a:off x="3127158" y="2378990"/>
            <a:ext cx="15123" cy="1433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Diamond 66">
            <a:extLst>
              <a:ext uri="{FF2B5EF4-FFF2-40B4-BE49-F238E27FC236}">
                <a16:creationId xmlns:a16="http://schemas.microsoft.com/office/drawing/2014/main" id="{F40B3567-1FAD-8B5B-AE3C-9116D2520CFD}"/>
              </a:ext>
            </a:extLst>
          </p:cNvPr>
          <p:cNvSpPr/>
          <p:nvPr/>
        </p:nvSpPr>
        <p:spPr>
          <a:xfrm>
            <a:off x="2521162" y="3812246"/>
            <a:ext cx="1211991" cy="127987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t>Store the generated key</a:t>
            </a:r>
          </a:p>
        </p:txBody>
      </p:sp>
      <p:cxnSp>
        <p:nvCxnSpPr>
          <p:cNvPr id="80" name="Straight Connector 79">
            <a:extLst>
              <a:ext uri="{FF2B5EF4-FFF2-40B4-BE49-F238E27FC236}">
                <a16:creationId xmlns:a16="http://schemas.microsoft.com/office/drawing/2014/main" id="{CEA45612-F608-5C2B-839D-7195892A0134}"/>
              </a:ext>
            </a:extLst>
          </p:cNvPr>
          <p:cNvCxnSpPr>
            <a:cxnSpLocks/>
            <a:stCxn id="33" idx="2"/>
          </p:cNvCxnSpPr>
          <p:nvPr/>
        </p:nvCxnSpPr>
        <p:spPr>
          <a:xfrm>
            <a:off x="1825892" y="3246895"/>
            <a:ext cx="0" cy="45669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425352E7-48A5-9463-BFDB-1BE4958F54D5}"/>
              </a:ext>
            </a:extLst>
          </p:cNvPr>
          <p:cNvCxnSpPr>
            <a:cxnSpLocks/>
          </p:cNvCxnSpPr>
          <p:nvPr/>
        </p:nvCxnSpPr>
        <p:spPr>
          <a:xfrm>
            <a:off x="1825891" y="3703585"/>
            <a:ext cx="29303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D09DD317-0F34-FB4B-78EA-DE0FB054E1BB}"/>
              </a:ext>
            </a:extLst>
          </p:cNvPr>
          <p:cNvCxnSpPr>
            <a:stCxn id="67" idx="3"/>
          </p:cNvCxnSpPr>
          <p:nvPr/>
        </p:nvCxnSpPr>
        <p:spPr>
          <a:xfrm>
            <a:off x="3733153" y="4452183"/>
            <a:ext cx="598623" cy="569268"/>
          </a:xfrm>
          <a:prstGeom prst="bentConnector3">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E9574E05-15FB-53E5-357C-D3C7C10EFC9F}"/>
              </a:ext>
            </a:extLst>
          </p:cNvPr>
          <p:cNvCxnSpPr/>
          <p:nvPr/>
        </p:nvCxnSpPr>
        <p:spPr>
          <a:xfrm flipV="1">
            <a:off x="4324028" y="5021821"/>
            <a:ext cx="2526223" cy="8094"/>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BA37D252-4930-6CF0-5071-6FB8B28767DA}"/>
              </a:ext>
            </a:extLst>
          </p:cNvPr>
          <p:cNvCxnSpPr>
            <a:stCxn id="62" idx="2"/>
          </p:cNvCxnSpPr>
          <p:nvPr/>
        </p:nvCxnSpPr>
        <p:spPr>
          <a:xfrm flipH="1">
            <a:off x="7749149" y="3193677"/>
            <a:ext cx="7753" cy="618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E3F3BB10-BA77-2C62-20B9-FB0523210F41}"/>
              </a:ext>
            </a:extLst>
          </p:cNvPr>
          <p:cNvCxnSpPr/>
          <p:nvPr/>
        </p:nvCxnSpPr>
        <p:spPr>
          <a:xfrm flipV="1">
            <a:off x="6850251" y="3580474"/>
            <a:ext cx="0" cy="1449441"/>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D6F8F814-AAAA-1140-2699-C780EBDECB86}"/>
              </a:ext>
            </a:extLst>
          </p:cNvPr>
          <p:cNvCxnSpPr>
            <a:cxnSpLocks/>
          </p:cNvCxnSpPr>
          <p:nvPr/>
        </p:nvCxnSpPr>
        <p:spPr>
          <a:xfrm>
            <a:off x="6850251" y="3580474"/>
            <a:ext cx="9066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Rectangle: Rounded Corners 103">
            <a:extLst>
              <a:ext uri="{FF2B5EF4-FFF2-40B4-BE49-F238E27FC236}">
                <a16:creationId xmlns:a16="http://schemas.microsoft.com/office/drawing/2014/main" id="{A586BB0E-B102-7335-2FD0-E6ACD151621B}"/>
              </a:ext>
            </a:extLst>
          </p:cNvPr>
          <p:cNvSpPr/>
          <p:nvPr/>
        </p:nvSpPr>
        <p:spPr>
          <a:xfrm>
            <a:off x="6998338" y="3812245"/>
            <a:ext cx="1650569" cy="7597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Users Passwords</a:t>
            </a:r>
          </a:p>
        </p:txBody>
      </p:sp>
      <p:sp>
        <p:nvSpPr>
          <p:cNvPr id="105" name="TextBox 104">
            <a:extLst>
              <a:ext uri="{FF2B5EF4-FFF2-40B4-BE49-F238E27FC236}">
                <a16:creationId xmlns:a16="http://schemas.microsoft.com/office/drawing/2014/main" id="{4221FE3D-527A-E33A-A06D-4511E095A91E}"/>
              </a:ext>
            </a:extLst>
          </p:cNvPr>
          <p:cNvSpPr txBox="1"/>
          <p:nvPr/>
        </p:nvSpPr>
        <p:spPr>
          <a:xfrm>
            <a:off x="6545024" y="3193676"/>
            <a:ext cx="1278598" cy="400110"/>
          </a:xfrm>
          <a:prstGeom prst="rect">
            <a:avLst/>
          </a:prstGeom>
          <a:noFill/>
        </p:spPr>
        <p:txBody>
          <a:bodyPr wrap="square" rtlCol="0">
            <a:spAutoFit/>
          </a:bodyPr>
          <a:lstStyle/>
          <a:p>
            <a:r>
              <a:rPr lang="en-IN" sz="1000" dirty="0"/>
              <a:t>Combine the key with master key</a:t>
            </a:r>
          </a:p>
        </p:txBody>
      </p:sp>
      <p:sp>
        <p:nvSpPr>
          <p:cNvPr id="106" name="TextBox 105">
            <a:extLst>
              <a:ext uri="{FF2B5EF4-FFF2-40B4-BE49-F238E27FC236}">
                <a16:creationId xmlns:a16="http://schemas.microsoft.com/office/drawing/2014/main" id="{5CB4EBF2-68A5-F7C0-19F9-A2DB7F096B2F}"/>
              </a:ext>
            </a:extLst>
          </p:cNvPr>
          <p:cNvSpPr txBox="1"/>
          <p:nvPr/>
        </p:nvSpPr>
        <p:spPr>
          <a:xfrm>
            <a:off x="7684350" y="3523478"/>
            <a:ext cx="795411" cy="246221"/>
          </a:xfrm>
          <a:prstGeom prst="rect">
            <a:avLst/>
          </a:prstGeom>
          <a:noFill/>
        </p:spPr>
        <p:txBody>
          <a:bodyPr wrap="none" rtlCol="0">
            <a:spAutoFit/>
          </a:bodyPr>
          <a:lstStyle/>
          <a:p>
            <a:r>
              <a:rPr lang="en-IN" sz="1000" dirty="0"/>
              <a:t>Decrypting</a:t>
            </a:r>
          </a:p>
        </p:txBody>
      </p:sp>
      <p:cxnSp>
        <p:nvCxnSpPr>
          <p:cNvPr id="4" name="Straight Connector 3">
            <a:extLst>
              <a:ext uri="{FF2B5EF4-FFF2-40B4-BE49-F238E27FC236}">
                <a16:creationId xmlns:a16="http://schemas.microsoft.com/office/drawing/2014/main" id="{42978246-16D0-5B11-0071-D9ABF0476FD1}"/>
              </a:ext>
            </a:extLst>
          </p:cNvPr>
          <p:cNvCxnSpPr>
            <a:cxnSpLocks/>
            <a:stCxn id="60" idx="3"/>
          </p:cNvCxnSpPr>
          <p:nvPr/>
        </p:nvCxnSpPr>
        <p:spPr>
          <a:xfrm>
            <a:off x="5359395" y="4410079"/>
            <a:ext cx="1103812"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F289597-6353-6578-F9E7-959F8C65BB01}"/>
              </a:ext>
            </a:extLst>
          </p:cNvPr>
          <p:cNvCxnSpPr>
            <a:cxnSpLocks/>
          </p:cNvCxnSpPr>
          <p:nvPr/>
        </p:nvCxnSpPr>
        <p:spPr>
          <a:xfrm flipV="1">
            <a:off x="6463207" y="4192122"/>
            <a:ext cx="0" cy="21795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2C10F48-83BC-2843-51B8-43123941CAAA}"/>
              </a:ext>
            </a:extLst>
          </p:cNvPr>
          <p:cNvCxnSpPr>
            <a:cxnSpLocks/>
            <a:endCxn id="104" idx="1"/>
          </p:cNvCxnSpPr>
          <p:nvPr/>
        </p:nvCxnSpPr>
        <p:spPr>
          <a:xfrm>
            <a:off x="6463207" y="4192122"/>
            <a:ext cx="5351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336BCE6-A810-B1D2-D22D-32C02CB92A3B}"/>
              </a:ext>
            </a:extLst>
          </p:cNvPr>
          <p:cNvCxnSpPr/>
          <p:nvPr/>
        </p:nvCxnSpPr>
        <p:spPr>
          <a:xfrm>
            <a:off x="3142281" y="1069384"/>
            <a:ext cx="94152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46CD98D-3566-F38B-1B0B-EA19BDDA4616}"/>
              </a:ext>
            </a:extLst>
          </p:cNvPr>
          <p:cNvCxnSpPr/>
          <p:nvPr/>
        </p:nvCxnSpPr>
        <p:spPr>
          <a:xfrm flipH="1">
            <a:off x="5359395" y="1069384"/>
            <a:ext cx="905794"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3A028CC-352E-BAFB-0DE1-D1FC219DF493}"/>
              </a:ext>
            </a:extLst>
          </p:cNvPr>
          <p:cNvCxnSpPr/>
          <p:nvPr/>
        </p:nvCxnSpPr>
        <p:spPr>
          <a:xfrm flipV="1">
            <a:off x="4083803" y="441702"/>
            <a:ext cx="0" cy="62768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0005942-7673-8001-776B-D09E8F90D172}"/>
              </a:ext>
            </a:extLst>
          </p:cNvPr>
          <p:cNvCxnSpPr>
            <a:cxnSpLocks/>
          </p:cNvCxnSpPr>
          <p:nvPr/>
        </p:nvCxnSpPr>
        <p:spPr>
          <a:xfrm>
            <a:off x="4083803" y="441702"/>
            <a:ext cx="2479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9A1FAF6-1047-5DDA-1163-5A48C1EB2788}"/>
              </a:ext>
            </a:extLst>
          </p:cNvPr>
          <p:cNvCxnSpPr>
            <a:cxnSpLocks/>
          </p:cNvCxnSpPr>
          <p:nvPr/>
        </p:nvCxnSpPr>
        <p:spPr>
          <a:xfrm flipV="1">
            <a:off x="5359395" y="441702"/>
            <a:ext cx="0" cy="62768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C30B67A-657B-C0BF-4D4E-BFE36AAA3618}"/>
              </a:ext>
            </a:extLst>
          </p:cNvPr>
          <p:cNvCxnSpPr/>
          <p:nvPr/>
        </p:nvCxnSpPr>
        <p:spPr>
          <a:xfrm flipH="1">
            <a:off x="5098942" y="441702"/>
            <a:ext cx="2604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5923F51A-D586-1799-C93E-2BAF0BC3CF30}"/>
              </a:ext>
            </a:extLst>
          </p:cNvPr>
          <p:cNvSpPr/>
          <p:nvPr/>
        </p:nvSpPr>
        <p:spPr>
          <a:xfrm>
            <a:off x="4340381" y="107426"/>
            <a:ext cx="767168" cy="5079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Iterations will be calculated and stored</a:t>
            </a:r>
          </a:p>
        </p:txBody>
      </p:sp>
    </p:spTree>
    <p:extLst>
      <p:ext uri="{BB962C8B-B14F-4D97-AF65-F5344CB8AC3E}">
        <p14:creationId xmlns:p14="http://schemas.microsoft.com/office/powerpoint/2010/main" val="1354935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11">
                <a:latin typeface="Times New Roman"/>
                <a:ea typeface="Times New Roman"/>
                <a:cs typeface="Times New Roman"/>
                <a:sym typeface="Times New Roman"/>
              </a:rPr>
              <a:t>References</a:t>
            </a:r>
            <a:endParaRPr sz="2620">
              <a:latin typeface="Times New Roman"/>
              <a:ea typeface="Times New Roman"/>
              <a:cs typeface="Times New Roman"/>
              <a:sym typeface="Times New Roman"/>
            </a:endParaRPr>
          </a:p>
        </p:txBody>
      </p:sp>
      <p:sp>
        <p:nvSpPr>
          <p:cNvPr id="158" name="Google Shape;158;p25"/>
          <p:cNvSpPr txBox="1"/>
          <p:nvPr/>
        </p:nvSpPr>
        <p:spPr>
          <a:xfrm>
            <a:off x="311700" y="1529200"/>
            <a:ext cx="766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Cryptography module</a:t>
            </a:r>
            <a:r>
              <a:rPr lang="en">
                <a:latin typeface="Times New Roman"/>
                <a:ea typeface="Times New Roman"/>
                <a:cs typeface="Times New Roman"/>
                <a:sym typeface="Times New Roman"/>
              </a:rPr>
              <a:t>, </a:t>
            </a:r>
            <a:r>
              <a:rPr lang="en"/>
              <a:t>https://cryptography.io/en/latest/fernet/#using-passwords-with-fernet</a:t>
            </a:r>
            <a:endParaRPr/>
          </a:p>
        </p:txBody>
      </p:sp>
      <p:sp>
        <p:nvSpPr>
          <p:cNvPr id="159" name="Google Shape;159;p25"/>
          <p:cNvSpPr txBox="1"/>
          <p:nvPr/>
        </p:nvSpPr>
        <p:spPr>
          <a:xfrm>
            <a:off x="311700" y="2047175"/>
            <a:ext cx="819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Symmetric encryption</a:t>
            </a:r>
            <a:r>
              <a:rPr lang="en">
                <a:latin typeface="Times New Roman"/>
                <a:ea typeface="Times New Roman"/>
                <a:cs typeface="Times New Roman"/>
                <a:sym typeface="Times New Roman"/>
              </a:rPr>
              <a:t>, </a:t>
            </a:r>
            <a:r>
              <a:rPr lang="en"/>
              <a:t>https://www.thepythoncode.com/article/encrypt-decrypt-files-symmetric-python</a:t>
            </a:r>
            <a:endParaRPr/>
          </a:p>
        </p:txBody>
      </p:sp>
      <p:sp>
        <p:nvSpPr>
          <p:cNvPr id="160" name="Google Shape;160;p25"/>
          <p:cNvSpPr txBox="1"/>
          <p:nvPr/>
        </p:nvSpPr>
        <p:spPr>
          <a:xfrm>
            <a:off x="311700" y="2635025"/>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OS library</a:t>
            </a:r>
            <a:r>
              <a:rPr lang="en">
                <a:latin typeface="Times New Roman"/>
                <a:ea typeface="Times New Roman"/>
                <a:cs typeface="Times New Roman"/>
                <a:sym typeface="Times New Roman"/>
              </a:rPr>
              <a:t>, </a:t>
            </a:r>
            <a:r>
              <a:rPr lang="en"/>
              <a:t>https://docs.python.org/3/library/os.html</a:t>
            </a:r>
            <a:endParaRPr/>
          </a:p>
        </p:txBody>
      </p:sp>
      <p:sp>
        <p:nvSpPr>
          <p:cNvPr id="161" name="Google Shape;161;p25"/>
          <p:cNvSpPr txBox="1"/>
          <p:nvPr/>
        </p:nvSpPr>
        <p:spPr>
          <a:xfrm>
            <a:off x="311700" y="3159875"/>
            <a:ext cx="66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Nested functions,</a:t>
            </a:r>
            <a:r>
              <a:rPr lang="en">
                <a:latin typeface="Times New Roman"/>
                <a:ea typeface="Times New Roman"/>
                <a:cs typeface="Times New Roman"/>
                <a:sym typeface="Times New Roman"/>
              </a:rPr>
              <a:t> </a:t>
            </a:r>
            <a:r>
              <a:rPr lang="en"/>
              <a:t>https://www.freecodecamp.org/news/nested-functions-in-python/</a:t>
            </a:r>
            <a:endParaRPr/>
          </a:p>
        </p:txBody>
      </p:sp>
      <p:sp>
        <p:nvSpPr>
          <p:cNvPr id="162" name="Google Shape;162;p25"/>
          <p:cNvSpPr txBox="1"/>
          <p:nvPr/>
        </p:nvSpPr>
        <p:spPr>
          <a:xfrm>
            <a:off x="311700" y="3684725"/>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File handling</a:t>
            </a:r>
            <a:r>
              <a:rPr lang="en">
                <a:latin typeface="Times New Roman"/>
                <a:ea typeface="Times New Roman"/>
                <a:cs typeface="Times New Roman"/>
                <a:sym typeface="Times New Roman"/>
              </a:rPr>
              <a:t>, </a:t>
            </a:r>
            <a:r>
              <a:rPr lang="en"/>
              <a:t>https://www.geeksforgeeks.org/file-handling-python/</a:t>
            </a:r>
            <a:endParaRPr/>
          </a:p>
        </p:txBody>
      </p:sp>
      <p:sp>
        <p:nvSpPr>
          <p:cNvPr id="163" name="Google Shape;163;p25"/>
          <p:cNvSpPr txBox="1"/>
          <p:nvPr/>
        </p:nvSpPr>
        <p:spPr>
          <a:xfrm>
            <a:off x="3492275" y="1924725"/>
            <a:ext cx="56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26"/>
          <p:cNvSpPr/>
          <p:nvPr/>
        </p:nvSpPr>
        <p:spPr>
          <a:xfrm>
            <a:off x="0" y="0"/>
            <a:ext cx="9144000" cy="51435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9" name="Google Shape;169;p26"/>
          <p:cNvSpPr txBox="1">
            <a:spLocks noGrp="1"/>
          </p:cNvSpPr>
          <p:nvPr>
            <p:ph type="title"/>
          </p:nvPr>
        </p:nvSpPr>
        <p:spPr>
          <a:xfrm>
            <a:off x="4554334" y="2730191"/>
            <a:ext cx="3989575" cy="155725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lt1"/>
              </a:buClr>
              <a:buSzPts val="3600"/>
              <a:buFont typeface="Calibri"/>
              <a:buNone/>
            </a:pPr>
            <a:r>
              <a:rPr lang="en" sz="3600" b="1" i="1">
                <a:solidFill>
                  <a:schemeClr val="lt1"/>
                </a:solidFill>
                <a:latin typeface="Calibri"/>
                <a:ea typeface="Calibri"/>
                <a:cs typeface="Calibri"/>
                <a:sym typeface="Calibri"/>
              </a:rPr>
              <a:t>Thank you</a:t>
            </a:r>
            <a:endParaRPr/>
          </a:p>
        </p:txBody>
      </p:sp>
      <p:sp>
        <p:nvSpPr>
          <p:cNvPr id="170" name="Google Shape;170;p26"/>
          <p:cNvSpPr/>
          <p:nvPr/>
        </p:nvSpPr>
        <p:spPr>
          <a:xfrm rot="10800000" flipH="1">
            <a:off x="0" y="0"/>
            <a:ext cx="4034514" cy="4780901"/>
          </a:xfrm>
          <a:custGeom>
            <a:avLst/>
            <a:gdLst/>
            <a:ahLst/>
            <a:cxnLst/>
            <a:rect l="l" t="t" r="r" b="b"/>
            <a:pathLst>
              <a:path w="5379352" h="6374535" extrusionOk="0">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lt1">
              <a:alpha val="8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71" name="Google Shape;171;p26"/>
          <p:cNvSpPr/>
          <p:nvPr/>
        </p:nvSpPr>
        <p:spPr>
          <a:xfrm>
            <a:off x="3974" y="0"/>
            <a:ext cx="3907610" cy="4657972"/>
          </a:xfrm>
          <a:custGeom>
            <a:avLst/>
            <a:gdLst/>
            <a:ahLst/>
            <a:cxnLst/>
            <a:rect l="l" t="t" r="r" b="b"/>
            <a:pathLst>
              <a:path w="5210147" h="6210629" extrusionOk="0">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72" name="Google Shape;172;p26" descr="Handshake"/>
          <p:cNvPicPr preferRelativeResize="0"/>
          <p:nvPr/>
        </p:nvPicPr>
        <p:blipFill rotWithShape="1">
          <a:blip r:embed="rId3">
            <a:alphaModFix/>
          </a:blip>
          <a:srcRect/>
          <a:stretch/>
        </p:blipFill>
        <p:spPr>
          <a:xfrm>
            <a:off x="360706" y="976163"/>
            <a:ext cx="2580458" cy="25804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Font typeface="Times New Roman"/>
              <a:buChar char="●"/>
            </a:pPr>
            <a:r>
              <a:rPr lang="en" sz="1600" dirty="0">
                <a:solidFill>
                  <a:schemeClr val="dk1"/>
                </a:solidFill>
                <a:highlight>
                  <a:srgbClr val="FFFFFF"/>
                </a:highlight>
                <a:latin typeface="Times New Roman"/>
                <a:ea typeface="Times New Roman"/>
                <a:cs typeface="Times New Roman"/>
                <a:sym typeface="Times New Roman"/>
              </a:rPr>
              <a:t>To provide a secure and efficient solution for managing multiple passwords.</a:t>
            </a:r>
            <a:endParaRPr sz="160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600" dirty="0">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dk1"/>
                </a:solidFill>
                <a:highlight>
                  <a:srgbClr val="FFFFFF"/>
                </a:highlight>
                <a:latin typeface="Times New Roman"/>
                <a:ea typeface="Times New Roman"/>
                <a:cs typeface="Times New Roman"/>
                <a:sym typeface="Times New Roman"/>
              </a:rPr>
              <a:t>To use encryption and decryption techniques for protecting sensitive information.</a:t>
            </a:r>
            <a:endParaRPr sz="160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600" dirty="0">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dirty="0">
                <a:solidFill>
                  <a:schemeClr val="dk1"/>
                </a:solidFill>
                <a:highlight>
                  <a:srgbClr val="FFFFFF"/>
                </a:highlight>
                <a:latin typeface="Times New Roman"/>
                <a:ea typeface="Times New Roman"/>
                <a:cs typeface="Times New Roman"/>
                <a:sym typeface="Times New Roman"/>
              </a:rPr>
              <a:t>To ensure the confidentiality and privacy of user's password data through robust security measures.</a:t>
            </a:r>
            <a:endParaRPr sz="160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600" dirty="0">
              <a:solidFill>
                <a:schemeClr val="dk1"/>
              </a:solidFill>
              <a:highlight>
                <a:srgbClr val="FFFFFF"/>
              </a:highlight>
              <a:latin typeface="Times New Roman"/>
              <a:ea typeface="Times New Roman"/>
              <a:cs typeface="Times New Roman"/>
              <a:sym typeface="Times New Roman"/>
            </a:endParaRPr>
          </a:p>
          <a:p>
            <a:pPr marL="914400" lvl="0" indent="0" algn="l" rtl="0">
              <a:spcBef>
                <a:spcPts val="0"/>
              </a:spcBef>
              <a:spcAft>
                <a:spcPts val="0"/>
              </a:spcAft>
              <a:buNone/>
            </a:pPr>
            <a:endParaRPr sz="160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sz="21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7" name="Google Shape;77;p16"/>
          <p:cNvSpPr txBox="1">
            <a:spLocks noGrp="1"/>
          </p:cNvSpPr>
          <p:nvPr>
            <p:ph type="title"/>
          </p:nvPr>
        </p:nvSpPr>
        <p:spPr>
          <a:xfrm>
            <a:off x="480060" y="244027"/>
            <a:ext cx="3276452" cy="1467631"/>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4100"/>
              <a:buFont typeface="Times New Roman"/>
              <a:buNone/>
            </a:pPr>
            <a:r>
              <a:rPr lang="en" sz="4100">
                <a:latin typeface="Times New Roman"/>
                <a:ea typeface="Times New Roman"/>
                <a:cs typeface="Times New Roman"/>
                <a:sym typeface="Times New Roman"/>
              </a:rPr>
              <a:t>Contents:</a:t>
            </a:r>
            <a:endParaRPr/>
          </a:p>
        </p:txBody>
      </p:sp>
      <p:sp>
        <p:nvSpPr>
          <p:cNvPr id="78" name="Google Shape;78;p16"/>
          <p:cNvSpPr/>
          <p:nvPr/>
        </p:nvSpPr>
        <p:spPr>
          <a:xfrm>
            <a:off x="480060" y="1940246"/>
            <a:ext cx="2606040" cy="13716"/>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9" name="Google Shape;79;p16"/>
          <p:cNvSpPr txBox="1">
            <a:spLocks noGrp="1"/>
          </p:cNvSpPr>
          <p:nvPr>
            <p:ph type="body" idx="1"/>
          </p:nvPr>
        </p:nvSpPr>
        <p:spPr>
          <a:xfrm>
            <a:off x="480060" y="2154674"/>
            <a:ext cx="3182692" cy="2490501"/>
          </a:xfrm>
          <a:prstGeom prst="rect">
            <a:avLst/>
          </a:prstGeom>
          <a:noFill/>
          <a:ln>
            <a:noFill/>
          </a:ln>
        </p:spPr>
        <p:txBody>
          <a:bodyPr spcFirstLastPara="1" wrap="square" lIns="68575" tIns="34275" rIns="68575" bIns="34275" anchor="t" anchorCtr="0">
            <a:normAutofit/>
          </a:bodyPr>
          <a:lstStyle/>
          <a:p>
            <a:pPr marL="177800" lvl="0" indent="-184150" algn="l" rtl="0">
              <a:lnSpc>
                <a:spcPct val="90000"/>
              </a:lnSpc>
              <a:spcBef>
                <a:spcPts val="0"/>
              </a:spcBef>
              <a:spcAft>
                <a:spcPts val="0"/>
              </a:spcAft>
              <a:buClr>
                <a:schemeClr val="dk1"/>
              </a:buClr>
              <a:buSzPts val="1700"/>
              <a:buChar char="●"/>
            </a:pPr>
            <a:r>
              <a:rPr lang="en-US" sz="1700" dirty="0">
                <a:latin typeface="Times New Roman"/>
                <a:cs typeface="Times New Roman"/>
                <a:sym typeface="Times New Roman"/>
              </a:rPr>
              <a:t>Demo</a:t>
            </a:r>
          </a:p>
          <a:p>
            <a:pPr marL="0" lvl="0" indent="0" algn="l" rtl="0">
              <a:lnSpc>
                <a:spcPct val="90000"/>
              </a:lnSpc>
              <a:spcBef>
                <a:spcPts val="0"/>
              </a:spcBef>
              <a:spcAft>
                <a:spcPts val="0"/>
              </a:spcAft>
              <a:buClr>
                <a:schemeClr val="dk1"/>
              </a:buClr>
              <a:buSzPts val="1700"/>
              <a:buNone/>
            </a:pPr>
            <a:endParaRPr lang="en-US" dirty="0"/>
          </a:p>
          <a:p>
            <a:pPr marL="177800" lvl="0" indent="-184150" algn="l" rtl="0">
              <a:lnSpc>
                <a:spcPct val="90000"/>
              </a:lnSpc>
              <a:spcBef>
                <a:spcPts val="0"/>
              </a:spcBef>
              <a:spcAft>
                <a:spcPts val="0"/>
              </a:spcAft>
              <a:buClr>
                <a:schemeClr val="dk1"/>
              </a:buClr>
              <a:buSzPts val="1700"/>
              <a:buChar char="●"/>
            </a:pPr>
            <a:r>
              <a:rPr lang="en-US" sz="1700" dirty="0">
                <a:latin typeface="Times New Roman"/>
                <a:ea typeface="Times New Roman"/>
                <a:cs typeface="Times New Roman"/>
                <a:sym typeface="Times New Roman"/>
              </a:rPr>
              <a:t>Operation on files in python</a:t>
            </a:r>
            <a:endParaRPr lang="en-US" sz="1600" dirty="0"/>
          </a:p>
          <a:p>
            <a:pPr marL="177800" lvl="0" indent="-184150" algn="l" rtl="0">
              <a:lnSpc>
                <a:spcPct val="90000"/>
              </a:lnSpc>
              <a:spcBef>
                <a:spcPts val="800"/>
              </a:spcBef>
              <a:spcAft>
                <a:spcPts val="0"/>
              </a:spcAft>
              <a:buClr>
                <a:schemeClr val="dk1"/>
              </a:buClr>
              <a:buSzPts val="1700"/>
              <a:buChar char="●"/>
            </a:pPr>
            <a:r>
              <a:rPr lang="en" sz="1700" dirty="0">
                <a:latin typeface="Times New Roman"/>
                <a:ea typeface="Times New Roman"/>
                <a:cs typeface="Times New Roman"/>
                <a:sym typeface="Times New Roman"/>
              </a:rPr>
              <a:t>Cryptography module</a:t>
            </a:r>
            <a:endParaRPr dirty="0"/>
          </a:p>
          <a:p>
            <a:pPr marL="177800" lvl="0" indent="-196850" algn="l" rtl="0">
              <a:spcBef>
                <a:spcPts val="800"/>
              </a:spcBef>
              <a:spcAft>
                <a:spcPts val="0"/>
              </a:spcAft>
              <a:buSzPts val="1700"/>
              <a:buChar char="●"/>
            </a:pPr>
            <a:r>
              <a:rPr lang="en" sz="1700" dirty="0">
                <a:latin typeface="Times New Roman"/>
                <a:ea typeface="Times New Roman"/>
                <a:cs typeface="Times New Roman"/>
                <a:sym typeface="Times New Roman"/>
              </a:rPr>
              <a:t>Encryption and decrpytion</a:t>
            </a:r>
            <a:endParaRPr dirty="0"/>
          </a:p>
          <a:p>
            <a:pPr marL="177800" lvl="0" indent="-196850" algn="l" rtl="0">
              <a:spcBef>
                <a:spcPts val="800"/>
              </a:spcBef>
              <a:spcAft>
                <a:spcPts val="0"/>
              </a:spcAft>
              <a:buSzPts val="1700"/>
              <a:buChar char="●"/>
            </a:pPr>
            <a:r>
              <a:rPr lang="en" sz="1700" dirty="0">
                <a:latin typeface="Times New Roman"/>
                <a:ea typeface="Times New Roman"/>
                <a:cs typeface="Times New Roman"/>
                <a:sym typeface="Times New Roman"/>
              </a:rPr>
              <a:t>Data flow</a:t>
            </a:r>
            <a:endParaRPr dirty="0"/>
          </a:p>
          <a:p>
            <a:pPr marL="177800" lvl="0" indent="0" algn="l" rtl="0">
              <a:lnSpc>
                <a:spcPct val="90000"/>
              </a:lnSpc>
              <a:spcBef>
                <a:spcPts val="800"/>
              </a:spcBef>
              <a:spcAft>
                <a:spcPts val="1200"/>
              </a:spcAft>
              <a:buNone/>
            </a:pPr>
            <a:endParaRPr sz="1700" dirty="0">
              <a:latin typeface="Times New Roman"/>
              <a:ea typeface="Times New Roman"/>
              <a:cs typeface="Times New Roman"/>
              <a:sym typeface="Times New Roman"/>
            </a:endParaRPr>
          </a:p>
        </p:txBody>
      </p:sp>
      <p:pic>
        <p:nvPicPr>
          <p:cNvPr id="2050" name="Picture 2" descr="Best Enterprise Password Managers According to IT Specialists">
            <a:extLst>
              <a:ext uri="{FF2B5EF4-FFF2-40B4-BE49-F238E27FC236}">
                <a16:creationId xmlns:a16="http://schemas.microsoft.com/office/drawing/2014/main" id="{85C3065B-8BBE-CA1A-4AE8-383C4F2C9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585" y="977842"/>
            <a:ext cx="6325246" cy="31626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7"/>
          <p:cNvSpPr/>
          <p:nvPr/>
        </p:nvSpPr>
        <p:spPr>
          <a:xfrm>
            <a:off x="-1"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86" name="Google Shape;86;p17" descr="Computer script on a screen"/>
          <p:cNvPicPr preferRelativeResize="0"/>
          <p:nvPr/>
        </p:nvPicPr>
        <p:blipFill rotWithShape="1">
          <a:blip r:embed="rId3">
            <a:alphaModFix/>
          </a:blip>
          <a:srcRect r="5882" b="-1"/>
          <a:stretch/>
        </p:blipFill>
        <p:spPr>
          <a:xfrm>
            <a:off x="1" y="8"/>
            <a:ext cx="7252232" cy="5143493"/>
          </a:xfrm>
          <a:prstGeom prst="rect">
            <a:avLst/>
          </a:prstGeom>
          <a:noFill/>
          <a:ln>
            <a:noFill/>
          </a:ln>
        </p:spPr>
      </p:pic>
      <p:sp>
        <p:nvSpPr>
          <p:cNvPr id="87" name="Google Shape;87;p17"/>
          <p:cNvSpPr/>
          <p:nvPr/>
        </p:nvSpPr>
        <p:spPr>
          <a:xfrm flipH="1">
            <a:off x="3843764" y="0"/>
            <a:ext cx="5300233" cy="51435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8" name="Google Shape;88;p17"/>
          <p:cNvSpPr txBox="1">
            <a:spLocks noGrp="1"/>
          </p:cNvSpPr>
          <p:nvPr>
            <p:ph type="title"/>
          </p:nvPr>
        </p:nvSpPr>
        <p:spPr>
          <a:xfrm>
            <a:off x="5648708" y="273844"/>
            <a:ext cx="2866642" cy="1424934"/>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Introduction :</a:t>
            </a:r>
            <a:endParaRPr/>
          </a:p>
        </p:txBody>
      </p:sp>
      <p:sp>
        <p:nvSpPr>
          <p:cNvPr id="89" name="Google Shape;89;p17"/>
          <p:cNvSpPr txBox="1">
            <a:spLocks noGrp="1"/>
          </p:cNvSpPr>
          <p:nvPr>
            <p:ph type="body" idx="1"/>
          </p:nvPr>
        </p:nvSpPr>
        <p:spPr>
          <a:xfrm>
            <a:off x="5648708" y="1825651"/>
            <a:ext cx="2866642" cy="2807072"/>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1500"/>
              <a:buChar char="●"/>
            </a:pPr>
            <a:r>
              <a:rPr lang="en" sz="1500" dirty="0">
                <a:latin typeface="Times New Roman"/>
                <a:ea typeface="Times New Roman"/>
                <a:cs typeface="Times New Roman"/>
                <a:sym typeface="Times New Roman"/>
              </a:rPr>
              <a:t>Password manager in python allows us to effectively store our encrypted passwords in a file format.</a:t>
            </a:r>
            <a:endParaRPr dirty="0"/>
          </a:p>
          <a:p>
            <a:pPr marL="177800" lvl="0" indent="-184150" algn="l" rtl="0">
              <a:lnSpc>
                <a:spcPct val="90000"/>
              </a:lnSpc>
              <a:spcBef>
                <a:spcPts val="0"/>
              </a:spcBef>
              <a:spcAft>
                <a:spcPts val="0"/>
              </a:spcAft>
              <a:buSzPts val="1500"/>
              <a:buFont typeface="Times New Roman"/>
              <a:buChar char="●"/>
            </a:pPr>
            <a:r>
              <a:rPr lang="en" sz="1500" dirty="0">
                <a:latin typeface="Times New Roman"/>
                <a:ea typeface="Times New Roman"/>
                <a:cs typeface="Times New Roman"/>
                <a:sym typeface="Times New Roman"/>
              </a:rPr>
              <a:t>We can store passwords from multiple users.</a:t>
            </a:r>
            <a:endParaRPr sz="1500" dirty="0">
              <a:latin typeface="Times New Roman"/>
              <a:ea typeface="Times New Roman"/>
              <a:cs typeface="Times New Roman"/>
              <a:sym typeface="Times New Roman"/>
            </a:endParaRPr>
          </a:p>
          <a:p>
            <a:pPr marL="177800" lvl="0" indent="-184150" algn="l" rtl="0">
              <a:lnSpc>
                <a:spcPct val="90000"/>
              </a:lnSpc>
              <a:spcBef>
                <a:spcPts val="0"/>
              </a:spcBef>
              <a:spcAft>
                <a:spcPts val="0"/>
              </a:spcAft>
              <a:buSzPts val="1500"/>
              <a:buFont typeface="Times New Roman"/>
              <a:buChar char="●"/>
            </a:pPr>
            <a:r>
              <a:rPr lang="en" sz="1500" dirty="0">
                <a:latin typeface="Times New Roman"/>
                <a:ea typeface="Times New Roman"/>
                <a:cs typeface="Times New Roman"/>
                <a:sym typeface="Times New Roman"/>
              </a:rPr>
              <a:t>It encrypts our credentials and store them and decrypts when required.</a:t>
            </a:r>
            <a:endParaRPr sz="1500" dirty="0">
              <a:latin typeface="Times New Roman"/>
              <a:ea typeface="Times New Roman"/>
              <a:cs typeface="Times New Roman"/>
              <a:sym typeface="Times New Roman"/>
            </a:endParaRPr>
          </a:p>
          <a:p>
            <a:pPr marL="177800" lvl="0" indent="0" algn="l" rtl="0">
              <a:lnSpc>
                <a:spcPct val="90000"/>
              </a:lnSpc>
              <a:spcBef>
                <a:spcPts val="1200"/>
              </a:spcBef>
              <a:spcAft>
                <a:spcPts val="1200"/>
              </a:spcAft>
              <a:buNone/>
            </a:pPr>
            <a:endParaRPr sz="15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5" name="Google Shape;95;p18"/>
          <p:cNvSpPr/>
          <p:nvPr/>
        </p:nvSpPr>
        <p:spPr>
          <a:xfrm flipH="1">
            <a:off x="1" y="0"/>
            <a:ext cx="9143999" cy="1181966"/>
          </a:xfrm>
          <a:prstGeom prst="rect">
            <a:avLst/>
          </a:prstGeom>
          <a:gradFill>
            <a:gsLst>
              <a:gs pos="0">
                <a:srgbClr val="000000">
                  <a:alpha val="95686"/>
                </a:srgbClr>
              </a:gs>
              <a:gs pos="100000">
                <a:srgbClr val="2F5496"/>
              </a:gs>
            </a:gsLst>
            <a:lin ang="8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6" name="Google Shape;96;p18"/>
          <p:cNvSpPr/>
          <p:nvPr/>
        </p:nvSpPr>
        <p:spPr>
          <a:xfrm rot="10800000" flipH="1">
            <a:off x="6096643" y="0"/>
            <a:ext cx="3047357" cy="1182309"/>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7" name="Google Shape;97;p18"/>
          <p:cNvSpPr/>
          <p:nvPr/>
        </p:nvSpPr>
        <p:spPr>
          <a:xfrm rot="5400000">
            <a:off x="3980833" y="-3980833"/>
            <a:ext cx="1182335" cy="9144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8" name="Google Shape;98;p18"/>
          <p:cNvSpPr txBox="1">
            <a:spLocks noGrp="1"/>
          </p:cNvSpPr>
          <p:nvPr>
            <p:ph type="title"/>
          </p:nvPr>
        </p:nvSpPr>
        <p:spPr>
          <a:xfrm>
            <a:off x="1028698" y="261649"/>
            <a:ext cx="7533017" cy="65829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000"/>
              <a:buFont typeface="Times New Roman"/>
              <a:buNone/>
            </a:pPr>
            <a:r>
              <a:rPr lang="en" sz="3000">
                <a:solidFill>
                  <a:srgbClr val="FFFFFF"/>
                </a:solidFill>
                <a:latin typeface="Times New Roman"/>
                <a:ea typeface="Times New Roman"/>
                <a:cs typeface="Times New Roman"/>
                <a:sym typeface="Times New Roman"/>
              </a:rPr>
              <a:t>Steps in Solving Problem:</a:t>
            </a:r>
            <a:endParaRPr/>
          </a:p>
        </p:txBody>
      </p:sp>
      <p:grpSp>
        <p:nvGrpSpPr>
          <p:cNvPr id="99" name="Google Shape;99;p18"/>
          <p:cNvGrpSpPr/>
          <p:nvPr/>
        </p:nvGrpSpPr>
        <p:grpSpPr>
          <a:xfrm>
            <a:off x="544150" y="1755386"/>
            <a:ext cx="8055704" cy="2610830"/>
            <a:chOff x="93445" y="611410"/>
            <a:chExt cx="10740938" cy="3127492"/>
          </a:xfrm>
        </p:grpSpPr>
        <p:sp>
          <p:nvSpPr>
            <p:cNvPr id="100" name="Google Shape;100;p18"/>
            <p:cNvSpPr/>
            <p:nvPr/>
          </p:nvSpPr>
          <p:spPr>
            <a:xfrm>
              <a:off x="4334531" y="611483"/>
              <a:ext cx="1955700" cy="1955700"/>
            </a:xfrm>
            <a:prstGeom prst="round2DiagRect">
              <a:avLst>
                <a:gd name="adj1" fmla="val 29727"/>
                <a:gd name="adj2" fmla="val 0"/>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1" name="Google Shape;101;p18"/>
            <p:cNvSpPr/>
            <p:nvPr/>
          </p:nvSpPr>
          <p:spPr>
            <a:xfrm>
              <a:off x="4751259" y="910763"/>
              <a:ext cx="1122300" cy="1122300"/>
            </a:xfrm>
            <a:prstGeom prst="rect">
              <a:avLst/>
            </a:prstGeom>
            <a:blipFill rotWithShape="1">
              <a:blip r:embed="rId3">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2" name="Google Shape;102;p18"/>
            <p:cNvSpPr/>
            <p:nvPr/>
          </p:nvSpPr>
          <p:spPr>
            <a:xfrm>
              <a:off x="93445" y="3018902"/>
              <a:ext cx="3206250"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93445"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en" sz="1900">
                  <a:solidFill>
                    <a:schemeClr val="dk1"/>
                  </a:solidFill>
                  <a:latin typeface="Calibri"/>
                  <a:ea typeface="Calibri"/>
                  <a:cs typeface="Calibri"/>
                  <a:sym typeface="Calibri"/>
                </a:rPr>
                <a:t>ENCRYPTING USER DATA</a:t>
              </a:r>
              <a:endParaRPr sz="1900" b="0" i="0" u="none" strike="noStrike" cap="none">
                <a:solidFill>
                  <a:schemeClr val="dk1"/>
                </a:solidFill>
                <a:latin typeface="Calibri"/>
                <a:ea typeface="Calibri"/>
                <a:cs typeface="Calibri"/>
                <a:sym typeface="Calibri"/>
              </a:endParaRPr>
            </a:p>
          </p:txBody>
        </p:sp>
        <p:sp>
          <p:nvSpPr>
            <p:cNvPr id="104" name="Google Shape;104;p18"/>
            <p:cNvSpPr/>
            <p:nvPr/>
          </p:nvSpPr>
          <p:spPr>
            <a:xfrm>
              <a:off x="832411" y="674470"/>
              <a:ext cx="1955700" cy="1829700"/>
            </a:xfrm>
            <a:prstGeom prst="round2DiagRect">
              <a:avLst>
                <a:gd name="adj1" fmla="val 29727"/>
                <a:gd name="adj2" fmla="val 0"/>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5" name="Google Shape;105;p18"/>
            <p:cNvSpPr/>
            <p:nvPr/>
          </p:nvSpPr>
          <p:spPr>
            <a:xfrm>
              <a:off x="1249153" y="1028175"/>
              <a:ext cx="1122300" cy="1122300"/>
            </a:xfrm>
            <a:prstGeom prst="rect">
              <a:avLst/>
            </a:prstGeom>
            <a:blipFill rotWithShape="1">
              <a:blip r:embed="rId4">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6" name="Google Shape;106;p18"/>
            <p:cNvSpPr/>
            <p:nvPr/>
          </p:nvSpPr>
          <p:spPr>
            <a:xfrm>
              <a:off x="3860789" y="3018902"/>
              <a:ext cx="3206250"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18"/>
            <p:cNvSpPr txBox="1"/>
            <p:nvPr/>
          </p:nvSpPr>
          <p:spPr>
            <a:xfrm>
              <a:off x="3860789"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en" sz="1900">
                  <a:solidFill>
                    <a:schemeClr val="dk1"/>
                  </a:solidFill>
                  <a:latin typeface="Calibri"/>
                  <a:ea typeface="Calibri"/>
                  <a:cs typeface="Calibri"/>
                  <a:sym typeface="Calibri"/>
                </a:rPr>
                <a:t>STORING USER DATA</a:t>
              </a:r>
              <a:endParaRPr sz="1900" b="0" i="0" u="none" strike="noStrike" cap="none">
                <a:solidFill>
                  <a:schemeClr val="dk1"/>
                </a:solidFill>
                <a:latin typeface="Calibri"/>
                <a:ea typeface="Calibri"/>
                <a:cs typeface="Calibri"/>
                <a:sym typeface="Calibri"/>
              </a:endParaRPr>
            </a:p>
          </p:txBody>
        </p:sp>
        <p:sp>
          <p:nvSpPr>
            <p:cNvPr id="108" name="Google Shape;108;p18"/>
            <p:cNvSpPr/>
            <p:nvPr/>
          </p:nvSpPr>
          <p:spPr>
            <a:xfrm>
              <a:off x="8163519" y="611410"/>
              <a:ext cx="1955700" cy="1955700"/>
            </a:xfrm>
            <a:prstGeom prst="round2DiagRect">
              <a:avLst>
                <a:gd name="adj1" fmla="val 29727"/>
                <a:gd name="adj2" fmla="val 0"/>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9" name="Google Shape;109;p18"/>
            <p:cNvSpPr/>
            <p:nvPr/>
          </p:nvSpPr>
          <p:spPr>
            <a:xfrm>
              <a:off x="8670164" y="1028252"/>
              <a:ext cx="1122300" cy="1122300"/>
            </a:xfrm>
            <a:prstGeom prst="rect">
              <a:avLst/>
            </a:prstGeom>
            <a:blipFill rotWithShape="1">
              <a:blip r:embed="rId5">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8"/>
            <p:cNvSpPr/>
            <p:nvPr/>
          </p:nvSpPr>
          <p:spPr>
            <a:xfrm>
              <a:off x="7628133" y="3018902"/>
              <a:ext cx="3206250"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1" name="Google Shape;111;p18"/>
            <p:cNvSpPr txBox="1"/>
            <p:nvPr/>
          </p:nvSpPr>
          <p:spPr>
            <a:xfrm>
              <a:off x="7628133" y="3018902"/>
              <a:ext cx="32062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en" sz="1900" b="0" i="0" u="none" strike="noStrike" cap="none">
                  <a:solidFill>
                    <a:schemeClr val="dk1"/>
                  </a:solidFill>
                  <a:latin typeface="Calibri"/>
                  <a:ea typeface="Calibri"/>
                  <a:cs typeface="Calibri"/>
                  <a:sym typeface="Calibri"/>
                </a:rPr>
                <a:t>ACCESSING ENCRYPTED DATA</a:t>
              </a:r>
              <a:endParaRPr sz="19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0EBC-4C3C-B3FB-E975-A53BDC751582}"/>
              </a:ext>
            </a:extLst>
          </p:cNvPr>
          <p:cNvSpPr>
            <a:spLocks noGrp="1"/>
          </p:cNvSpPr>
          <p:nvPr>
            <p:ph type="title"/>
          </p:nvPr>
        </p:nvSpPr>
        <p:spPr>
          <a:xfrm>
            <a:off x="628650" y="273843"/>
            <a:ext cx="2786189" cy="2752577"/>
          </a:xfrm>
        </p:spPr>
        <p:txBody>
          <a:bodyPr>
            <a:normAutofit/>
          </a:bodyPr>
          <a:lstStyle/>
          <a:p>
            <a:r>
              <a:rPr lang="en-US" sz="3200" b="1" dirty="0">
                <a:latin typeface="Times New Roman" panose="02020603050405020304" pitchFamily="18" charset="0"/>
                <a:cs typeface="Times New Roman" panose="02020603050405020304" pitchFamily="18" charset="0"/>
              </a:rPr>
              <a:t>Now Let’s See the Working of the Password Manager</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D11E73F-106B-4286-C1F0-DE22B30A2B69}"/>
              </a:ext>
            </a:extLst>
          </p:cNvPr>
          <p:cNvSpPr>
            <a:spLocks noGrp="1"/>
          </p:cNvSpPr>
          <p:nvPr>
            <p:ph type="body" idx="1"/>
          </p:nvPr>
        </p:nvSpPr>
        <p:spPr>
          <a:xfrm>
            <a:off x="6182794" y="773715"/>
            <a:ext cx="4952747" cy="3947061"/>
          </a:xfrm>
        </p:spPr>
        <p:txBody>
          <a:bodyPr/>
          <a:lstStyle/>
          <a:p>
            <a:endParaRPr lang="en-IN" dirty="0"/>
          </a:p>
        </p:txBody>
      </p:sp>
      <p:pic>
        <p:nvPicPr>
          <p:cNvPr id="1026" name="Picture 2" descr="Password Manager | Devpost">
            <a:extLst>
              <a:ext uri="{FF2B5EF4-FFF2-40B4-BE49-F238E27FC236}">
                <a16:creationId xmlns:a16="http://schemas.microsoft.com/office/drawing/2014/main" id="{D17FB5D3-DF3B-B8EE-F501-71D2358D0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901" y="598219"/>
            <a:ext cx="8082148" cy="394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14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689900" y="493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latin typeface="Times New Roman"/>
                <a:ea typeface="Times New Roman"/>
                <a:cs typeface="Times New Roman"/>
                <a:sym typeface="Times New Roman"/>
              </a:rPr>
              <a:t>File Operations in Python</a:t>
            </a:r>
            <a:endParaRPr b="1" dirty="0">
              <a:latin typeface="Times New Roman"/>
              <a:ea typeface="Times New Roman"/>
              <a:cs typeface="Times New Roman"/>
              <a:sym typeface="Times New Roman"/>
            </a:endParaRPr>
          </a:p>
        </p:txBody>
      </p:sp>
      <p:sp>
        <p:nvSpPr>
          <p:cNvPr id="117" name="Google Shape;117;p19"/>
          <p:cNvSpPr txBox="1">
            <a:spLocks noGrp="1"/>
          </p:cNvSpPr>
          <p:nvPr>
            <p:ph type="body" idx="1"/>
          </p:nvPr>
        </p:nvSpPr>
        <p:spPr>
          <a:xfrm>
            <a:off x="628650" y="1332825"/>
            <a:ext cx="7886700" cy="2960206"/>
          </a:xfrm>
          <a:prstGeom prst="rect">
            <a:avLst/>
          </a:prstGeom>
          <a:noFill/>
          <a:ln>
            <a:noFill/>
          </a:ln>
        </p:spPr>
        <p:txBody>
          <a:bodyPr spcFirstLastPara="1" wrap="square" lIns="68575" tIns="34275" rIns="68575" bIns="34275" anchor="t" anchorCtr="0">
            <a:normAutofit/>
          </a:bodyPr>
          <a:lstStyle/>
          <a:p>
            <a:pPr marL="457200" lvl="0" indent="-336550" algn="l" rtl="0">
              <a:lnSpc>
                <a:spcPct val="115000"/>
              </a:lnSpc>
              <a:spcBef>
                <a:spcPts val="0"/>
              </a:spcBef>
              <a:spcAft>
                <a:spcPts val="0"/>
              </a:spcAft>
              <a:buClr>
                <a:schemeClr val="dk1"/>
              </a:buClr>
              <a:buSzPts val="1700"/>
              <a:buFont typeface="Times New Roman"/>
              <a:buAutoNum type="arabicPeriod"/>
            </a:pPr>
            <a:r>
              <a:rPr lang="en-US" sz="1400" b="1" u="sng" dirty="0">
                <a:solidFill>
                  <a:schemeClr val="dk1"/>
                </a:solidFill>
                <a:highlight>
                  <a:srgbClr val="FFFFFF"/>
                </a:highlight>
                <a:latin typeface="Times New Roman"/>
                <a:ea typeface="Times New Roman"/>
                <a:cs typeface="Times New Roman"/>
                <a:sym typeface="Times New Roman"/>
              </a:rPr>
              <a:t>Opening a file:</a:t>
            </a:r>
            <a:r>
              <a:rPr lang="en-US" sz="1400" dirty="0">
                <a:solidFill>
                  <a:schemeClr val="dk1"/>
                </a:solidFill>
                <a:highlight>
                  <a:srgbClr val="FFFFFF"/>
                </a:highlight>
                <a:latin typeface="Times New Roman"/>
                <a:ea typeface="Times New Roman"/>
                <a:cs typeface="Times New Roman"/>
                <a:sym typeface="Times New Roman"/>
              </a:rPr>
              <a:t> To open a file in Python, you can use the built-in open() function. You can specify the file mode (e.g. read, write, append) when opening the file.</a:t>
            </a:r>
          </a:p>
          <a:p>
            <a:pPr marL="457200" lvl="0" indent="-336550" algn="l" rtl="0">
              <a:lnSpc>
                <a:spcPct val="115000"/>
              </a:lnSpc>
              <a:spcBef>
                <a:spcPts val="0"/>
              </a:spcBef>
              <a:spcAft>
                <a:spcPts val="0"/>
              </a:spcAft>
              <a:buClr>
                <a:schemeClr val="dk1"/>
              </a:buClr>
              <a:buSzPts val="1700"/>
              <a:buFont typeface="Times New Roman"/>
              <a:buAutoNum type="arabicPeriod"/>
            </a:pPr>
            <a:r>
              <a:rPr lang="en" sz="1400" b="1" u="sng" dirty="0">
                <a:solidFill>
                  <a:schemeClr val="dk1"/>
                </a:solidFill>
                <a:highlight>
                  <a:srgbClr val="FFFFFF"/>
                </a:highlight>
                <a:latin typeface="Times New Roman"/>
                <a:ea typeface="Times New Roman"/>
                <a:cs typeface="Times New Roman"/>
                <a:sym typeface="Times New Roman"/>
              </a:rPr>
              <a:t>Reading a file:</a:t>
            </a:r>
            <a:r>
              <a:rPr lang="en" sz="1400" dirty="0">
                <a:solidFill>
                  <a:schemeClr val="dk1"/>
                </a:solidFill>
                <a:highlight>
                  <a:srgbClr val="FFFFFF"/>
                </a:highlight>
                <a:latin typeface="Times New Roman"/>
                <a:ea typeface="Times New Roman"/>
                <a:cs typeface="Times New Roman"/>
                <a:sym typeface="Times New Roman"/>
              </a:rPr>
              <a:t> Once a file is opened, you can read its contents using the read() method. You can also read the file line by line using the readline() method, or read the entire file into a list using the readlines() method.</a:t>
            </a:r>
            <a:endParaRPr sz="1400" dirty="0">
              <a:solidFill>
                <a:schemeClr val="dk1"/>
              </a:solidFill>
              <a:highlight>
                <a:srgbClr val="FFFFFF"/>
              </a:highlight>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AutoNum type="arabicPeriod"/>
            </a:pPr>
            <a:r>
              <a:rPr lang="en" sz="1400" b="1" u="sng" dirty="0">
                <a:solidFill>
                  <a:schemeClr val="dk1"/>
                </a:solidFill>
                <a:highlight>
                  <a:srgbClr val="FFFFFF"/>
                </a:highlight>
                <a:latin typeface="Times New Roman"/>
                <a:ea typeface="Times New Roman"/>
                <a:cs typeface="Times New Roman"/>
                <a:sym typeface="Times New Roman"/>
              </a:rPr>
              <a:t>Writing to a file: </a:t>
            </a:r>
            <a:r>
              <a:rPr lang="en" sz="1400" dirty="0">
                <a:solidFill>
                  <a:schemeClr val="dk1"/>
                </a:solidFill>
                <a:highlight>
                  <a:srgbClr val="FFFFFF"/>
                </a:highlight>
                <a:latin typeface="Times New Roman"/>
                <a:ea typeface="Times New Roman"/>
                <a:cs typeface="Times New Roman"/>
                <a:sym typeface="Times New Roman"/>
              </a:rPr>
              <a:t>You can write to a file by opening it in write or append mode, and then using the write() method. You can write a string or a list of strings to the file.</a:t>
            </a:r>
            <a:endParaRPr sz="1400" dirty="0">
              <a:solidFill>
                <a:schemeClr val="dk1"/>
              </a:solidFill>
              <a:highlight>
                <a:srgbClr val="FFFFFF"/>
              </a:highlight>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AutoNum type="arabicPeriod"/>
            </a:pPr>
            <a:r>
              <a:rPr lang="en" sz="1400" b="1" u="sng" dirty="0">
                <a:solidFill>
                  <a:schemeClr val="dk1"/>
                </a:solidFill>
                <a:highlight>
                  <a:srgbClr val="FFFFFF"/>
                </a:highlight>
                <a:latin typeface="Times New Roman"/>
                <a:ea typeface="Times New Roman"/>
                <a:cs typeface="Times New Roman"/>
                <a:sym typeface="Times New Roman"/>
              </a:rPr>
              <a:t>File modes:</a:t>
            </a:r>
            <a:r>
              <a:rPr lang="en" sz="1400" dirty="0">
                <a:solidFill>
                  <a:schemeClr val="dk1"/>
                </a:solidFill>
                <a:highlight>
                  <a:srgbClr val="FFFFFF"/>
                </a:highlight>
                <a:latin typeface="Times New Roman"/>
                <a:ea typeface="Times New Roman"/>
                <a:cs typeface="Times New Roman"/>
                <a:sym typeface="Times New Roman"/>
              </a:rPr>
              <a:t> The mode you specify when opening a file determines how the file can be used. The most common modes are 'r' (read), 'w' (write), and 'a' (append).</a:t>
            </a:r>
            <a:endParaRPr sz="1400" dirty="0">
              <a:solidFill>
                <a:schemeClr val="dk1"/>
              </a:solidFill>
              <a:highlight>
                <a:srgbClr val="FFFFFF"/>
              </a:highlight>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AutoNum type="arabicPeriod"/>
            </a:pPr>
            <a:r>
              <a:rPr lang="en" sz="1400" b="1" u="sng" dirty="0">
                <a:solidFill>
                  <a:schemeClr val="dk1"/>
                </a:solidFill>
                <a:highlight>
                  <a:srgbClr val="FFFFFF"/>
                </a:highlight>
                <a:latin typeface="Times New Roman"/>
                <a:ea typeface="Times New Roman"/>
                <a:cs typeface="Times New Roman"/>
                <a:sym typeface="Times New Roman"/>
              </a:rPr>
              <a:t>Exceptions:</a:t>
            </a:r>
            <a:r>
              <a:rPr lang="en" sz="1400" dirty="0">
                <a:solidFill>
                  <a:schemeClr val="dk1"/>
                </a:solidFill>
                <a:highlight>
                  <a:srgbClr val="FFFFFF"/>
                </a:highlight>
                <a:latin typeface="Times New Roman"/>
                <a:ea typeface="Times New Roman"/>
                <a:cs typeface="Times New Roman"/>
                <a:sym typeface="Times New Roman"/>
              </a:rPr>
              <a:t> When working with files, exceptions can occur if the file cannot be opened or if there is an error in reading or writing the file. You can use try-except statements to handle these exceptions.</a:t>
            </a:r>
            <a:endParaRPr sz="14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6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AE90-E3B1-E965-E2E3-D183D5F10224}"/>
              </a:ext>
            </a:extLst>
          </p:cNvPr>
          <p:cNvSpPr>
            <a:spLocks noGrp="1"/>
          </p:cNvSpPr>
          <p:nvPr>
            <p:ph type="title"/>
          </p:nvPr>
        </p:nvSpPr>
        <p:spPr>
          <a:xfrm>
            <a:off x="628650" y="273844"/>
            <a:ext cx="6570313" cy="710298"/>
          </a:xfrm>
        </p:spPr>
        <p:txBody>
          <a:bodyPr/>
          <a:lstStyle/>
          <a:p>
            <a:r>
              <a:rPr lang="en" b="1" dirty="0">
                <a:latin typeface="Times New Roman"/>
                <a:ea typeface="Times New Roman"/>
                <a:cs typeface="Times New Roman"/>
                <a:sym typeface="Times New Roman"/>
              </a:rPr>
              <a:t>File Operations</a:t>
            </a:r>
            <a:endParaRPr lang="en-IN" dirty="0"/>
          </a:p>
        </p:txBody>
      </p:sp>
      <p:pic>
        <p:nvPicPr>
          <p:cNvPr id="5" name="Picture 4">
            <a:extLst>
              <a:ext uri="{FF2B5EF4-FFF2-40B4-BE49-F238E27FC236}">
                <a16:creationId xmlns:a16="http://schemas.microsoft.com/office/drawing/2014/main" id="{01AE138B-46CE-F8E8-0D51-24D67DEC2700}"/>
              </a:ext>
            </a:extLst>
          </p:cNvPr>
          <p:cNvPicPr>
            <a:picLocks noChangeAspect="1"/>
          </p:cNvPicPr>
          <p:nvPr/>
        </p:nvPicPr>
        <p:blipFill>
          <a:blip r:embed="rId2"/>
          <a:stretch>
            <a:fillRect/>
          </a:stretch>
        </p:blipFill>
        <p:spPr>
          <a:xfrm>
            <a:off x="628650" y="984142"/>
            <a:ext cx="7086845" cy="1879152"/>
          </a:xfrm>
          <a:prstGeom prst="rect">
            <a:avLst/>
          </a:prstGeom>
        </p:spPr>
      </p:pic>
      <p:sp>
        <p:nvSpPr>
          <p:cNvPr id="6" name="TextBox 5">
            <a:extLst>
              <a:ext uri="{FF2B5EF4-FFF2-40B4-BE49-F238E27FC236}">
                <a16:creationId xmlns:a16="http://schemas.microsoft.com/office/drawing/2014/main" id="{9913A759-6D85-C165-243A-F29A12DC9B41}"/>
              </a:ext>
            </a:extLst>
          </p:cNvPr>
          <p:cNvSpPr txBox="1"/>
          <p:nvPr/>
        </p:nvSpPr>
        <p:spPr>
          <a:xfrm>
            <a:off x="628650" y="2979531"/>
            <a:ext cx="1372492"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Hiding A File</a:t>
            </a:r>
            <a:endParaRPr lang="en-IN" sz="1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69A593E-527C-B244-D64E-19B0E8C59D2A}"/>
              </a:ext>
            </a:extLst>
          </p:cNvPr>
          <p:cNvPicPr>
            <a:picLocks noChangeAspect="1"/>
          </p:cNvPicPr>
          <p:nvPr/>
        </p:nvPicPr>
        <p:blipFill>
          <a:blip r:embed="rId3"/>
          <a:stretch>
            <a:fillRect/>
          </a:stretch>
        </p:blipFill>
        <p:spPr>
          <a:xfrm>
            <a:off x="628650" y="3573591"/>
            <a:ext cx="3234984" cy="424971"/>
          </a:xfrm>
          <a:prstGeom prst="rect">
            <a:avLst/>
          </a:prstGeom>
        </p:spPr>
      </p:pic>
    </p:spTree>
    <p:extLst>
      <p:ext uri="{BB962C8B-B14F-4D97-AF65-F5344CB8AC3E}">
        <p14:creationId xmlns:p14="http://schemas.microsoft.com/office/powerpoint/2010/main" val="247047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0" y="-6"/>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Hide Function</a:t>
            </a:r>
            <a:endParaRPr>
              <a:latin typeface="Times New Roman"/>
              <a:ea typeface="Times New Roman"/>
              <a:cs typeface="Times New Roman"/>
              <a:sym typeface="Times New Roman"/>
            </a:endParaRPr>
          </a:p>
        </p:txBody>
      </p:sp>
      <p:sp>
        <p:nvSpPr>
          <p:cNvPr id="123" name="Google Shape;123;p20"/>
          <p:cNvSpPr txBox="1">
            <a:spLocks noGrp="1"/>
          </p:cNvSpPr>
          <p:nvPr>
            <p:ph type="body" idx="1"/>
          </p:nvPr>
        </p:nvSpPr>
        <p:spPr>
          <a:xfrm>
            <a:off x="0" y="1103975"/>
            <a:ext cx="5653200" cy="3606900"/>
          </a:xfrm>
          <a:prstGeom prst="rect">
            <a:avLst/>
          </a:prstGeom>
        </p:spPr>
        <p:txBody>
          <a:bodyPr spcFirstLastPara="1" wrap="square" lIns="68575" tIns="34275" rIns="68575" bIns="34275" anchor="t" anchorCtr="0">
            <a:normAutofit/>
          </a:bodyPr>
          <a:lstStyle/>
          <a:p>
            <a:pPr marL="457200" lvl="0" indent="-304800" algn="l" rtl="0">
              <a:lnSpc>
                <a:spcPct val="115000"/>
              </a:lnSpc>
              <a:spcBef>
                <a:spcPts val="0"/>
              </a:spcBef>
              <a:spcAft>
                <a:spcPts val="0"/>
              </a:spcAft>
              <a:buClr>
                <a:schemeClr val="dk1"/>
              </a:buClr>
              <a:buSzPts val="1200"/>
              <a:buFont typeface="Roboto"/>
              <a:buAutoNum type="arabicPeriod"/>
            </a:pPr>
            <a:r>
              <a:rPr lang="en" sz="1400" b="1">
                <a:solidFill>
                  <a:schemeClr val="dk1"/>
                </a:solidFill>
                <a:highlight>
                  <a:srgbClr val="FFFFFF"/>
                </a:highlight>
                <a:latin typeface="Times New Roman"/>
                <a:ea typeface="Times New Roman"/>
                <a:cs typeface="Times New Roman"/>
                <a:sym typeface="Times New Roman"/>
              </a:rPr>
              <a:t>Hiding Files and Directories:</a:t>
            </a:r>
            <a:r>
              <a:rPr lang="en" sz="1200">
                <a:solidFill>
                  <a:schemeClr val="dk1"/>
                </a:solidFill>
                <a:highlight>
                  <a:srgbClr val="FFFFFF"/>
                </a:highlight>
                <a:latin typeface="Times New Roman"/>
                <a:ea typeface="Times New Roman"/>
                <a:cs typeface="Times New Roman"/>
                <a:sym typeface="Times New Roman"/>
              </a:rPr>
              <a:t> </a:t>
            </a:r>
            <a:r>
              <a:rPr lang="en" sz="1400">
                <a:solidFill>
                  <a:schemeClr val="dk1"/>
                </a:solidFill>
                <a:highlight>
                  <a:srgbClr val="FFFFFF"/>
                </a:highlight>
                <a:latin typeface="Times New Roman"/>
                <a:ea typeface="Times New Roman"/>
                <a:cs typeface="Times New Roman"/>
                <a:sym typeface="Times New Roman"/>
              </a:rPr>
              <a:t>The hide function in the OS module allows users to hide files and directories, so that they are not visible to other users or applications. </a:t>
            </a:r>
            <a:endParaRPr sz="140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This can be useful for protecting sensitive information or for making files or directories available only to specific users.</a:t>
            </a:r>
            <a:endParaRPr sz="1400">
              <a:solidFill>
                <a:schemeClr val="dk1"/>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Roboto"/>
              <a:buAutoNum type="arabicPeriod"/>
            </a:pPr>
            <a:r>
              <a:rPr lang="en" sz="1400" b="1" u="sng">
                <a:solidFill>
                  <a:schemeClr val="dk1"/>
                </a:solidFill>
                <a:highlight>
                  <a:schemeClr val="lt1"/>
                </a:highlight>
                <a:latin typeface="Times New Roman"/>
                <a:ea typeface="Times New Roman"/>
                <a:cs typeface="Times New Roman"/>
                <a:sym typeface="Times New Roman"/>
              </a:rPr>
              <a:t>Implementation Details:</a:t>
            </a:r>
            <a:r>
              <a:rPr lang="en" sz="1400">
                <a:solidFill>
                  <a:schemeClr val="dk1"/>
                </a:solidFill>
                <a:highlight>
                  <a:schemeClr val="lt1"/>
                </a:highlight>
                <a:latin typeface="Times New Roman"/>
                <a:ea typeface="Times New Roman"/>
                <a:cs typeface="Times New Roman"/>
                <a:sym typeface="Times New Roman"/>
              </a:rPr>
              <a:t> The implementation of the hide function in the OS module may vary depending on the operating system being used. </a:t>
            </a:r>
            <a:endParaRPr sz="1400">
              <a:solidFill>
                <a:schemeClr val="dk1"/>
              </a:solidFill>
              <a:highlight>
                <a:schemeClr val="lt1"/>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sz="1400" b="1">
                <a:solidFill>
                  <a:schemeClr val="dk1"/>
                </a:solidFill>
                <a:highlight>
                  <a:schemeClr val="lt1"/>
                </a:highlight>
                <a:latin typeface="Times New Roman"/>
                <a:ea typeface="Times New Roman"/>
                <a:cs typeface="Times New Roman"/>
                <a:sym typeface="Times New Roman"/>
              </a:rPr>
              <a:t>On Windows</a:t>
            </a:r>
            <a:r>
              <a:rPr lang="en" sz="1400">
                <a:solidFill>
                  <a:schemeClr val="dk1"/>
                </a:solidFill>
                <a:highlight>
                  <a:schemeClr val="lt1"/>
                </a:highlight>
                <a:latin typeface="Times New Roman"/>
                <a:ea typeface="Times New Roman"/>
                <a:cs typeface="Times New Roman"/>
                <a:sym typeface="Times New Roman"/>
              </a:rPr>
              <a:t>, the function may involve setting a hidden attribute on the file or directory, while on other systems it may involve changing the file or directory's permissions or creating a hidden file or directory with a special name or prefix.</a:t>
            </a:r>
            <a:endParaRPr sz="1600">
              <a:solidFill>
                <a:schemeClr val="dk1"/>
              </a:solidFill>
              <a:highlight>
                <a:schemeClr val="lt1"/>
              </a:highlight>
              <a:latin typeface="Times New Roman"/>
              <a:ea typeface="Times New Roman"/>
              <a:cs typeface="Times New Roman"/>
              <a:sym typeface="Times New Roman"/>
            </a:endParaRPr>
          </a:p>
          <a:p>
            <a:pPr marL="0" lvl="0" indent="0" algn="l" rtl="0">
              <a:spcBef>
                <a:spcPts val="800"/>
              </a:spcBef>
              <a:spcAft>
                <a:spcPts val="1200"/>
              </a:spcAft>
              <a:buNone/>
            </a:pPr>
            <a:endParaRPr>
              <a:solidFill>
                <a:schemeClr val="dk1"/>
              </a:solidFill>
              <a:highlight>
                <a:srgbClr val="FFFFFF"/>
              </a:highlight>
            </a:endParaRPr>
          </a:p>
        </p:txBody>
      </p:sp>
      <p:pic>
        <p:nvPicPr>
          <p:cNvPr id="124" name="Google Shape;124;p20"/>
          <p:cNvPicPr preferRelativeResize="0"/>
          <p:nvPr/>
        </p:nvPicPr>
        <p:blipFill>
          <a:blip r:embed="rId3">
            <a:alphaModFix/>
          </a:blip>
          <a:stretch>
            <a:fillRect/>
          </a:stretch>
        </p:blipFill>
        <p:spPr>
          <a:xfrm>
            <a:off x="5805600" y="641199"/>
            <a:ext cx="3169000" cy="3674400"/>
          </a:xfrm>
          <a:prstGeom prst="rect">
            <a:avLst/>
          </a:prstGeom>
          <a:noFill/>
          <a:ln>
            <a:noFill/>
          </a:ln>
        </p:spPr>
      </p:pic>
      <p:sp>
        <p:nvSpPr>
          <p:cNvPr id="125" name="Google Shape;125;p20"/>
          <p:cNvSpPr txBox="1"/>
          <p:nvPr/>
        </p:nvSpPr>
        <p:spPr>
          <a:xfrm>
            <a:off x="7056600" y="3974100"/>
            <a:ext cx="208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Courtesy: Nounproject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843</Words>
  <Application>Microsoft Office PowerPoint</Application>
  <PresentationFormat>On-screen Show (16:9)</PresentationFormat>
  <Paragraphs>85</Paragraphs>
  <Slides>16</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Roboto</vt:lpstr>
      <vt:lpstr>Times New Roman</vt:lpstr>
      <vt:lpstr>Simple Light</vt:lpstr>
      <vt:lpstr>Development of a password manager to store different passwords using encryption and decryption </vt:lpstr>
      <vt:lpstr>Objectives:-</vt:lpstr>
      <vt:lpstr>Contents:</vt:lpstr>
      <vt:lpstr>Introduction :</vt:lpstr>
      <vt:lpstr>Steps in Solving Problem:</vt:lpstr>
      <vt:lpstr>Now Let’s See the Working of the Password Manager</vt:lpstr>
      <vt:lpstr>File Operations in Python</vt:lpstr>
      <vt:lpstr>File Operations</vt:lpstr>
      <vt:lpstr>Hide Function</vt:lpstr>
      <vt:lpstr>Cryptography Module</vt:lpstr>
      <vt:lpstr>Fernet Algorithm</vt:lpstr>
      <vt:lpstr>Key Generation</vt:lpstr>
      <vt:lpstr>Decryption</vt:lpstr>
      <vt:lpstr>Data Flow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password manager to store different passwords using encryption and decryption  submitted in partial fulfilment for the award of the  Degree of  Bachelor in Mechanical Engineering</dc:title>
  <dc:creator>B S Sri Surya</dc:creator>
  <cp:lastModifiedBy>srisurya072102@outlook.com</cp:lastModifiedBy>
  <cp:revision>9</cp:revision>
  <dcterms:modified xsi:type="dcterms:W3CDTF">2024-03-21T12:15:57Z</dcterms:modified>
</cp:coreProperties>
</file>