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entury Gothic Paneuropean Bold" charset="1" panose="020B0702020202020204"/>
      <p:regular r:id="rId15"/>
    </p:embeddedFont>
    <p:embeddedFont>
      <p:font typeface="Century Gothic Paneuropean" charset="1" panose="020B0502020202020204"/>
      <p:regular r:id="rId16"/>
    </p:embeddedFont>
    <p:embeddedFont>
      <p:font typeface="Belleza" charset="1" panose="0200050305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828232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97505" y="3501220"/>
            <a:ext cx="13018493" cy="164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0"/>
              </a:lnSpc>
            </a:pPr>
            <a:r>
              <a:rPr lang="en-US" b="true" sz="95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EXT JS ARCHITECTURE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Group B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40037" y="1554537"/>
            <a:ext cx="11870992" cy="120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78"/>
              </a:lnSpc>
            </a:pPr>
            <a:r>
              <a:rPr lang="en-US" b="true" sz="7056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TO EXT JS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58764" y="3667977"/>
            <a:ext cx="15460179" cy="139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148" indent="-431574" lvl="1">
              <a:lnSpc>
                <a:spcPts val="5597"/>
              </a:lnSpc>
              <a:buFont typeface="Arial"/>
              <a:buChar char="•"/>
            </a:pPr>
            <a:r>
              <a:rPr lang="en-US" sz="3997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Ext JS is a powerful JavaScript framework for building large-scale web applications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8764" y="5498052"/>
            <a:ext cx="15460179" cy="68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148" indent="-431574" lvl="1">
              <a:lnSpc>
                <a:spcPts val="5597"/>
              </a:lnSpc>
              <a:buFont typeface="Arial"/>
              <a:buChar char="•"/>
            </a:pPr>
            <a:r>
              <a:rPr lang="en-US" sz="3997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It supports both MVC and MVVM architectures.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8764" y="7123333"/>
            <a:ext cx="15460179" cy="139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148" indent="-431574" lvl="1">
              <a:lnSpc>
                <a:spcPts val="5597"/>
              </a:lnSpc>
              <a:buFont typeface="Arial"/>
              <a:buChar char="•"/>
            </a:pPr>
            <a:r>
              <a:rPr lang="en-US" sz="3997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Ideal for enterprise-level applications requiring complex UIs and robust data handling.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7799657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3076162"/>
            <a:ext cx="17048656" cy="603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5171" indent="-487585" lvl="1">
              <a:lnSpc>
                <a:spcPts val="8085"/>
              </a:lnSpc>
              <a:buAutoNum type="arabicPeriod" startAt="1"/>
            </a:pPr>
            <a:r>
              <a:rPr lang="en-US" sz="4516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Components</a:t>
            </a:r>
            <a:r>
              <a:rPr lang="en-US" sz="45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Ext JS applications are composed of nested components.</a:t>
            </a:r>
          </a:p>
          <a:p>
            <a:pPr algn="l" marL="975171" indent="-487585" lvl="1">
              <a:lnSpc>
                <a:spcPts val="8085"/>
              </a:lnSpc>
              <a:buAutoNum type="arabicPeriod" startAt="1"/>
            </a:pPr>
            <a:r>
              <a:rPr lang="en-US" sz="4516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Data Binding</a:t>
            </a:r>
            <a:r>
              <a:rPr lang="en-US" sz="45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Supports dynamic updates and reduces manual DOM manipulation.</a:t>
            </a:r>
          </a:p>
          <a:p>
            <a:pPr algn="l" marL="975171" indent="-487585" lvl="1">
              <a:lnSpc>
                <a:spcPts val="8085"/>
              </a:lnSpc>
              <a:buAutoNum type="arabicPeriod" startAt="1"/>
            </a:pPr>
            <a:r>
              <a:rPr lang="en-US" sz="4516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Rapid Development</a:t>
            </a:r>
            <a:r>
              <a:rPr lang="en-US" sz="45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Tools like Sencha Cmd and Rapid Ext JS facilitate quick app development.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16887" y="1303440"/>
            <a:ext cx="1285422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EXT JS FRAMEWORK OVERVIEW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7799657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8343" y="3337243"/>
            <a:ext cx="17048656" cy="221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6760" indent="-498380" lvl="1">
              <a:lnSpc>
                <a:spcPts val="9187"/>
              </a:lnSpc>
              <a:buFont typeface="Arial"/>
              <a:buChar char="•"/>
            </a:pPr>
            <a:r>
              <a:rPr lang="en-US" sz="4616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Model</a:t>
            </a:r>
            <a:r>
              <a:rPr lang="en-US" sz="46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Handles data and business logic.</a:t>
            </a:r>
          </a:p>
          <a:p>
            <a:pPr algn="l" marL="996760" indent="-498380" lvl="1">
              <a:lnSpc>
                <a:spcPts val="9187"/>
              </a:lnSpc>
              <a:buFont typeface="Arial"/>
              <a:buChar char="•"/>
            </a:pPr>
            <a:r>
              <a:rPr lang="en-US" sz="4616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View</a:t>
            </a:r>
            <a:r>
              <a:rPr lang="en-US" sz="46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Presents the UI.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852155" y="2543462"/>
            <a:ext cx="7435845" cy="6236815"/>
          </a:xfrm>
          <a:custGeom>
            <a:avLst/>
            <a:gdLst/>
            <a:ahLst/>
            <a:cxnLst/>
            <a:rect r="r" b="b" t="t" l="l"/>
            <a:pathLst>
              <a:path h="6236815" w="7435845">
                <a:moveTo>
                  <a:pt x="0" y="0"/>
                </a:moveTo>
                <a:lnTo>
                  <a:pt x="7435845" y="0"/>
                </a:lnTo>
                <a:lnTo>
                  <a:pt x="7435845" y="6236815"/>
                </a:lnTo>
                <a:lnTo>
                  <a:pt x="0" y="6236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803323" y="1122493"/>
            <a:ext cx="12681354" cy="120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78"/>
              </a:lnSpc>
            </a:pPr>
            <a:r>
              <a:rPr lang="en-US" b="true" sz="7056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MVC ARCHITECTURE IN EXT JS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343" y="5916638"/>
            <a:ext cx="11449411" cy="158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2013" indent="-486007" lvl="1">
              <a:lnSpc>
                <a:spcPts val="6303"/>
              </a:lnSpc>
              <a:buFont typeface="Arial"/>
              <a:buChar char="•"/>
            </a:pPr>
            <a:r>
              <a:rPr lang="en-US" sz="4502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Controller</a:t>
            </a:r>
            <a:r>
              <a:rPr lang="en-US" sz="4502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Manages the interaction between Model and View.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2729266"/>
            <a:ext cx="9448517" cy="7074577"/>
          </a:xfrm>
          <a:custGeom>
            <a:avLst/>
            <a:gdLst/>
            <a:ahLst/>
            <a:cxnLst/>
            <a:rect r="r" b="b" t="t" l="l"/>
            <a:pathLst>
              <a:path h="7074577" w="9448517">
                <a:moveTo>
                  <a:pt x="0" y="0"/>
                </a:moveTo>
                <a:lnTo>
                  <a:pt x="9448517" y="0"/>
                </a:lnTo>
                <a:lnTo>
                  <a:pt x="9448517" y="7074577"/>
                </a:lnTo>
                <a:lnTo>
                  <a:pt x="0" y="7074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79403" y="635552"/>
            <a:ext cx="1332919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MVVM ARCHITECTURE IN EXT 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376841"/>
            <a:ext cx="17048656" cy="221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6760" indent="-498380" lvl="1">
              <a:lnSpc>
                <a:spcPts val="9187"/>
              </a:lnSpc>
              <a:buFont typeface="Arial"/>
              <a:buChar char="•"/>
            </a:pPr>
            <a:r>
              <a:rPr lang="en-US" sz="4616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Model</a:t>
            </a:r>
            <a:r>
              <a:rPr lang="en-US" sz="46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Handles data and business logic.</a:t>
            </a:r>
          </a:p>
          <a:p>
            <a:pPr algn="l" marL="996760" indent="-498380" lvl="1">
              <a:lnSpc>
                <a:spcPts val="9187"/>
              </a:lnSpc>
              <a:buFont typeface="Arial"/>
              <a:buChar char="•"/>
            </a:pPr>
            <a:r>
              <a:rPr lang="en-US" sz="4616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View</a:t>
            </a:r>
            <a:r>
              <a:rPr lang="en-US" sz="46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 : Presents the UI.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661161"/>
            <a:ext cx="11804938" cy="165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7041" indent="-488520" lvl="1">
              <a:lnSpc>
                <a:spcPts val="6697"/>
              </a:lnSpc>
              <a:buFont typeface="Arial"/>
              <a:buChar char="•"/>
            </a:pPr>
            <a:r>
              <a:rPr lang="en-US" sz="4525" u="sng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ViewModel</a:t>
            </a:r>
            <a:r>
              <a:rPr lang="en-US" sz="4525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: Acts as a bridge between the View and Model.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6369810"/>
            <a:ext cx="11804938" cy="78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7041" indent="-488520" lvl="1">
              <a:lnSpc>
                <a:spcPts val="6335"/>
              </a:lnSpc>
              <a:buFont typeface="Arial"/>
              <a:buChar char="•"/>
            </a:pPr>
            <a:r>
              <a:rPr lang="en-US" sz="4525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Supports data binding and simplifies UI logic.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90642" y="1303440"/>
            <a:ext cx="1310671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BENEFITS OF MVVM IN EXT JS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0">
            <a:off x="17799657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93640" y="3080478"/>
            <a:ext cx="17048656" cy="555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5171" indent="-487585" lvl="1">
              <a:lnSpc>
                <a:spcPts val="8988"/>
              </a:lnSpc>
              <a:buAutoNum type="arabicPeriod" startAt="1"/>
            </a:pPr>
            <a:r>
              <a:rPr lang="en-US" sz="45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Separation of Concerns: Business logic is separate from UI code.</a:t>
            </a:r>
          </a:p>
          <a:p>
            <a:pPr algn="l" marL="975171" indent="-487585" lvl="1">
              <a:lnSpc>
                <a:spcPts val="8988"/>
              </a:lnSpc>
              <a:buAutoNum type="arabicPeriod" startAt="1"/>
            </a:pPr>
            <a:r>
              <a:rPr lang="en-US" sz="45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Improved Testability: Easier unit testing of business logic.</a:t>
            </a:r>
          </a:p>
          <a:p>
            <a:pPr algn="l" marL="975171" indent="-487585" lvl="1">
              <a:lnSpc>
                <a:spcPts val="8988"/>
              </a:lnSpc>
              <a:buAutoNum type="arabicPeriod" startAt="1"/>
            </a:pPr>
            <a:r>
              <a:rPr lang="en-US" sz="45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Scalability and Maintainability: Supports application growth without losing structure.</a:t>
            </a:r>
          </a:p>
          <a:p>
            <a:pPr algn="l" marL="975171" indent="-487585" lvl="1">
              <a:lnSpc>
                <a:spcPts val="8988"/>
              </a:lnSpc>
              <a:buAutoNum type="arabicPeriod" startAt="1"/>
            </a:pPr>
            <a:r>
              <a:rPr lang="en-US" sz="4516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Data Binding: Automatic updates reduce manual coding.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1012" y="895350"/>
            <a:ext cx="1362597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BEST PRACTICES FOR MVVM IN EXT JS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0">
            <a:off x="17799657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69057" y="3553562"/>
            <a:ext cx="13051622" cy="545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46594" indent="-573297" lvl="1">
              <a:lnSpc>
                <a:spcPts val="8762"/>
              </a:lnSpc>
              <a:buFont typeface="Arial"/>
              <a:buChar char="•"/>
            </a:pPr>
            <a:r>
              <a:rPr lang="en-US" sz="531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Set clear boundaries between components.</a:t>
            </a:r>
          </a:p>
          <a:p>
            <a:pPr algn="l" marL="1146594" indent="-573297" lvl="1">
              <a:lnSpc>
                <a:spcPts val="8762"/>
              </a:lnSpc>
              <a:buFont typeface="Arial"/>
              <a:buChar char="•"/>
            </a:pPr>
            <a:r>
              <a:rPr lang="en-US" sz="531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Leverage data binding.</a:t>
            </a:r>
          </a:p>
          <a:p>
            <a:pPr algn="l" marL="1146594" indent="-573297" lvl="1">
              <a:lnSpc>
                <a:spcPts val="8762"/>
              </a:lnSpc>
              <a:buFont typeface="Arial"/>
              <a:buChar char="•"/>
            </a:pPr>
            <a:r>
              <a:rPr lang="en-US" sz="531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Use ViewModels for logic.</a:t>
            </a:r>
          </a:p>
          <a:p>
            <a:pPr algn="l" marL="1146594" indent="-573297" lvl="1">
              <a:lnSpc>
                <a:spcPts val="8762"/>
              </a:lnSpc>
              <a:buFont typeface="Arial"/>
              <a:buChar char="•"/>
            </a:pPr>
            <a:r>
              <a:rPr lang="en-US" sz="531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Optimize performance with large datasets.</a:t>
            </a:r>
          </a:p>
          <a:p>
            <a:pPr algn="l" marL="1146594" indent="-573297" lvl="1">
              <a:lnSpc>
                <a:spcPts val="8762"/>
              </a:lnSpc>
              <a:buFont typeface="Arial"/>
              <a:buChar char="•"/>
            </a:pPr>
            <a:r>
              <a:rPr lang="en-US" sz="531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Document thoroughly.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0471" y="100574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1052" y="2981294"/>
            <a:ext cx="15598665" cy="5788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5554" indent="-502777" lvl="1">
              <a:lnSpc>
                <a:spcPts val="9361"/>
              </a:lnSpc>
              <a:buFont typeface="Arial"/>
              <a:buChar char="•"/>
            </a:pPr>
            <a:r>
              <a:rPr lang="en-US" sz="4657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Summary: Ext JS offers robust tools and architectures for building complex web applications efficiently.</a:t>
            </a:r>
          </a:p>
          <a:p>
            <a:pPr algn="l" marL="1005554" indent="-502777" lvl="1">
              <a:lnSpc>
                <a:spcPts val="9361"/>
              </a:lnSpc>
              <a:buFont typeface="Arial"/>
              <a:buChar char="•"/>
            </a:pPr>
            <a:r>
              <a:rPr lang="en-US" sz="4657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Flexible architecture with MVC/MVVM support.</a:t>
            </a:r>
          </a:p>
          <a:p>
            <a:pPr algn="l" marL="1005554" indent="-502777" lvl="1">
              <a:lnSpc>
                <a:spcPts val="9361"/>
              </a:lnSpc>
              <a:buFont typeface="Arial"/>
              <a:buChar char="•"/>
            </a:pPr>
            <a:r>
              <a:rPr lang="en-US" sz="4657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Powerful framework for building complex applications.</a:t>
            </a:r>
          </a:p>
          <a:p>
            <a:pPr algn="l" marL="1005554" indent="-502777" lvl="1">
              <a:lnSpc>
                <a:spcPts val="9361"/>
              </a:lnSpc>
              <a:buFont typeface="Arial"/>
              <a:buChar char="•"/>
            </a:pPr>
            <a:r>
              <a:rPr lang="en-US" sz="4657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Call to Action: Explore Ext JS further for your next project.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903481" y="657609"/>
            <a:ext cx="7944106" cy="8971782"/>
          </a:xfrm>
          <a:custGeom>
            <a:avLst/>
            <a:gdLst/>
            <a:ahLst/>
            <a:cxnLst/>
            <a:rect r="r" b="b" t="t" l="l"/>
            <a:pathLst>
              <a:path h="8971782" w="7944106">
                <a:moveTo>
                  <a:pt x="0" y="0"/>
                </a:moveTo>
                <a:lnTo>
                  <a:pt x="7944105" y="0"/>
                </a:lnTo>
                <a:lnTo>
                  <a:pt x="7944105" y="8971782"/>
                </a:lnTo>
                <a:lnTo>
                  <a:pt x="0" y="8971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DAGhHtv8-Kw</dc:identifier>
  <dcterms:modified xsi:type="dcterms:W3CDTF">2011-08-01T06:04:30Z</dcterms:modified>
  <cp:revision>1</cp:revision>
  <dc:title>Black Yellow Modern Minimalist Elegant Presentation</dc:title>
</cp:coreProperties>
</file>