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5"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78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3"/>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091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2475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81106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8A87A34-81AB-432B-8DAE-1953F412C126}" type="datetimeFigureOut">
              <a:rPr lang="en-US" smtClean="0"/>
              <a:pPr/>
              <a:t>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20041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94085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38609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739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821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9854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5009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584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892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3457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8A87A34-81AB-432B-8DAE-1953F412C126}" type="datetimeFigureOut">
              <a:rPr lang="en-US" smtClean="0"/>
              <a:pPr/>
              <a:t>5/20/19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6368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8A87A34-81AB-432B-8DAE-1953F412C126}" type="datetimeFigureOut">
              <a:rPr lang="en-US" smtClean="0"/>
              <a:pPr/>
              <a:t>5/20/19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0088059"/>
      </p:ext>
    </p:extLst>
  </p:cSld>
  <p:clrMap bg1="dk1" tx1="lt1" bg2="dk2" tx2="lt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 id="214748393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orldpostalcode.com/india/maharashtra/mumba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orldpostalcode.com/india/maharashtra/mumbai/"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769B4-F736-AD47-A887-97E8F4E1E549}"/>
              </a:ext>
            </a:extLst>
          </p:cNvPr>
          <p:cNvSpPr>
            <a:spLocks noGrp="1"/>
          </p:cNvSpPr>
          <p:nvPr>
            <p:ph type="ctrTitle"/>
          </p:nvPr>
        </p:nvSpPr>
        <p:spPr>
          <a:xfrm>
            <a:off x="1855403" y="1164403"/>
            <a:ext cx="9726997" cy="3197389"/>
          </a:xfrm>
        </p:spPr>
        <p:txBody>
          <a:bodyPr>
            <a:normAutofit fontScale="90000"/>
          </a:bodyPr>
          <a:lstStyle/>
          <a:p>
            <a:r>
              <a:rPr lang="en-IN" b="1" i="1" dirty="0">
                <a:solidFill>
                  <a:schemeClr val="tx1"/>
                </a:solidFill>
                <a:latin typeface="Arial Rounded MT Bold" panose="020F0704030504030204" pitchFamily="34" charset="77"/>
                <a:cs typeface="Apple Chancery" panose="03020702040506060504" pitchFamily="66" charset="-79"/>
              </a:rPr>
              <a:t>Proposal   for </a:t>
            </a:r>
            <a:br>
              <a:rPr lang="en-IN" b="1" i="1" dirty="0">
                <a:solidFill>
                  <a:schemeClr val="tx1"/>
                </a:solidFill>
                <a:latin typeface="Arial Rounded MT Bold" panose="020F0704030504030204" pitchFamily="34" charset="77"/>
                <a:cs typeface="Apple Chancery" panose="03020702040506060504" pitchFamily="66" charset="-79"/>
              </a:rPr>
            </a:br>
            <a:br>
              <a:rPr lang="en-IN" b="1" i="1" dirty="0">
                <a:solidFill>
                  <a:schemeClr val="tx1"/>
                </a:solidFill>
                <a:latin typeface="Arial Rounded MT Bold" panose="020F0704030504030204" pitchFamily="34" charset="77"/>
                <a:cs typeface="Apple Chancery" panose="03020702040506060504" pitchFamily="66" charset="-79"/>
              </a:rPr>
            </a:br>
            <a:r>
              <a:rPr lang="en-IN" b="1" i="1" dirty="0">
                <a:solidFill>
                  <a:schemeClr val="tx1"/>
                </a:solidFill>
                <a:latin typeface="Arial Rounded MT Bold" panose="020F0704030504030204" pitchFamily="34" charset="77"/>
                <a:cs typeface="Apple Chancery" panose="03020702040506060504" pitchFamily="66" charset="-79"/>
              </a:rPr>
              <a:t>Government  Zonal Hospitals </a:t>
            </a:r>
            <a:br>
              <a:rPr lang="en-IN" b="1" i="1" dirty="0">
                <a:solidFill>
                  <a:schemeClr val="tx1"/>
                </a:solidFill>
                <a:latin typeface="Arial Rounded MT Bold" panose="020F0704030504030204" pitchFamily="34" charset="77"/>
                <a:cs typeface="Apple Chancery" panose="03020702040506060504" pitchFamily="66" charset="-79"/>
              </a:rPr>
            </a:br>
            <a:br>
              <a:rPr lang="en-IN" b="1" i="1" dirty="0">
                <a:solidFill>
                  <a:schemeClr val="tx1"/>
                </a:solidFill>
                <a:latin typeface="Arial Rounded MT Bold" panose="020F0704030504030204" pitchFamily="34" charset="77"/>
                <a:cs typeface="Apple Chancery" panose="03020702040506060504" pitchFamily="66" charset="-79"/>
              </a:rPr>
            </a:br>
            <a:r>
              <a:rPr lang="en-IN" b="1" i="1" dirty="0">
                <a:solidFill>
                  <a:schemeClr val="tx1"/>
                </a:solidFill>
                <a:latin typeface="Arial Rounded MT Bold" panose="020F0704030504030204" pitchFamily="34" charset="77"/>
                <a:cs typeface="Apple Chancery" panose="03020702040506060504" pitchFamily="66" charset="-79"/>
              </a:rPr>
              <a:t>                        - Mumbai</a:t>
            </a:r>
            <a:endParaRPr lang="en-US" i="1" dirty="0">
              <a:solidFill>
                <a:schemeClr val="tx1"/>
              </a:solidFill>
              <a:latin typeface="Apple Chancery" panose="03020702040506060504" pitchFamily="66" charset="-79"/>
              <a:cs typeface="Apple Chancery" panose="03020702040506060504" pitchFamily="66" charset="-79"/>
            </a:endParaRPr>
          </a:p>
        </p:txBody>
      </p:sp>
    </p:spTree>
    <p:extLst>
      <p:ext uri="{BB962C8B-B14F-4D97-AF65-F5344CB8AC3E}">
        <p14:creationId xmlns:p14="http://schemas.microsoft.com/office/powerpoint/2010/main" val="4236329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1248-071E-CA47-B23B-C772773EFEDB}"/>
              </a:ext>
            </a:extLst>
          </p:cNvPr>
          <p:cNvSpPr>
            <a:spLocks noGrp="1"/>
          </p:cNvSpPr>
          <p:nvPr>
            <p:ph type="title"/>
          </p:nvPr>
        </p:nvSpPr>
        <p:spPr>
          <a:xfrm>
            <a:off x="1057273" y="231228"/>
            <a:ext cx="9905998" cy="1478570"/>
          </a:xfrm>
        </p:spPr>
        <p:txBody>
          <a:bodyPr>
            <a:normAutofit/>
          </a:bodyPr>
          <a:lstStyle/>
          <a:p>
            <a:r>
              <a:rPr lang="en-US" sz="4000" dirty="0">
                <a:solidFill>
                  <a:schemeClr val="tx1"/>
                </a:solidFill>
                <a:latin typeface="Arial Rounded MT Bold" panose="020F0704030504030204" pitchFamily="34" charset="77"/>
              </a:rPr>
              <a:t>Hospital At cluster</a:t>
            </a:r>
          </a:p>
        </p:txBody>
      </p:sp>
      <p:pic>
        <p:nvPicPr>
          <p:cNvPr id="5" name="Content Placeholder 4" descr="A screenshot of a cell phone&#10;&#10;Description automatically generated">
            <a:extLst>
              <a:ext uri="{FF2B5EF4-FFF2-40B4-BE49-F238E27FC236}">
                <a16:creationId xmlns:a16="http://schemas.microsoft.com/office/drawing/2014/main" id="{2862D3B1-20CF-904B-90C1-197A05702767}"/>
              </a:ext>
            </a:extLst>
          </p:cNvPr>
          <p:cNvPicPr>
            <a:picLocks noGrp="1" noChangeAspect="1"/>
          </p:cNvPicPr>
          <p:nvPr>
            <p:ph idx="1"/>
          </p:nvPr>
        </p:nvPicPr>
        <p:blipFill>
          <a:blip r:embed="rId2"/>
          <a:stretch>
            <a:fillRect/>
          </a:stretch>
        </p:blipFill>
        <p:spPr>
          <a:xfrm>
            <a:off x="1283935" y="3730789"/>
            <a:ext cx="7206752" cy="3127211"/>
          </a:xfrm>
        </p:spPr>
      </p:pic>
      <p:sp>
        <p:nvSpPr>
          <p:cNvPr id="6" name="TextBox 5">
            <a:extLst>
              <a:ext uri="{FF2B5EF4-FFF2-40B4-BE49-F238E27FC236}">
                <a16:creationId xmlns:a16="http://schemas.microsoft.com/office/drawing/2014/main" id="{90AC2AFE-124F-B442-8D0E-663C77AC4E5D}"/>
              </a:ext>
            </a:extLst>
          </p:cNvPr>
          <p:cNvSpPr txBox="1"/>
          <p:nvPr/>
        </p:nvSpPr>
        <p:spPr>
          <a:xfrm>
            <a:off x="1057273" y="2228671"/>
            <a:ext cx="10074276"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Rounded MT Bold" panose="020F0704030504030204" pitchFamily="34" charset="77"/>
              </a:rPr>
              <a:t>For all the Pin Codes that doesn’t have a hospital, check is performed to find a hospital in the cluster. If present then that hospital is added.</a:t>
            </a:r>
          </a:p>
          <a:p>
            <a:endParaRPr lang="en-US" dirty="0">
              <a:latin typeface="Arial Rounded MT Bold" panose="020F0704030504030204" pitchFamily="34" charset="77"/>
            </a:endParaRPr>
          </a:p>
          <a:p>
            <a:pPr marL="285750" indent="-285750">
              <a:buFont typeface="Arial" panose="020B0604020202020204" pitchFamily="34" charset="0"/>
              <a:buChar char="•"/>
            </a:pPr>
            <a:r>
              <a:rPr lang="en-US" dirty="0">
                <a:latin typeface="Arial Rounded MT Bold" panose="020F0704030504030204" pitchFamily="34" charset="77"/>
              </a:rPr>
              <a:t>If not present, “No hospital Present” is written</a:t>
            </a:r>
          </a:p>
        </p:txBody>
      </p:sp>
    </p:spTree>
    <p:extLst>
      <p:ext uri="{BB962C8B-B14F-4D97-AF65-F5344CB8AC3E}">
        <p14:creationId xmlns:p14="http://schemas.microsoft.com/office/powerpoint/2010/main" val="153467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EB2E-99B1-0147-B3B9-0BB0B45F8DEB}"/>
              </a:ext>
            </a:extLst>
          </p:cNvPr>
          <p:cNvSpPr>
            <a:spLocks noGrp="1"/>
          </p:cNvSpPr>
          <p:nvPr>
            <p:ph type="title"/>
          </p:nvPr>
        </p:nvSpPr>
        <p:spPr>
          <a:xfrm>
            <a:off x="1141410" y="230339"/>
            <a:ext cx="9905998" cy="1478570"/>
          </a:xfrm>
        </p:spPr>
        <p:txBody>
          <a:bodyPr>
            <a:normAutofit/>
          </a:bodyPr>
          <a:lstStyle/>
          <a:p>
            <a:r>
              <a:rPr lang="en-US" sz="4000">
                <a:solidFill>
                  <a:schemeClr val="tx1"/>
                </a:solidFill>
                <a:latin typeface="Arial Rounded MT Bold" panose="020F0704030504030204" pitchFamily="34" charset="77"/>
              </a:rPr>
              <a:t>Final Result</a:t>
            </a:r>
            <a:endParaRPr lang="en-US" sz="4000" dirty="0">
              <a:solidFill>
                <a:schemeClr val="tx1"/>
              </a:solidFill>
              <a:latin typeface="Arial Rounded MT Bold" panose="020F0704030504030204" pitchFamily="34" charset="77"/>
            </a:endParaRPr>
          </a:p>
        </p:txBody>
      </p:sp>
      <p:pic>
        <p:nvPicPr>
          <p:cNvPr id="5" name="Content Placeholder 4" descr="A screenshot of a cell phone&#10;&#10;Description automatically generated">
            <a:extLst>
              <a:ext uri="{FF2B5EF4-FFF2-40B4-BE49-F238E27FC236}">
                <a16:creationId xmlns:a16="http://schemas.microsoft.com/office/drawing/2014/main" id="{DA1EFA92-B164-E64C-9DE5-63D386E4A6CD}"/>
              </a:ext>
            </a:extLst>
          </p:cNvPr>
          <p:cNvPicPr>
            <a:picLocks noGrp="1" noChangeAspect="1"/>
          </p:cNvPicPr>
          <p:nvPr>
            <p:ph idx="1"/>
          </p:nvPr>
        </p:nvPicPr>
        <p:blipFill>
          <a:blip r:embed="rId2"/>
          <a:stretch>
            <a:fillRect/>
          </a:stretch>
        </p:blipFill>
        <p:spPr>
          <a:xfrm>
            <a:off x="1371549" y="3856859"/>
            <a:ext cx="8103578" cy="3001141"/>
          </a:xfrm>
        </p:spPr>
      </p:pic>
      <p:sp>
        <p:nvSpPr>
          <p:cNvPr id="7" name="TextBox 6">
            <a:extLst>
              <a:ext uri="{FF2B5EF4-FFF2-40B4-BE49-F238E27FC236}">
                <a16:creationId xmlns:a16="http://schemas.microsoft.com/office/drawing/2014/main" id="{DEB32CC2-0208-1243-A030-D9F8C98580F2}"/>
              </a:ext>
            </a:extLst>
          </p:cNvPr>
          <p:cNvSpPr txBox="1"/>
          <p:nvPr/>
        </p:nvSpPr>
        <p:spPr>
          <a:xfrm>
            <a:off x="1035840" y="2262477"/>
            <a:ext cx="10117139" cy="1477328"/>
          </a:xfrm>
          <a:prstGeom prst="rect">
            <a:avLst/>
          </a:prstGeom>
          <a:noFill/>
        </p:spPr>
        <p:txBody>
          <a:bodyPr wrap="square" rtlCol="0">
            <a:spAutoFit/>
          </a:bodyPr>
          <a:lstStyle/>
          <a:p>
            <a:pPr marL="285750" indent="-285750">
              <a:buFont typeface="Arial" panose="020B0604020202020204" pitchFamily="34" charset="0"/>
              <a:buChar char="•"/>
            </a:pPr>
            <a:r>
              <a:rPr lang="en-US">
                <a:latin typeface="Arial Rounded MT Bold" panose="020F0704030504030204" pitchFamily="34" charset="77"/>
              </a:rPr>
              <a:t>Finally one more column added, which  suggests the name of the hospital either  from the hospitals in the Pin Code or from the hospitals in the Cluster(for cases where there is no hospital in the Pin Code.</a:t>
            </a:r>
          </a:p>
          <a:p>
            <a:pPr marL="285750" indent="-285750">
              <a:buFont typeface="Arial" panose="020B0604020202020204" pitchFamily="34" charset="0"/>
              <a:buChar char="•"/>
            </a:pPr>
            <a:r>
              <a:rPr lang="en-US">
                <a:latin typeface="Arial Rounded MT Bold" panose="020F0704030504030204" pitchFamily="34" charset="77"/>
              </a:rPr>
              <a:t>The suggested name of the hospital is selected randomly.</a:t>
            </a:r>
          </a:p>
          <a:p>
            <a:pPr marL="285750" indent="-285750">
              <a:buFont typeface="Arial" panose="020B0604020202020204" pitchFamily="34" charset="0"/>
              <a:buChar char="•"/>
            </a:pPr>
            <a:r>
              <a:rPr lang="en-US">
                <a:latin typeface="Arial Rounded MT Bold" panose="020F0704030504030204" pitchFamily="34" charset="77"/>
              </a:rPr>
              <a:t>The best bet would be to include the ratings of a hospital, in the selection process.</a:t>
            </a:r>
            <a:endParaRPr lang="en-US" dirty="0">
              <a:latin typeface="Arial Rounded MT Bold" panose="020F0704030504030204" pitchFamily="34" charset="77"/>
            </a:endParaRPr>
          </a:p>
        </p:txBody>
      </p:sp>
    </p:spTree>
    <p:extLst>
      <p:ext uri="{BB962C8B-B14F-4D97-AF65-F5344CB8AC3E}">
        <p14:creationId xmlns:p14="http://schemas.microsoft.com/office/powerpoint/2010/main" val="164663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2F8547B-A4B8-E84A-A935-23964E7C4063}"/>
              </a:ext>
            </a:extLst>
          </p:cNvPr>
          <p:cNvSpPr>
            <a:spLocks noGrp="1"/>
          </p:cNvSpPr>
          <p:nvPr>
            <p:ph type="title"/>
          </p:nvPr>
        </p:nvSpPr>
        <p:spPr>
          <a:xfrm>
            <a:off x="451515" y="1734857"/>
            <a:ext cx="3765483" cy="3388287"/>
          </a:xfrm>
        </p:spPr>
        <p:txBody>
          <a:bodyPr anchor="ctr">
            <a:normAutofit/>
          </a:bodyPr>
          <a:lstStyle/>
          <a:p>
            <a:r>
              <a:rPr lang="en-US">
                <a:latin typeface="Arial Rounded MT Bold" panose="020F0704030504030204" pitchFamily="34" charset="77"/>
              </a:rPr>
              <a:t>Conclusion and Suggestions</a:t>
            </a:r>
          </a:p>
        </p:txBody>
      </p:sp>
      <p:sp>
        <p:nvSpPr>
          <p:cNvPr id="3" name="Content Placeholder 2">
            <a:extLst>
              <a:ext uri="{FF2B5EF4-FFF2-40B4-BE49-F238E27FC236}">
                <a16:creationId xmlns:a16="http://schemas.microsoft.com/office/drawing/2014/main" id="{EA83BB29-5BC7-E64E-A6C4-975478D5190E}"/>
              </a:ext>
            </a:extLst>
          </p:cNvPr>
          <p:cNvSpPr>
            <a:spLocks noGrp="1"/>
          </p:cNvSpPr>
          <p:nvPr>
            <p:ph idx="1"/>
          </p:nvPr>
        </p:nvSpPr>
        <p:spPr>
          <a:xfrm>
            <a:off x="6008068" y="978993"/>
            <a:ext cx="5365218" cy="4900014"/>
          </a:xfrm>
          <a:effectLst/>
        </p:spPr>
        <p:txBody>
          <a:bodyPr>
            <a:normAutofit/>
          </a:bodyPr>
          <a:lstStyle/>
          <a:p>
            <a:r>
              <a:rPr lang="en-US" dirty="0"/>
              <a:t>The suggestion would be to pick the suggested hospital and provide aid, so that medical care in that hospital will be affordable.</a:t>
            </a:r>
          </a:p>
          <a:p>
            <a:r>
              <a:rPr lang="en-US" dirty="0"/>
              <a:t>According to the observations during the process, there are at least 3 or 4 Pin Code that does not have hospital either in the Pin Code or at the cluster level.</a:t>
            </a:r>
          </a:p>
          <a:p>
            <a:r>
              <a:rPr lang="en-US" dirty="0"/>
              <a:t>This is a depressing fact.</a:t>
            </a:r>
          </a:p>
          <a:p>
            <a:r>
              <a:rPr lang="en-US" dirty="0"/>
              <a:t>May be a new hospital in each of this cluster should be built.</a:t>
            </a:r>
          </a:p>
          <a:p>
            <a:pPr marL="0" indent="0">
              <a:buNone/>
            </a:pPr>
            <a:endParaRPr lang="en-US" dirty="0"/>
          </a:p>
          <a:p>
            <a:endParaRPr lang="en-US" dirty="0"/>
          </a:p>
        </p:txBody>
      </p:sp>
    </p:spTree>
    <p:extLst>
      <p:ext uri="{BB962C8B-B14F-4D97-AF65-F5344CB8AC3E}">
        <p14:creationId xmlns:p14="http://schemas.microsoft.com/office/powerpoint/2010/main" val="1189873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CCCDCCE-C0E9-0A4C-9979-2374C79B312D}"/>
              </a:ext>
            </a:extLst>
          </p:cNvPr>
          <p:cNvSpPr>
            <a:spLocks noGrp="1"/>
          </p:cNvSpPr>
          <p:nvPr>
            <p:ph type="title"/>
          </p:nvPr>
        </p:nvSpPr>
        <p:spPr>
          <a:xfrm>
            <a:off x="451515" y="1734857"/>
            <a:ext cx="3765483" cy="3388287"/>
          </a:xfrm>
        </p:spPr>
        <p:txBody>
          <a:bodyPr anchor="ctr">
            <a:normAutofit/>
          </a:bodyPr>
          <a:lstStyle/>
          <a:p>
            <a:r>
              <a:rPr lang="en-US" dirty="0">
                <a:latin typeface="Arial Rounded MT Bold" panose="020F0704030504030204" pitchFamily="34" charset="77"/>
              </a:rPr>
              <a:t>Backdrop…</a:t>
            </a:r>
          </a:p>
        </p:txBody>
      </p:sp>
      <p:sp>
        <p:nvSpPr>
          <p:cNvPr id="3" name="Content Placeholder 2">
            <a:extLst>
              <a:ext uri="{FF2B5EF4-FFF2-40B4-BE49-F238E27FC236}">
                <a16:creationId xmlns:a16="http://schemas.microsoft.com/office/drawing/2014/main" id="{F73BD75B-D233-D742-B900-4C23FD9D9194}"/>
              </a:ext>
            </a:extLst>
          </p:cNvPr>
          <p:cNvSpPr>
            <a:spLocks noGrp="1"/>
          </p:cNvSpPr>
          <p:nvPr>
            <p:ph idx="1"/>
          </p:nvPr>
        </p:nvSpPr>
        <p:spPr>
          <a:xfrm>
            <a:off x="6008068" y="978993"/>
            <a:ext cx="5365218" cy="4900014"/>
          </a:xfrm>
          <a:effectLst/>
        </p:spPr>
        <p:txBody>
          <a:bodyPr>
            <a:noAutofit/>
          </a:bodyPr>
          <a:lstStyle/>
          <a:p>
            <a:pPr>
              <a:lnSpc>
                <a:spcPct val="90000"/>
              </a:lnSpc>
            </a:pPr>
            <a:r>
              <a:rPr lang="en-US" dirty="0">
                <a:latin typeface="Arial Rounded MT Bold" panose="020F0704030504030204" pitchFamily="34" charset="77"/>
              </a:rPr>
              <a:t>Medical care has become very expensive</a:t>
            </a:r>
          </a:p>
          <a:p>
            <a:pPr>
              <a:lnSpc>
                <a:spcPct val="90000"/>
              </a:lnSpc>
            </a:pPr>
            <a:r>
              <a:rPr lang="en-US" dirty="0">
                <a:latin typeface="Arial Rounded MT Bold" panose="020F0704030504030204" pitchFamily="34" charset="77"/>
              </a:rPr>
              <a:t>80% of Indian Population can’t afford corporate hospitals</a:t>
            </a:r>
          </a:p>
          <a:p>
            <a:pPr>
              <a:lnSpc>
                <a:spcPct val="90000"/>
              </a:lnSpc>
            </a:pPr>
            <a:r>
              <a:rPr lang="en-US" dirty="0">
                <a:latin typeface="Arial Rounded MT Bold" panose="020F0704030504030204" pitchFamily="34" charset="77"/>
              </a:rPr>
              <a:t>Government hospitals are very few</a:t>
            </a:r>
          </a:p>
          <a:p>
            <a:pPr>
              <a:lnSpc>
                <a:spcPct val="90000"/>
              </a:lnSpc>
            </a:pPr>
            <a:r>
              <a:rPr lang="en-US" dirty="0">
                <a:latin typeface="Arial Rounded MT Bold" panose="020F0704030504030204" pitchFamily="34" charset="77"/>
              </a:rPr>
              <a:t>Traffic in metropolitan cities like Delhi, Mumbai, Kolkata, Chennai and in major cities like Hyderabad, Bangalore etc. is becoming bad to worse</a:t>
            </a:r>
          </a:p>
          <a:p>
            <a:pPr>
              <a:lnSpc>
                <a:spcPct val="90000"/>
              </a:lnSpc>
            </a:pPr>
            <a:r>
              <a:rPr lang="en-US" dirty="0">
                <a:latin typeface="Arial Rounded MT Bold" panose="020F0704030504030204" pitchFamily="34" charset="77"/>
              </a:rPr>
              <a:t>There are many cases where a patient died on the way to an affordable hospital</a:t>
            </a:r>
          </a:p>
          <a:p>
            <a:pPr>
              <a:lnSpc>
                <a:spcPct val="90000"/>
              </a:lnSpc>
            </a:pPr>
            <a:r>
              <a:rPr lang="en-US" dirty="0">
                <a:latin typeface="Arial Rounded MT Bold" panose="020F0704030504030204" pitchFamily="34" charset="77"/>
              </a:rPr>
              <a:t>In this scenario, it’s very important to have a government hospital or government aided hospitals in close vicinities</a:t>
            </a:r>
          </a:p>
          <a:p>
            <a:pPr>
              <a:lnSpc>
                <a:spcPct val="90000"/>
              </a:lnSpc>
            </a:pPr>
            <a:r>
              <a:rPr lang="en-US" dirty="0">
                <a:latin typeface="Arial Rounded MT Bold" panose="020F0704030504030204" pitchFamily="34" charset="77"/>
              </a:rPr>
              <a:t>Pin code( or postal code),very prevalent in India , is a means of grouping areas</a:t>
            </a:r>
          </a:p>
          <a:p>
            <a:pPr>
              <a:lnSpc>
                <a:spcPct val="90000"/>
              </a:lnSpc>
            </a:pPr>
            <a:r>
              <a:rPr lang="en-US" dirty="0">
                <a:latin typeface="Arial Rounded MT Bold" panose="020F0704030504030204" pitchFamily="34" charset="77"/>
              </a:rPr>
              <a:t>Each city has few to many pin codes, depending on the size of the city and its spread</a:t>
            </a:r>
          </a:p>
          <a:p>
            <a:pPr>
              <a:lnSpc>
                <a:spcPct val="90000"/>
              </a:lnSpc>
            </a:pPr>
            <a:r>
              <a:rPr lang="en-US" dirty="0">
                <a:latin typeface="Arial Rounded MT Bold" panose="020F0704030504030204" pitchFamily="34" charset="77"/>
              </a:rPr>
              <a:t>So, Pin code can be safe and strong base to cluster the areas in a city</a:t>
            </a:r>
          </a:p>
        </p:txBody>
      </p:sp>
    </p:spTree>
    <p:extLst>
      <p:ext uri="{BB962C8B-B14F-4D97-AF65-F5344CB8AC3E}">
        <p14:creationId xmlns:p14="http://schemas.microsoft.com/office/powerpoint/2010/main" val="195047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DF860BC-A9EA-2C43-99C1-EA8433AD2F69}"/>
              </a:ext>
            </a:extLst>
          </p:cNvPr>
          <p:cNvSpPr>
            <a:spLocks noGrp="1"/>
          </p:cNvSpPr>
          <p:nvPr>
            <p:ph type="title"/>
          </p:nvPr>
        </p:nvSpPr>
        <p:spPr>
          <a:xfrm>
            <a:off x="451515" y="1734857"/>
            <a:ext cx="3765483" cy="3388287"/>
          </a:xfrm>
        </p:spPr>
        <p:txBody>
          <a:bodyPr anchor="ctr">
            <a:normAutofit/>
          </a:bodyPr>
          <a:lstStyle/>
          <a:p>
            <a:r>
              <a:rPr lang="en-US">
                <a:latin typeface="Arial Rounded MT Bold" panose="020F0704030504030204" pitchFamily="34" charset="77"/>
              </a:rPr>
              <a:t>Proposed Solution</a:t>
            </a:r>
          </a:p>
        </p:txBody>
      </p:sp>
      <p:sp>
        <p:nvSpPr>
          <p:cNvPr id="3" name="Content Placeholder 2">
            <a:extLst>
              <a:ext uri="{FF2B5EF4-FFF2-40B4-BE49-F238E27FC236}">
                <a16:creationId xmlns:a16="http://schemas.microsoft.com/office/drawing/2014/main" id="{7E349CFF-549E-784F-80CF-53468D5B151A}"/>
              </a:ext>
            </a:extLst>
          </p:cNvPr>
          <p:cNvSpPr>
            <a:spLocks noGrp="1"/>
          </p:cNvSpPr>
          <p:nvPr>
            <p:ph idx="1"/>
          </p:nvPr>
        </p:nvSpPr>
        <p:spPr>
          <a:xfrm>
            <a:off x="6008068" y="978993"/>
            <a:ext cx="5365218" cy="4900014"/>
          </a:xfrm>
          <a:effectLst/>
        </p:spPr>
        <p:txBody>
          <a:bodyPr>
            <a:normAutofit/>
          </a:bodyPr>
          <a:lstStyle/>
          <a:p>
            <a:pPr marL="0" indent="0">
              <a:buNone/>
            </a:pPr>
            <a:r>
              <a:rPr lang="en-US" dirty="0">
                <a:latin typeface="Arial Rounded MT Bold" panose="020F0704030504030204" pitchFamily="34" charset="77"/>
              </a:rPr>
              <a:t> The solution proposed here is to identify at least one hospital in each area (Pin Code) that government can take over or provide aid, so that it becomes economically affordable to all the people.</a:t>
            </a:r>
          </a:p>
          <a:p>
            <a:pPr marL="0" indent="0">
              <a:buNone/>
            </a:pPr>
            <a:r>
              <a:rPr lang="en-US" dirty="0">
                <a:latin typeface="Arial Rounded MT Bold" panose="020F0704030504030204" pitchFamily="34" charset="77"/>
              </a:rPr>
              <a:t>In case where there is no hospital in that area(Pin Code), a hospital in the cluster, where this Pin Code is grouped into,  is selected.</a:t>
            </a:r>
          </a:p>
          <a:p>
            <a:pPr marL="0" indent="0">
              <a:buNone/>
            </a:pPr>
            <a:r>
              <a:rPr lang="en-US" dirty="0">
                <a:latin typeface="Arial Rounded MT Bold" panose="020F0704030504030204" pitchFamily="34" charset="77"/>
              </a:rPr>
              <a:t>If there is no hospital even in the cluster, then a proposal to build a government hospital in that cluster, is suggested.</a:t>
            </a:r>
          </a:p>
        </p:txBody>
      </p:sp>
    </p:spTree>
    <p:extLst>
      <p:ext uri="{BB962C8B-B14F-4D97-AF65-F5344CB8AC3E}">
        <p14:creationId xmlns:p14="http://schemas.microsoft.com/office/powerpoint/2010/main" val="1325698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C84E-AD92-2441-A71F-1A10BA891771}"/>
              </a:ext>
            </a:extLst>
          </p:cNvPr>
          <p:cNvSpPr>
            <a:spLocks noGrp="1"/>
          </p:cNvSpPr>
          <p:nvPr>
            <p:ph type="title"/>
          </p:nvPr>
        </p:nvSpPr>
        <p:spPr>
          <a:xfrm>
            <a:off x="1036309" y="114677"/>
            <a:ext cx="9905998" cy="1478570"/>
          </a:xfrm>
        </p:spPr>
        <p:txBody>
          <a:bodyPr/>
          <a:lstStyle/>
          <a:p>
            <a:r>
              <a:rPr lang="en-US" sz="4000">
                <a:solidFill>
                  <a:schemeClr val="tx1"/>
                </a:solidFill>
                <a:latin typeface="Arial Rounded MT Bold" panose="020F0704030504030204" pitchFamily="34" charset="77"/>
              </a:rPr>
              <a:t>Data Extract and cleaning </a:t>
            </a:r>
            <a:endParaRPr lang="en-US" dirty="0">
              <a:solidFill>
                <a:schemeClr val="tx1"/>
              </a:solidFill>
              <a:latin typeface="Arial Rounded MT Bold" panose="020F0704030504030204" pitchFamily="34" charset="77"/>
            </a:endParaRPr>
          </a:p>
        </p:txBody>
      </p:sp>
      <p:sp>
        <p:nvSpPr>
          <p:cNvPr id="3" name="Content Placeholder 2">
            <a:extLst>
              <a:ext uri="{FF2B5EF4-FFF2-40B4-BE49-F238E27FC236}">
                <a16:creationId xmlns:a16="http://schemas.microsoft.com/office/drawing/2014/main" id="{7D711DCF-08F4-3E44-9D7A-9F6A7D0AB03A}"/>
              </a:ext>
            </a:extLst>
          </p:cNvPr>
          <p:cNvSpPr>
            <a:spLocks noGrp="1"/>
          </p:cNvSpPr>
          <p:nvPr>
            <p:ph idx="1"/>
          </p:nvPr>
        </p:nvSpPr>
        <p:spPr>
          <a:xfrm>
            <a:off x="1036308" y="1803454"/>
            <a:ext cx="9905999" cy="5470361"/>
          </a:xfrm>
        </p:spPr>
        <p:txBody>
          <a:bodyPr>
            <a:noAutofit/>
          </a:bodyPr>
          <a:lstStyle/>
          <a:p>
            <a:r>
              <a:rPr lang="en-US" sz="1800">
                <a:latin typeface="Arial Rounded MT Bold" panose="020F0704030504030204" pitchFamily="34" charset="77"/>
              </a:rPr>
              <a:t>The list of Pin codes with the names of the areas are extracted from </a:t>
            </a:r>
            <a:r>
              <a:rPr lang="en-IN" sz="1800">
                <a:latin typeface="Arial Rounded MT Bold" panose="020F0704030504030204" pitchFamily="34" charset="77"/>
                <a:hlinkClick r:id="rId2">
                  <a:extLst>
                    <a:ext uri="{A12FA001-AC4F-418D-AE19-62706E023703}">
                      <ahyp:hlinkClr xmlns:ahyp="http://schemas.microsoft.com/office/drawing/2018/hyperlinkcolor" val="tx"/>
                    </a:ext>
                  </a:extLst>
                </a:hlinkClick>
              </a:rPr>
              <a:t>https://worldpostalcode.com/india/maharashtra/mumbai/</a:t>
            </a:r>
            <a:endParaRPr lang="en-IN" sz="1800">
              <a:latin typeface="Arial Rounded MT Bold" panose="020F0704030504030204" pitchFamily="34" charset="77"/>
            </a:endParaRPr>
          </a:p>
          <a:p>
            <a:r>
              <a:rPr lang="en-IN" sz="1800">
                <a:latin typeface="Arial Rounded MT Bold" panose="020F0704030504030204" pitchFamily="34" charset="77"/>
              </a:rPr>
              <a:t>The Latitude and Longitude for these areas are found with the help of Nominatim.</a:t>
            </a:r>
          </a:p>
          <a:p>
            <a:r>
              <a:rPr lang="en-IN" sz="1800">
                <a:latin typeface="Arial Rounded MT Bold" panose="020F0704030504030204" pitchFamily="34" charset="77"/>
              </a:rPr>
              <a:t>The Pin codes for which the latlong could not be found, will be dropped</a:t>
            </a:r>
          </a:p>
          <a:p>
            <a:r>
              <a:rPr lang="en-US" sz="1800">
                <a:latin typeface="Arial Rounded MT Bold" panose="020F0704030504030204" pitchFamily="34" charset="77"/>
              </a:rPr>
              <a:t>Foursqare API is used to get the list of all hospitals in that particular Pin codes (using latlong found from Nominatim)</a:t>
            </a:r>
          </a:p>
          <a:p>
            <a:r>
              <a:rPr lang="en-US" sz="1800">
                <a:latin typeface="Arial Rounded MT Bold" panose="020F0704030504030204" pitchFamily="34" charset="77"/>
              </a:rPr>
              <a:t>The Pin Codes are then grouped, on the basis of latitude and longitude.</a:t>
            </a:r>
          </a:p>
          <a:p>
            <a:r>
              <a:rPr lang="en-US" sz="1800">
                <a:latin typeface="Arial Rounded MT Bold" panose="020F0704030504030204" pitchFamily="34" charset="77"/>
              </a:rPr>
              <a:t>This grouping is done by Kmeans. An appropriate value of K is found by examining the “</a:t>
            </a:r>
            <a:r>
              <a:rPr lang="en-IN" sz="1800">
                <a:latin typeface="Arial Rounded MT Bold" panose="020F0704030504030204" pitchFamily="34" charset="77"/>
              </a:rPr>
              <a:t>Sum_of_squared_distances” for each value of K, over a range of values.</a:t>
            </a:r>
            <a:endParaRPr lang="en-US" sz="1800">
              <a:latin typeface="Arial Rounded MT Bold" panose="020F0704030504030204" pitchFamily="34" charset="77"/>
            </a:endParaRPr>
          </a:p>
          <a:p>
            <a:r>
              <a:rPr lang="en-US" sz="1800">
                <a:latin typeface="Arial Rounded MT Bold" panose="020F0704030504030204" pitchFamily="34" charset="77"/>
              </a:rPr>
              <a:t>This data is then processed, to find the suggestion of a Hospital name in every area. Then government can aid this hospital to make it economically affordable to everyone.</a:t>
            </a:r>
          </a:p>
          <a:p>
            <a:endParaRPr lang="en-IN" sz="1900" dirty="0"/>
          </a:p>
        </p:txBody>
      </p:sp>
    </p:spTree>
    <p:extLst>
      <p:ext uri="{BB962C8B-B14F-4D97-AF65-F5344CB8AC3E}">
        <p14:creationId xmlns:p14="http://schemas.microsoft.com/office/powerpoint/2010/main" val="1144816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60B2-95E6-4B44-A515-8FBBCDC649B0}"/>
              </a:ext>
            </a:extLst>
          </p:cNvPr>
          <p:cNvSpPr>
            <a:spLocks noGrp="1"/>
          </p:cNvSpPr>
          <p:nvPr>
            <p:ph type="title"/>
          </p:nvPr>
        </p:nvSpPr>
        <p:spPr>
          <a:xfrm>
            <a:off x="1057331" y="178676"/>
            <a:ext cx="9905998" cy="1478570"/>
          </a:xfrm>
        </p:spPr>
        <p:txBody>
          <a:bodyPr>
            <a:normAutofit/>
          </a:bodyPr>
          <a:lstStyle/>
          <a:p>
            <a:r>
              <a:rPr lang="en-US" sz="4000" dirty="0">
                <a:solidFill>
                  <a:schemeClr val="tx1"/>
                </a:solidFill>
                <a:latin typeface="Arial Rounded MT Bold" panose="020F0704030504030204" pitchFamily="34" charset="77"/>
              </a:rPr>
              <a:t>Pin code and Area name extract</a:t>
            </a:r>
          </a:p>
        </p:txBody>
      </p:sp>
      <p:sp>
        <p:nvSpPr>
          <p:cNvPr id="10" name="Content Placeholder 9">
            <a:extLst>
              <a:ext uri="{FF2B5EF4-FFF2-40B4-BE49-F238E27FC236}">
                <a16:creationId xmlns:a16="http://schemas.microsoft.com/office/drawing/2014/main" id="{582C115C-3F15-4AA3-95E5-05804E6DF438}"/>
              </a:ext>
            </a:extLst>
          </p:cNvPr>
          <p:cNvSpPr>
            <a:spLocks noGrp="1"/>
          </p:cNvSpPr>
          <p:nvPr>
            <p:ph idx="1"/>
          </p:nvPr>
        </p:nvSpPr>
        <p:spPr>
          <a:xfrm>
            <a:off x="1057331" y="2480716"/>
            <a:ext cx="5658780" cy="3541714"/>
          </a:xfrm>
        </p:spPr>
        <p:txBody>
          <a:bodyPr anchor="ctr">
            <a:normAutofit/>
          </a:bodyPr>
          <a:lstStyle/>
          <a:p>
            <a:r>
              <a:rPr lang="en-US" sz="1800" dirty="0">
                <a:latin typeface="Arial Rounded MT Bold" panose="020F0704030504030204" pitchFamily="34" charset="77"/>
              </a:rPr>
              <a:t>The Pin Code and the area name is extracted from </a:t>
            </a:r>
            <a:r>
              <a:rPr lang="en-IN" sz="1800" dirty="0">
                <a:latin typeface="Arial Rounded MT Bold" panose="020F0704030504030204" pitchFamily="34" charset="77"/>
                <a:hlinkClick r:id="rId3">
                  <a:extLst>
                    <a:ext uri="{A12FA001-AC4F-418D-AE19-62706E023703}">
                      <ahyp:hlinkClr xmlns:ahyp="http://schemas.microsoft.com/office/drawing/2018/hyperlinkcolor" val="tx"/>
                    </a:ext>
                  </a:extLst>
                </a:hlinkClick>
              </a:rPr>
              <a:t>https://worldpostalcode.com/india/maharashtra/mumbai/</a:t>
            </a:r>
            <a:endParaRPr lang="en-IN" sz="1800" dirty="0">
              <a:latin typeface="Arial Rounded MT Bold" panose="020F0704030504030204" pitchFamily="34" charset="77"/>
            </a:endParaRPr>
          </a:p>
          <a:p>
            <a:r>
              <a:rPr lang="en-IN" sz="1800" dirty="0">
                <a:latin typeface="Arial Rounded MT Bold" panose="020F0704030504030204" pitchFamily="34" charset="77"/>
              </a:rPr>
              <a:t>This raw data is then cleaned using “</a:t>
            </a:r>
            <a:r>
              <a:rPr lang="en-IN" sz="1800" dirty="0" err="1">
                <a:latin typeface="Arial Rounded MT Bold" panose="020F0704030504030204" pitchFamily="34" charset="77"/>
              </a:rPr>
              <a:t>BeautifulSoup</a:t>
            </a:r>
            <a:r>
              <a:rPr lang="en-IN" sz="1800" dirty="0">
                <a:latin typeface="Arial Rounded MT Bold" panose="020F0704030504030204" pitchFamily="34" charset="77"/>
              </a:rPr>
              <a:t>”</a:t>
            </a:r>
          </a:p>
          <a:p>
            <a:r>
              <a:rPr lang="en-IN" sz="1800" dirty="0">
                <a:latin typeface="Arial Rounded MT Bold" panose="020F0704030504030204" pitchFamily="34" charset="77"/>
              </a:rPr>
              <a:t>A </a:t>
            </a:r>
            <a:r>
              <a:rPr lang="en-IN" sz="1800" dirty="0" err="1">
                <a:latin typeface="Arial Rounded MT Bold" panose="020F0704030504030204" pitchFamily="34" charset="77"/>
              </a:rPr>
              <a:t>dataframe</a:t>
            </a:r>
            <a:r>
              <a:rPr lang="en-IN" sz="1800" dirty="0">
                <a:latin typeface="Arial Rounded MT Bold" panose="020F0704030504030204" pitchFamily="34" charset="77"/>
              </a:rPr>
              <a:t> with Area name and Pin code is created, this is the starting data which will later be processed</a:t>
            </a:r>
            <a:endParaRPr lang="en-US" sz="1800" dirty="0">
              <a:latin typeface="Arial Rounded MT Bold" panose="020F0704030504030204" pitchFamily="34" charset="77"/>
            </a:endParaRPr>
          </a:p>
        </p:txBody>
      </p:sp>
      <p:pic>
        <p:nvPicPr>
          <p:cNvPr id="8" name="Content Placeholder 4" descr="A screenshot of a cell phone&#10;&#10;Description automatically generated">
            <a:extLst>
              <a:ext uri="{FF2B5EF4-FFF2-40B4-BE49-F238E27FC236}">
                <a16:creationId xmlns:a16="http://schemas.microsoft.com/office/drawing/2014/main" id="{69A48AC3-F476-D843-B814-DABD68612D69}"/>
              </a:ext>
            </a:extLst>
          </p:cNvPr>
          <p:cNvPicPr>
            <a:picLocks noChangeAspect="1"/>
          </p:cNvPicPr>
          <p:nvPr/>
        </p:nvPicPr>
        <p:blipFill rotWithShape="1">
          <a:blip r:embed="rId4"/>
          <a:srcRect t="522" r="3" b="2481"/>
          <a:stretch/>
        </p:blipFill>
        <p:spPr>
          <a:xfrm>
            <a:off x="7138568" y="2727627"/>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186447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A5EA-4A95-D443-BC7B-ED60EA5A7B9F}"/>
              </a:ext>
            </a:extLst>
          </p:cNvPr>
          <p:cNvSpPr>
            <a:spLocks noGrp="1"/>
          </p:cNvSpPr>
          <p:nvPr>
            <p:ph type="title"/>
          </p:nvPr>
        </p:nvSpPr>
        <p:spPr>
          <a:xfrm>
            <a:off x="1368370" y="208760"/>
            <a:ext cx="9572625" cy="1478570"/>
          </a:xfrm>
        </p:spPr>
        <p:txBody>
          <a:bodyPr>
            <a:normAutofit/>
          </a:bodyPr>
          <a:lstStyle/>
          <a:p>
            <a:r>
              <a:rPr lang="en-US" sz="4000" dirty="0">
                <a:solidFill>
                  <a:schemeClr val="tx1"/>
                </a:solidFill>
                <a:latin typeface="Arial Rounded MT Bold" panose="020F0704030504030204" pitchFamily="34" charset="77"/>
              </a:rPr>
              <a:t>Latitude and Longitude for PIN Codes</a:t>
            </a:r>
          </a:p>
        </p:txBody>
      </p:sp>
      <p:sp>
        <p:nvSpPr>
          <p:cNvPr id="10" name="Content Placeholder 9">
            <a:extLst>
              <a:ext uri="{FF2B5EF4-FFF2-40B4-BE49-F238E27FC236}">
                <a16:creationId xmlns:a16="http://schemas.microsoft.com/office/drawing/2014/main" id="{72789873-A0F8-4EE1-AF41-05888D8AF9EA}"/>
              </a:ext>
            </a:extLst>
          </p:cNvPr>
          <p:cNvSpPr>
            <a:spLocks noGrp="1"/>
          </p:cNvSpPr>
          <p:nvPr>
            <p:ph idx="1"/>
          </p:nvPr>
        </p:nvSpPr>
        <p:spPr>
          <a:xfrm>
            <a:off x="1368370" y="2165283"/>
            <a:ext cx="8724923" cy="1015832"/>
          </a:xfrm>
        </p:spPr>
        <p:txBody>
          <a:bodyPr>
            <a:normAutofit/>
          </a:bodyPr>
          <a:lstStyle/>
          <a:p>
            <a:r>
              <a:rPr lang="en-US" sz="1800" dirty="0">
                <a:latin typeface="Arial Rounded MT Bold" panose="020F0704030504030204" pitchFamily="34" charset="77"/>
              </a:rPr>
              <a:t>The latitude and longitude are found with the help of Nominatim and then are added.</a:t>
            </a:r>
          </a:p>
        </p:txBody>
      </p:sp>
      <p:pic>
        <p:nvPicPr>
          <p:cNvPr id="8" name="Content Placeholder 4">
            <a:extLst>
              <a:ext uri="{FF2B5EF4-FFF2-40B4-BE49-F238E27FC236}">
                <a16:creationId xmlns:a16="http://schemas.microsoft.com/office/drawing/2014/main" id="{D0257D4B-B53B-6D4A-98CD-6C5CF027C7B8}"/>
              </a:ext>
            </a:extLst>
          </p:cNvPr>
          <p:cNvPicPr>
            <a:picLocks noChangeAspect="1"/>
          </p:cNvPicPr>
          <p:nvPr/>
        </p:nvPicPr>
        <p:blipFill>
          <a:blip r:embed="rId3"/>
          <a:stretch>
            <a:fillRect/>
          </a:stretch>
        </p:blipFill>
        <p:spPr>
          <a:xfrm>
            <a:off x="3146870" y="3226545"/>
            <a:ext cx="5456279" cy="346473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823755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2AF5-C55A-964C-ABD4-C3B39868A34E}"/>
              </a:ext>
            </a:extLst>
          </p:cNvPr>
          <p:cNvSpPr>
            <a:spLocks noGrp="1"/>
          </p:cNvSpPr>
          <p:nvPr>
            <p:ph type="title"/>
          </p:nvPr>
        </p:nvSpPr>
        <p:spPr>
          <a:xfrm>
            <a:off x="1293813" y="546538"/>
            <a:ext cx="4802187" cy="1158422"/>
          </a:xfrm>
        </p:spPr>
        <p:txBody>
          <a:bodyPr>
            <a:normAutofit/>
          </a:bodyPr>
          <a:lstStyle/>
          <a:p>
            <a:r>
              <a:rPr lang="en-IN" sz="4000" i="1" dirty="0">
                <a:solidFill>
                  <a:schemeClr val="tx1"/>
                </a:solidFill>
                <a:latin typeface="Arial Rounded MT Bold" panose="020F0704030504030204" pitchFamily="34" charset="77"/>
              </a:rPr>
              <a:t>Foursquare API</a:t>
            </a:r>
            <a:endParaRPr lang="en-US" sz="4000" dirty="0">
              <a:solidFill>
                <a:schemeClr val="tx1"/>
              </a:solidFill>
              <a:latin typeface="Arial Rounded MT Bold" panose="020F0704030504030204" pitchFamily="34" charset="77"/>
            </a:endParaRPr>
          </a:p>
        </p:txBody>
      </p:sp>
      <p:sp>
        <p:nvSpPr>
          <p:cNvPr id="10" name="Content Placeholder 9">
            <a:extLst>
              <a:ext uri="{FF2B5EF4-FFF2-40B4-BE49-F238E27FC236}">
                <a16:creationId xmlns:a16="http://schemas.microsoft.com/office/drawing/2014/main" id="{D5E4A0B6-3618-49B4-8F12-2F830E4ED530}"/>
              </a:ext>
            </a:extLst>
          </p:cNvPr>
          <p:cNvSpPr>
            <a:spLocks noGrp="1"/>
          </p:cNvSpPr>
          <p:nvPr>
            <p:ph idx="1"/>
          </p:nvPr>
        </p:nvSpPr>
        <p:spPr>
          <a:xfrm>
            <a:off x="1558047" y="2383817"/>
            <a:ext cx="8865695" cy="1390960"/>
          </a:xfrm>
        </p:spPr>
        <p:txBody>
          <a:bodyPr>
            <a:normAutofit/>
          </a:bodyPr>
          <a:lstStyle/>
          <a:p>
            <a:r>
              <a:rPr lang="en-US" sz="1800" dirty="0">
                <a:latin typeface="Arial Rounded MT Bold" panose="020F0704030504030204" pitchFamily="34" charset="77"/>
              </a:rPr>
              <a:t>Foursquare API is used to check if there is any hospital in the Pin Code (latlong) and if there is then the list of all hospitals is extracted and is added.</a:t>
            </a:r>
          </a:p>
          <a:p>
            <a:pPr marL="0" indent="0">
              <a:buNone/>
            </a:pPr>
            <a:endParaRPr lang="en-US" dirty="0"/>
          </a:p>
        </p:txBody>
      </p:sp>
      <p:pic>
        <p:nvPicPr>
          <p:cNvPr id="8" name="Content Placeholder 4">
            <a:extLst>
              <a:ext uri="{FF2B5EF4-FFF2-40B4-BE49-F238E27FC236}">
                <a16:creationId xmlns:a16="http://schemas.microsoft.com/office/drawing/2014/main" id="{29A14BF9-B827-494E-B8D9-376A35E79B4A}"/>
              </a:ext>
            </a:extLst>
          </p:cNvPr>
          <p:cNvPicPr>
            <a:picLocks noChangeAspect="1"/>
          </p:cNvPicPr>
          <p:nvPr/>
        </p:nvPicPr>
        <p:blipFill>
          <a:blip r:embed="rId3"/>
          <a:stretch>
            <a:fillRect/>
          </a:stretch>
        </p:blipFill>
        <p:spPr>
          <a:xfrm>
            <a:off x="856297" y="3924668"/>
            <a:ext cx="10880407" cy="280170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300708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6D407-605E-7B4D-8B99-30CE76F83414}"/>
              </a:ext>
            </a:extLst>
          </p:cNvPr>
          <p:cNvSpPr>
            <a:spLocks noGrp="1"/>
          </p:cNvSpPr>
          <p:nvPr>
            <p:ph type="title"/>
          </p:nvPr>
        </p:nvSpPr>
        <p:spPr>
          <a:xfrm>
            <a:off x="1141413" y="104168"/>
            <a:ext cx="9905998" cy="1478570"/>
          </a:xfrm>
        </p:spPr>
        <p:txBody>
          <a:bodyPr>
            <a:normAutofit/>
          </a:bodyPr>
          <a:lstStyle/>
          <a:p>
            <a:r>
              <a:rPr lang="en-US" sz="4000" dirty="0">
                <a:solidFill>
                  <a:schemeClr val="tx1"/>
                </a:solidFill>
                <a:latin typeface="Arial Rounded MT Bold" panose="020F0704030504030204" pitchFamily="34" charset="77"/>
              </a:rPr>
              <a:t>Clustering</a:t>
            </a:r>
          </a:p>
        </p:txBody>
      </p:sp>
      <p:sp>
        <p:nvSpPr>
          <p:cNvPr id="3" name="Content Placeholder 2">
            <a:extLst>
              <a:ext uri="{FF2B5EF4-FFF2-40B4-BE49-F238E27FC236}">
                <a16:creationId xmlns:a16="http://schemas.microsoft.com/office/drawing/2014/main" id="{B9181C0D-1E78-9F41-87FF-5741970BF3A9}"/>
              </a:ext>
            </a:extLst>
          </p:cNvPr>
          <p:cNvSpPr>
            <a:spLocks noGrp="1"/>
          </p:cNvSpPr>
          <p:nvPr>
            <p:ph idx="1"/>
          </p:nvPr>
        </p:nvSpPr>
        <p:spPr>
          <a:xfrm>
            <a:off x="857633" y="2969281"/>
            <a:ext cx="9905999" cy="1718333"/>
          </a:xfrm>
        </p:spPr>
        <p:txBody>
          <a:bodyPr>
            <a:normAutofit fontScale="92500" lnSpcReduction="20000"/>
          </a:bodyPr>
          <a:lstStyle/>
          <a:p>
            <a:r>
              <a:rPr lang="en-US" sz="1800" dirty="0">
                <a:latin typeface="Arial Rounded MT Bold" panose="020F0704030504030204" pitchFamily="34" charset="77"/>
              </a:rPr>
              <a:t>Multiple times clustering, resulted in a different shaped</a:t>
            </a:r>
          </a:p>
          <a:p>
            <a:pPr marL="0" indent="0">
              <a:buNone/>
            </a:pPr>
            <a:r>
              <a:rPr lang="en-US" sz="1800" dirty="0">
                <a:latin typeface="Arial Rounded MT Bold" panose="020F0704030504030204" pitchFamily="34" charset="77"/>
              </a:rPr>
              <a:t>     cluster each time, but there was no affect after that</a:t>
            </a:r>
          </a:p>
          <a:p>
            <a:r>
              <a:rPr lang="en-US" sz="1800" dirty="0">
                <a:latin typeface="Arial Rounded MT Bold" panose="020F0704030504030204" pitchFamily="34" charset="77"/>
              </a:rPr>
              <a:t>The City is clustered on latlong, using Kmeans.</a:t>
            </a:r>
          </a:p>
          <a:p>
            <a:r>
              <a:rPr lang="en-US" sz="1800" dirty="0">
                <a:latin typeface="Arial Rounded MT Bold" panose="020F0704030504030204" pitchFamily="34" charset="77"/>
              </a:rPr>
              <a:t>Finding Optimum K</a:t>
            </a:r>
          </a:p>
          <a:p>
            <a:r>
              <a:rPr lang="en-US" sz="1800" dirty="0">
                <a:latin typeface="Arial Rounded MT Bold" panose="020F0704030504030204" pitchFamily="34" charset="77"/>
              </a:rPr>
              <a:t>The cluster numbers added </a:t>
            </a:r>
          </a:p>
          <a:p>
            <a:endParaRPr lang="en-US" dirty="0"/>
          </a:p>
          <a:p>
            <a:pPr marL="0" indent="0">
              <a:buNone/>
            </a:pPr>
            <a:endParaRPr lang="en-US" dirty="0"/>
          </a:p>
          <a:p>
            <a:endParaRPr lang="en-US" dirty="0"/>
          </a:p>
          <a:p>
            <a:endParaRPr lang="en-US" dirty="0"/>
          </a:p>
        </p:txBody>
      </p:sp>
      <p:pic>
        <p:nvPicPr>
          <p:cNvPr id="5" name="Picture 4" descr="A picture containing screenshot&#10;&#10;Description automatically generated">
            <a:extLst>
              <a:ext uri="{FF2B5EF4-FFF2-40B4-BE49-F238E27FC236}">
                <a16:creationId xmlns:a16="http://schemas.microsoft.com/office/drawing/2014/main" id="{E7348C43-6C2A-7941-AE89-11C11FAE99EF}"/>
              </a:ext>
            </a:extLst>
          </p:cNvPr>
          <p:cNvPicPr>
            <a:picLocks noChangeAspect="1"/>
          </p:cNvPicPr>
          <p:nvPr/>
        </p:nvPicPr>
        <p:blipFill>
          <a:blip r:embed="rId2"/>
          <a:stretch>
            <a:fillRect/>
          </a:stretch>
        </p:blipFill>
        <p:spPr>
          <a:xfrm>
            <a:off x="7952737" y="1582738"/>
            <a:ext cx="3998564" cy="2536825"/>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A1245613-47A2-6B47-934B-0FB7BCF354C0}"/>
              </a:ext>
            </a:extLst>
          </p:cNvPr>
          <p:cNvPicPr>
            <a:picLocks noChangeAspect="1"/>
          </p:cNvPicPr>
          <p:nvPr/>
        </p:nvPicPr>
        <p:blipFill>
          <a:blip r:embed="rId3"/>
          <a:stretch>
            <a:fillRect/>
          </a:stretch>
        </p:blipFill>
        <p:spPr>
          <a:xfrm>
            <a:off x="237522" y="4293922"/>
            <a:ext cx="10034586" cy="2658007"/>
          </a:xfrm>
          <a:prstGeom prst="rect">
            <a:avLst/>
          </a:prstGeom>
        </p:spPr>
      </p:pic>
    </p:spTree>
    <p:extLst>
      <p:ext uri="{BB962C8B-B14F-4D97-AF65-F5344CB8AC3E}">
        <p14:creationId xmlns:p14="http://schemas.microsoft.com/office/powerpoint/2010/main" val="214566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6386-82B8-A04A-8FE2-CE4028179608}"/>
              </a:ext>
            </a:extLst>
          </p:cNvPr>
          <p:cNvSpPr>
            <a:spLocks noGrp="1"/>
          </p:cNvSpPr>
          <p:nvPr>
            <p:ph type="title"/>
          </p:nvPr>
        </p:nvSpPr>
        <p:spPr>
          <a:xfrm>
            <a:off x="953541" y="166080"/>
            <a:ext cx="9905998" cy="1478570"/>
          </a:xfrm>
        </p:spPr>
        <p:txBody>
          <a:bodyPr>
            <a:normAutofit/>
          </a:bodyPr>
          <a:lstStyle/>
          <a:p>
            <a:r>
              <a:rPr lang="en-US" sz="4000" dirty="0">
                <a:solidFill>
                  <a:schemeClr val="tx1"/>
                </a:solidFill>
                <a:latin typeface="Arial Rounded MT Bold" panose="020F0704030504030204" pitchFamily="34" charset="77"/>
              </a:rPr>
              <a:t>Folium Map for clusters</a:t>
            </a:r>
          </a:p>
        </p:txBody>
      </p:sp>
      <p:pic>
        <p:nvPicPr>
          <p:cNvPr id="5" name="Content Placeholder 4" descr="A close up of a map&#10;&#10;Description automatically generated">
            <a:extLst>
              <a:ext uri="{FF2B5EF4-FFF2-40B4-BE49-F238E27FC236}">
                <a16:creationId xmlns:a16="http://schemas.microsoft.com/office/drawing/2014/main" id="{7390C442-CDB1-AC45-9374-65ABC5473984}"/>
              </a:ext>
            </a:extLst>
          </p:cNvPr>
          <p:cNvPicPr>
            <a:picLocks noGrp="1" noChangeAspect="1"/>
          </p:cNvPicPr>
          <p:nvPr>
            <p:ph idx="1"/>
          </p:nvPr>
        </p:nvPicPr>
        <p:blipFill>
          <a:blip r:embed="rId2"/>
          <a:stretch>
            <a:fillRect/>
          </a:stretch>
        </p:blipFill>
        <p:spPr>
          <a:xfrm>
            <a:off x="3066487" y="2222500"/>
            <a:ext cx="7445863" cy="4469420"/>
          </a:xfrm>
        </p:spPr>
      </p:pic>
    </p:spTree>
    <p:extLst>
      <p:ext uri="{BB962C8B-B14F-4D97-AF65-F5344CB8AC3E}">
        <p14:creationId xmlns:p14="http://schemas.microsoft.com/office/powerpoint/2010/main" val="334592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0</TotalTime>
  <Words>759</Words>
  <Application>Microsoft Macintosh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 Chancery</vt:lpstr>
      <vt:lpstr>Arial</vt:lpstr>
      <vt:lpstr>Arial Rounded MT Bold</vt:lpstr>
      <vt:lpstr>Century Gothic</vt:lpstr>
      <vt:lpstr>Wingdings 2</vt:lpstr>
      <vt:lpstr>Quotable</vt:lpstr>
      <vt:lpstr>Proposal   for   Government  Zonal Hospitals                           - Mumbai</vt:lpstr>
      <vt:lpstr>Backdrop…</vt:lpstr>
      <vt:lpstr>Proposed Solution</vt:lpstr>
      <vt:lpstr>Data Extract and cleaning </vt:lpstr>
      <vt:lpstr>Pin code and Area name extract</vt:lpstr>
      <vt:lpstr>Latitude and Longitude for PIN Codes</vt:lpstr>
      <vt:lpstr>Foursquare API</vt:lpstr>
      <vt:lpstr>Clustering</vt:lpstr>
      <vt:lpstr>Folium Map for clusters</vt:lpstr>
      <vt:lpstr>Hospital At cluster</vt:lpstr>
      <vt:lpstr>Final Result</vt:lpstr>
      <vt:lpstr>Conclusion and 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Government  Zonal Hospitals                           - Mumbai</dc:title>
  <dc:creator>Sri Lakshmi</dc:creator>
  <cp:lastModifiedBy>Sri Lakshmi</cp:lastModifiedBy>
  <cp:revision>3</cp:revision>
  <dcterms:created xsi:type="dcterms:W3CDTF">2019-05-20T09:16:45Z</dcterms:created>
  <dcterms:modified xsi:type="dcterms:W3CDTF">2019-05-20T09:17:51Z</dcterms:modified>
</cp:coreProperties>
</file>